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559675" cy="1069213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1130034" y="910748"/>
            <a:ext cx="5314315" cy="87261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3970" indent="1270" algn="l" rtl="0" eaLnBrk="0">
              <a:lnSpc>
                <a:spcPct val="130000"/>
              </a:lnSpc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Firstly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research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paper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focus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researchers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conducted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series</a:t>
            </a:r>
            <a:r>
              <a:rPr sz="100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experiments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access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ability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maintain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certain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visualization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angle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Endoscopic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Surgery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Focus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parameters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proper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adjusting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range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well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endParaRPr lang="en-US" altLang="en-US" sz="1000" dirty="0"/>
          </a:p>
          <a:p>
            <a:pPr marL="13335" indent="15240" algn="l" rtl="0" eaLnBrk="0">
              <a:lnSpc>
                <a:spcPct val="126000"/>
              </a:lnSpc>
              <a:spcBef>
                <a:spcPts val="15"/>
              </a:spcBef>
            </a:pP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1.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First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collected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friction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coefficient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between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guides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wires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namely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constant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μ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10),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plug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measurement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value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into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All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our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data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these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studies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were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obtained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using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friction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coefficient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prepared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eyelets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wires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test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pieces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measurement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4605" indent="1270" algn="l" rtl="0" eaLnBrk="0">
              <a:lnSpc>
                <a:spcPct val="126000"/>
              </a:lnSpc>
              <a:spcBef>
                <a:spcPts val="145"/>
              </a:spcBef>
            </a:pP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2.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second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set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experiments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simulated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variability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tip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position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at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180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∘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angle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45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∘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angle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view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calculated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possible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curvature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combinations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two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sections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their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using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covers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tension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limitation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2700" indent="5715" algn="l" rtl="0" eaLnBrk="0">
              <a:lnSpc>
                <a:spcPct val="128000"/>
              </a:lnSpc>
              <a:spcBef>
                <a:spcPts val="160"/>
              </a:spcBef>
            </a:pP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3.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third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set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experiments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involves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physical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prototype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validate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postures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against</a:t>
            </a:r>
            <a:r>
              <a:rPr sz="100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simulations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developed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10:1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scale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prototype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two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section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validation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pulling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two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wires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two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sections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prototype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observed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motion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range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maintaining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180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∘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MS UI Gothic" panose="020B0600070205080204" charset="-128"/>
                <a:ea typeface="MS UI Gothic" panose="020B0600070205080204" charset="-128"/>
                <a:cs typeface="MS UI Gothic" panose="020B0600070205080204" charset="-128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angle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view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compared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measured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positions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every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cell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values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predicted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well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conventional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model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without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friction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effect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Coventional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model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used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PCCA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[4],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[5],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[23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]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3970" indent="1270" algn="l" rtl="0" eaLnBrk="0">
              <a:lnSpc>
                <a:spcPct val="127000"/>
              </a:lnSpc>
              <a:spcBef>
                <a:spcPts val="125"/>
              </a:spcBef>
            </a:pP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fourth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experiments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measured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tension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control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validate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mapping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tension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observed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single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antagonistic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pair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compared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measured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postures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values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predicted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PCCA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3970" indent="5715" algn="l" rtl="0" eaLnBrk="0">
              <a:lnSpc>
                <a:spcPct val="127000"/>
              </a:lnSpc>
              <a:spcBef>
                <a:spcPts val="145"/>
              </a:spcBef>
            </a:pP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last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set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experiments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involved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2:1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scale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prototype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assess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miniature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tendon-robot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fabricated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controlled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by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FKM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based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tension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control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1:1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scale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model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requires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more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sophisticated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material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selection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fabrication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development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at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time</a:t>
            </a:r>
            <a:r>
              <a:rPr sz="1000" spc="2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submission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paper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3970" indent="7620" algn="l" rtl="0" eaLnBrk="0">
              <a:lnSpc>
                <a:spcPct val="136000"/>
              </a:lnSpc>
              <a:spcBef>
                <a:spcPts val="310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Secondly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paper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reports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development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underactuated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driven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prosthetic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hand</a:t>
            </a:r>
            <a:r>
              <a:rPr sz="100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7780" algn="l" rtl="0" eaLnBrk="0">
              <a:lnSpc>
                <a:spcPts val="1405"/>
              </a:lnSpc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Compact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low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cost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robotic</a:t>
            </a:r>
            <a:r>
              <a:rPr sz="100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hand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en-US" sz="1000" dirty="0"/>
          </a:p>
          <a:p>
            <a:pPr marL="14605" indent="2540" algn="l" rtl="0" eaLnBrk="0">
              <a:lnSpc>
                <a:spcPct val="130000"/>
              </a:lnSpc>
              <a:spcBef>
                <a:spcPts val="2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initial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hand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presented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work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illustrates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utility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printing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technology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prototype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well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final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development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17145" algn="l" rtl="0" eaLnBrk="0">
              <a:lnSpc>
                <a:spcPts val="1405"/>
              </a:lnSpc>
              <a:spcBef>
                <a:spcPts val="310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Thirdly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endParaRPr lang="en-US" altLang="en-US" sz="1000" dirty="0"/>
          </a:p>
          <a:p>
            <a:pPr marL="12700" indent="1905" algn="l" rtl="0" eaLnBrk="0">
              <a:lnSpc>
                <a:spcPct val="130000"/>
              </a:lnSpc>
              <a:spcBef>
                <a:spcPts val="2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conclude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from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validation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these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computational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methods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effective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at</a:t>
            </a:r>
            <a:r>
              <a:rPr sz="100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predicting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drastically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different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driven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robotic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finger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manipulator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designs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therefore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useful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tool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Various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benefits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fully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utilizing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tool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include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1000" dirty="0"/>
          </a:p>
          <a:p>
            <a:pPr marL="18415" algn="l" rtl="0" eaLnBrk="0">
              <a:lnSpc>
                <a:spcPts val="1405"/>
              </a:lnSpc>
              <a:spcBef>
                <a:spcPts val="130"/>
              </a:spcBef>
            </a:pP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90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r>
              <a:rPr sz="90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900" dirty="0"/>
          </a:p>
          <a:p>
            <a:pPr marL="13970" indent="1270" algn="l" rtl="0" eaLnBrk="0">
              <a:lnSpc>
                <a:spcPct val="130000"/>
              </a:lnSpc>
              <a:spcBef>
                <a:spcPts val="2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Minimization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weight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if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superior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has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force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production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twice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superior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actuators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only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need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half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strength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match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which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general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corresponds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large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reduction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weight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actuators</a:t>
            </a:r>
            <a:r>
              <a:rPr sz="100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8415" algn="l" rtl="0" eaLnBrk="0">
              <a:lnSpc>
                <a:spcPts val="1405"/>
              </a:lnSpc>
              <a:spcBef>
                <a:spcPts val="130"/>
              </a:spcBef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2)</a:t>
            </a:r>
            <a:endParaRPr lang="en-US" altLang="en-US" sz="1000" dirty="0"/>
          </a:p>
          <a:p>
            <a:pPr marL="16510" indent="-1905" algn="l" rtl="0" eaLnBrk="0">
              <a:lnSpc>
                <a:spcPct val="130000"/>
              </a:lnSpc>
              <a:spcBef>
                <a:spcPts val="2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Minimization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size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if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superior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has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force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production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twice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2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superior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moment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arms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only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need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half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size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2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match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inferior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’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which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could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used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half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overall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31096" y="910748"/>
            <a:ext cx="5300345" cy="14217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3335" algn="l" rtl="0" eaLnBrk="0">
              <a:lnSpc>
                <a:spcPts val="1405"/>
              </a:lnSpc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thickness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finger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manipulator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minimally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invasive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surgical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device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7145" algn="l" rtl="0" eaLnBrk="0">
              <a:lnSpc>
                <a:spcPts val="1405"/>
              </a:lnSpc>
              <a:spcBef>
                <a:spcPts val="155"/>
              </a:spcBef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3)</a:t>
            </a:r>
            <a:endParaRPr lang="en-US" altLang="en-US" sz="1000" dirty="0"/>
          </a:p>
          <a:p>
            <a:pPr marL="12700" indent="1270" algn="l" rtl="0" eaLnBrk="0">
              <a:lnSpc>
                <a:spcPct val="133000"/>
              </a:lnSpc>
              <a:spcBef>
                <a:spcPts val="4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Minimization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number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therefore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):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less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such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+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synthesized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same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more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such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),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simplified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less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space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rout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inside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finger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manipulator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minimally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invasive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surgical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device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needed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sz="1000" spc="210" dirty="0">
              <a:solidFill>
                <a:srgbClr val="000000">
                  <a:alpha val="100000"/>
                </a:srgb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2700" indent="1270" algn="l" rtl="0" eaLnBrk="0">
              <a:lnSpc>
                <a:spcPct val="133000"/>
              </a:lnSpc>
              <a:spcBef>
                <a:spcPts val="45"/>
              </a:spcBef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31096" y="910748"/>
            <a:ext cx="5300345" cy="14217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3335" algn="l" rtl="0" eaLnBrk="0">
              <a:lnSpc>
                <a:spcPts val="1405"/>
              </a:lnSpc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thickness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finger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manipulator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minimally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invasive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surgical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device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lang="en-US" altLang="en-US" sz="1000" dirty="0"/>
          </a:p>
          <a:p>
            <a:pPr marL="17145" algn="l" rtl="0" eaLnBrk="0">
              <a:lnSpc>
                <a:spcPts val="1405"/>
              </a:lnSpc>
              <a:spcBef>
                <a:spcPts val="155"/>
              </a:spcBef>
            </a:pPr>
            <a:r>
              <a:rPr sz="100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3)</a:t>
            </a:r>
            <a:endParaRPr lang="en-US" altLang="en-US" sz="1000" dirty="0"/>
          </a:p>
          <a:p>
            <a:pPr marL="12700" indent="1270" algn="l" rtl="0" eaLnBrk="0">
              <a:lnSpc>
                <a:spcPct val="133000"/>
              </a:lnSpc>
              <a:spcBef>
                <a:spcPts val="45"/>
              </a:spcBef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Minimization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number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therefore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):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If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less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such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+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synthesized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same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production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performance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that</a:t>
            </a:r>
            <a:r>
              <a:rPr sz="100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one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with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more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such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design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),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actuator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can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be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simplified</a:t>
            </a:r>
            <a:r>
              <a:rPr sz="100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and</a:t>
            </a:r>
            <a:r>
              <a:rPr sz="100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less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space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to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rout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tendons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inside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the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finger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manipulator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or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minimally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invasive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surgical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device</a:t>
            </a:r>
            <a:r>
              <a:rPr sz="1000" spc="2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r>
              <a:rPr sz="100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needed</a:t>
            </a:r>
            <a:r>
              <a:rPr sz="1000" spc="2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sz="1000" spc="210" dirty="0">
              <a:solidFill>
                <a:srgbClr val="000000">
                  <a:alpha val="100000"/>
                </a:srgb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12700" indent="1270" algn="l" rtl="0" eaLnBrk="0">
              <a:lnSpc>
                <a:spcPct val="133000"/>
              </a:lnSpc>
              <a:spcBef>
                <a:spcPts val="45"/>
              </a:spcBef>
            </a:pPr>
            <a:endParaRPr lang="en-US" altLang="en-US" sz="1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1b8e016-dd43-4d26-b805-163ab737a970"/>
  <p:tag name="COMMONDATA" val="eyJoZGlkIjoiMDU2OTViYjkyZTY3ZGY2MDU1ZTYyNTMyZmVjN2MzNTg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4258</Words>
  <Application>WPS 演示</Application>
  <PresentationFormat/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MS UI Gothic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莫得感情的泥巴</cp:lastModifiedBy>
  <cp:revision>1</cp:revision>
  <dcterms:created xsi:type="dcterms:W3CDTF">2023-03-11T07:30:27Z</dcterms:created>
  <dcterms:modified xsi:type="dcterms:W3CDTF">2023-03-11T07:30:27Z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2023-03-11T15:02:31Z</vt:filetime>
  </property>
  <property fmtid="{D5CDD505-2E9C-101B-9397-08002B2CF9AE}" pid="4" name="ICV">
    <vt:lpwstr>A3017FA1DF5545BFB9613AFB577F3689</vt:lpwstr>
  </property>
  <property fmtid="{D5CDD505-2E9C-101B-9397-08002B2CF9AE}" pid="5" name="KSOProductBuildVer">
    <vt:lpwstr>2052-11.1.0.13703</vt:lpwstr>
  </property>
</Properties>
</file>