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2"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0" d="100"/>
          <a:sy n="80" d="100"/>
        </p:scale>
        <p:origin x="-906" y="-2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fr-FR" smtClean="0"/>
              <a:t>Modifiez le style du titre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7" name="Date Placeholder 6"/>
          <p:cNvSpPr>
            <a:spLocks noGrp="1"/>
          </p:cNvSpPr>
          <p:nvPr>
            <p:ph type="dt" sz="half" idx="10"/>
          </p:nvPr>
        </p:nvSpPr>
        <p:spPr/>
        <p:txBody>
          <a:bodyPr/>
          <a:lstStyle/>
          <a:p>
            <a:fld id="{E5CDA4CA-2BFA-4C02-80B4-09031D08F7F2}" type="datetimeFigureOut">
              <a:rPr lang="en-US" smtClean="0"/>
              <a:t>1/15/2021</a:t>
            </a:fld>
            <a:endParaRPr lang="en-US"/>
          </a:p>
        </p:txBody>
      </p:sp>
      <p:sp>
        <p:nvSpPr>
          <p:cNvPr id="8" name="Slide Number Placeholder 7"/>
          <p:cNvSpPr>
            <a:spLocks noGrp="1"/>
          </p:cNvSpPr>
          <p:nvPr>
            <p:ph type="sldNum" sz="quarter" idx="11"/>
          </p:nvPr>
        </p:nvSpPr>
        <p:spPr/>
        <p:txBody>
          <a:bodyPr/>
          <a:lstStyle/>
          <a:p>
            <a:fld id="{7D089B72-C0E4-4CD2-8102-3B5E09DD00B9}" type="slidenum">
              <a:rPr lang="en-US" smtClean="0"/>
              <a:t>‹N°›</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5CDA4CA-2BFA-4C02-80B4-09031D08F7F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9B72-C0E4-4CD2-8102-3B5E09DD00B9}"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fr-FR" smtClean="0"/>
              <a:t>Modifiez le style du titre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E5CDA4CA-2BFA-4C02-80B4-09031D08F7F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9B72-C0E4-4CD2-8102-3B5E09DD00B9}" type="slidenum">
              <a:rPr lang="en-US" smtClean="0"/>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E5CDA4CA-2BFA-4C02-80B4-09031D08F7F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9B72-C0E4-4CD2-8102-3B5E09DD00B9}"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fr-FR" smtClean="0"/>
              <a:t>Modifiez le style du titre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E5CDA4CA-2BFA-4C02-80B4-09031D08F7F2}" type="datetimeFigureOut">
              <a:rPr lang="en-US" smtClean="0"/>
              <a:t>1/15/2021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9B72-C0E4-4CD2-8102-3B5E09DD00B9}"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5CDA4CA-2BFA-4C02-80B4-09031D08F7F2}"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89B72-C0E4-4CD2-8102-3B5E09DD00B9}" type="slidenum">
              <a:rPr lang="en-US" smtClean="0"/>
              <a:t>‹N°›</a:t>
            </a:fld>
            <a:endParaRPr lang="en-US"/>
          </a:p>
        </p:txBody>
      </p:sp>
      <p:sp>
        <p:nvSpPr>
          <p:cNvPr id="9" name="Title 8"/>
          <p:cNvSpPr>
            <a:spLocks noGrp="1"/>
          </p:cNvSpPr>
          <p:nvPr>
            <p:ph type="title"/>
          </p:nvPr>
        </p:nvSpPr>
        <p:spPr>
          <a:xfrm>
            <a:off x="1219200" y="1544716"/>
            <a:ext cx="9753600" cy="1154097"/>
          </a:xfrm>
        </p:spPr>
        <p:txBody>
          <a:bodyPr/>
          <a:lstStyle/>
          <a:p>
            <a:r>
              <a:rPr lang="fr-FR" smtClean="0"/>
              <a:t>Modifiez le style du titre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6242304" y="2743201"/>
            <a:ext cx="4754880" cy="3595687"/>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7" name="Date Placeholder 6"/>
          <p:cNvSpPr>
            <a:spLocks noGrp="1"/>
          </p:cNvSpPr>
          <p:nvPr>
            <p:ph type="dt" sz="half" idx="10"/>
          </p:nvPr>
        </p:nvSpPr>
        <p:spPr/>
        <p:txBody>
          <a:bodyPr/>
          <a:lstStyle/>
          <a:p>
            <a:fld id="{E5CDA4CA-2BFA-4C02-80B4-09031D08F7F2}" type="datetimeFigureOut">
              <a:rPr lang="en-US" smtClean="0"/>
              <a:t>1/15/2021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89B72-C0E4-4CD2-8102-3B5E09DD00B9}" type="slidenum">
              <a:rPr lang="en-US" smtClean="0"/>
              <a:t>‹N°›</a:t>
            </a:fld>
            <a:endParaRPr lang="en-US"/>
          </a:p>
        </p:txBody>
      </p:sp>
      <p:sp>
        <p:nvSpPr>
          <p:cNvPr id="10" name="Title 9"/>
          <p:cNvSpPr>
            <a:spLocks noGrp="1"/>
          </p:cNvSpPr>
          <p:nvPr>
            <p:ph type="title"/>
          </p:nvPr>
        </p:nvSpPr>
        <p:spPr>
          <a:xfrm>
            <a:off x="1219200" y="1544716"/>
            <a:ext cx="9753600" cy="1154097"/>
          </a:xfrm>
        </p:spPr>
        <p:txBody>
          <a:bodyPr/>
          <a:lstStyle/>
          <a:p>
            <a:r>
              <a:rPr lang="fr-FR" smtClean="0"/>
              <a:t>Modifiez le style du titre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Date Placeholder 2"/>
          <p:cNvSpPr>
            <a:spLocks noGrp="1"/>
          </p:cNvSpPr>
          <p:nvPr>
            <p:ph type="dt" sz="half" idx="10"/>
          </p:nvPr>
        </p:nvSpPr>
        <p:spPr/>
        <p:txBody>
          <a:bodyPr/>
          <a:lstStyle/>
          <a:p>
            <a:fld id="{E5CDA4CA-2BFA-4C02-80B4-09031D08F7F2}" type="datetimeFigureOut">
              <a:rPr lang="en-US" smtClean="0"/>
              <a:t>1/15/2021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89B72-C0E4-4CD2-8102-3B5E09DD00B9}"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CDA4CA-2BFA-4C02-80B4-09031D08F7F2}" type="datetimeFigureOut">
              <a:rPr lang="en-US" smtClean="0"/>
              <a:t>1/15/2021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89B72-C0E4-4CD2-8102-3B5E09DD00B9}"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fr-FR" smtClean="0"/>
              <a:t>Modifiez le style du titre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5CDA4CA-2BFA-4C02-80B4-09031D08F7F2}"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89B72-C0E4-4CD2-8102-3B5E09DD00B9}" type="slidenum">
              <a:rPr lang="en-US" smtClean="0"/>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fr-FR" smtClean="0"/>
              <a:t>Modifiez le style du titre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E5CDA4CA-2BFA-4C02-80B4-09031D08F7F2}" type="datetimeFigureOut">
              <a:rPr lang="en-US" smtClean="0"/>
              <a:t>1/15/2021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89B72-C0E4-4CD2-8102-3B5E09DD00B9}"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fr-FR" smtClean="0"/>
              <a:t>Modifiez le style du titre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smtClean="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E5CDA4CA-2BFA-4C02-80B4-09031D08F7F2}" type="datetimeFigureOut">
              <a:rPr lang="en-US" smtClean="0"/>
              <a:t>1/15/2021</a:t>
            </a:fld>
            <a:endParaRPr lang="en-US"/>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7D089B72-C0E4-4CD2-8102-3B5E09DD00B9}" type="slidenum">
              <a:rPr lang="en-US" smtClean="0"/>
              <a:t>‹N°›</a:t>
            </a:fld>
            <a:endParaRPr lang="en-US"/>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0761" y="737419"/>
            <a:ext cx="9144000" cy="1105976"/>
          </a:xfrm>
        </p:spPr>
        <p:txBody>
          <a:bodyPr>
            <a:noAutofit/>
          </a:bodyPr>
          <a:lstStyle/>
          <a:p>
            <a:r>
              <a:rPr lang="fr-FR" sz="8000" smtClean="0">
                <a:latin typeface="+mn-lt"/>
              </a:rPr>
              <a:t>Database</a:t>
            </a:r>
            <a:endParaRPr lang="en-US" sz="8000" dirty="0">
              <a:latin typeface="+mn-lt"/>
            </a:endParaRPr>
          </a:p>
        </p:txBody>
      </p:sp>
      <p:sp>
        <p:nvSpPr>
          <p:cNvPr id="3" name="Subtitle 2"/>
          <p:cNvSpPr>
            <a:spLocks noGrp="1"/>
          </p:cNvSpPr>
          <p:nvPr>
            <p:ph type="subTitle" idx="1"/>
          </p:nvPr>
        </p:nvSpPr>
        <p:spPr>
          <a:xfrm>
            <a:off x="1524000" y="2698955"/>
            <a:ext cx="9144000" cy="3170903"/>
          </a:xfrm>
        </p:spPr>
        <p:txBody>
          <a:bodyPr>
            <a:noAutofit/>
          </a:bodyPr>
          <a:lstStyle/>
          <a:p>
            <a:pPr algn="l"/>
            <a:r>
              <a:rPr lang="en-US" sz="3500" dirty="0"/>
              <a:t>A database is a data structure that stores organized information. Most databases contain multiple tables, which may each include several different fields. For example, a company database may include tables for products, employees, and financial records</a:t>
            </a:r>
            <a:r>
              <a:rPr lang="en-US" sz="3500" dirty="0" smtClean="0"/>
              <a:t>.</a:t>
            </a:r>
          </a:p>
          <a:p>
            <a:pPr algn="l"/>
            <a:endParaRPr lang="fr-FR" sz="3500" dirty="0"/>
          </a:p>
          <a:p>
            <a:pPr algn="l"/>
            <a:endParaRPr lang="fr-FR" sz="3500" dirty="0" smtClean="0"/>
          </a:p>
          <a:p>
            <a:pPr algn="l"/>
            <a:endParaRPr lang="fr-FR" sz="3500" dirty="0"/>
          </a:p>
          <a:p>
            <a:pPr algn="l"/>
            <a:endParaRPr lang="fr-FR" sz="3500" dirty="0" smtClean="0"/>
          </a:p>
          <a:p>
            <a:pPr algn="l"/>
            <a:endParaRPr lang="fr-FR" sz="3500" dirty="0"/>
          </a:p>
          <a:p>
            <a:pPr algn="l"/>
            <a:endParaRPr lang="en-US" sz="3500" dirty="0"/>
          </a:p>
        </p:txBody>
      </p:sp>
      <p:pic>
        <p:nvPicPr>
          <p:cNvPr id="4" name="Image 3"/>
          <p:cNvPicPr>
            <a:picLocks noChangeAspect="1"/>
          </p:cNvPicPr>
          <p:nvPr/>
        </p:nvPicPr>
        <p:blipFill rotWithShape="1">
          <a:blip r:embed="rId2">
            <a:extLst>
              <a:ext uri="{28A0092B-C50C-407E-A947-70E740481C1C}">
                <a14:useLocalDpi xmlns:a14="http://schemas.microsoft.com/office/drawing/2010/main" val="0"/>
              </a:ext>
            </a:extLst>
          </a:blip>
          <a:srcRect l="18270" r="17581"/>
          <a:stretch/>
        </p:blipFill>
        <p:spPr>
          <a:xfrm>
            <a:off x="8312727" y="442912"/>
            <a:ext cx="1472542" cy="1990725"/>
          </a:xfrm>
          <a:prstGeom prst="rect">
            <a:avLst/>
          </a:prstGeom>
        </p:spPr>
      </p:pic>
    </p:spTree>
    <p:extLst>
      <p:ext uri="{BB962C8B-B14F-4D97-AF65-F5344CB8AC3E}">
        <p14:creationId xmlns:p14="http://schemas.microsoft.com/office/powerpoint/2010/main" val="212886374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2445" y="792828"/>
            <a:ext cx="10515600" cy="1325563"/>
          </a:xfrm>
        </p:spPr>
        <p:txBody>
          <a:bodyPr/>
          <a:lstStyle/>
          <a:p>
            <a:r>
              <a:rPr lang="en-US" b="1" dirty="0">
                <a:latin typeface="Californian FB" panose="0207040306080B030204" pitchFamily="18" charset="0"/>
              </a:rPr>
              <a:t>What is a Relational Database?</a:t>
            </a:r>
            <a:r>
              <a:rPr lang="en-US" b="1" dirty="0"/>
              <a:t/>
            </a:r>
            <a:br>
              <a:rPr lang="en-US" b="1" dirty="0"/>
            </a:br>
            <a:endParaRPr lang="en-US" dirty="0"/>
          </a:p>
        </p:txBody>
      </p:sp>
      <p:sp>
        <p:nvSpPr>
          <p:cNvPr id="3" name="Content Placeholder 2"/>
          <p:cNvSpPr>
            <a:spLocks noGrp="1"/>
          </p:cNvSpPr>
          <p:nvPr>
            <p:ph idx="1"/>
          </p:nvPr>
        </p:nvSpPr>
        <p:spPr>
          <a:xfrm>
            <a:off x="1133168" y="2118391"/>
            <a:ext cx="9072716" cy="2908606"/>
          </a:xfrm>
        </p:spPr>
        <p:txBody>
          <a:bodyPr>
            <a:normAutofit/>
          </a:bodyPr>
          <a:lstStyle/>
          <a:p>
            <a:r>
              <a:rPr lang="en-US" sz="3500" dirty="0"/>
              <a:t>A </a:t>
            </a:r>
            <a:r>
              <a:rPr lang="en-US" sz="3500" i="1" dirty="0"/>
              <a:t>relational database</a:t>
            </a:r>
            <a:r>
              <a:rPr lang="en-US" sz="3500" dirty="0"/>
              <a:t> is a type of database. It uses a structure that allows us to identify and access data </a:t>
            </a:r>
            <a:r>
              <a:rPr lang="en-US" sz="3500" i="1" dirty="0"/>
              <a:t>in relation</a:t>
            </a:r>
            <a:r>
              <a:rPr lang="en-US" sz="3500" dirty="0"/>
              <a:t> to another piece of data in the database. Often, data in a relational database is organized into tables.</a:t>
            </a:r>
          </a:p>
        </p:txBody>
      </p:sp>
      <p:pic>
        <p:nvPicPr>
          <p:cNvPr id="4" name="Imag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87897" y="269746"/>
            <a:ext cx="1948009" cy="1655774"/>
          </a:xfrm>
          <a:prstGeom prst="rect">
            <a:avLst/>
          </a:prstGeom>
        </p:spPr>
      </p:pic>
    </p:spTree>
    <p:extLst>
      <p:ext uri="{BB962C8B-B14F-4D97-AF65-F5344CB8AC3E}">
        <p14:creationId xmlns:p14="http://schemas.microsoft.com/office/powerpoint/2010/main" val="4043903491"/>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955"/>
            <a:ext cx="8804564" cy="1737135"/>
          </a:xfrm>
        </p:spPr>
        <p:txBody>
          <a:bodyPr>
            <a:normAutofit/>
          </a:bodyPr>
          <a:lstStyle/>
          <a:p>
            <a:r>
              <a:rPr lang="en-US" sz="3200" b="1" dirty="0"/>
              <a:t>What is a Relational Database Management System (RDBMS</a:t>
            </a:r>
            <a:r>
              <a:rPr lang="en-US" sz="3200" b="1" dirty="0" smtClean="0"/>
              <a:t>)?</a:t>
            </a:r>
            <a:endParaRPr lang="en-US" sz="3200" dirty="0"/>
          </a:p>
        </p:txBody>
      </p:sp>
      <p:sp>
        <p:nvSpPr>
          <p:cNvPr id="3" name="Content Placeholder 2"/>
          <p:cNvSpPr>
            <a:spLocks noGrp="1"/>
          </p:cNvSpPr>
          <p:nvPr>
            <p:ph idx="1"/>
          </p:nvPr>
        </p:nvSpPr>
        <p:spPr>
          <a:xfrm>
            <a:off x="838200" y="2418735"/>
            <a:ext cx="10515600" cy="3111910"/>
          </a:xfrm>
        </p:spPr>
        <p:txBody>
          <a:bodyPr>
            <a:normAutofit fontScale="92500"/>
          </a:bodyPr>
          <a:lstStyle/>
          <a:p>
            <a:r>
              <a:rPr lang="en-US" sz="4000" dirty="0"/>
              <a:t>A relational database management system (RDBMS) is a program that allows you to create, update, and administer a relational database. Most relational database management systems use the SQL language to access the database.</a:t>
            </a:r>
          </a:p>
        </p:txBody>
      </p:sp>
    </p:spTree>
    <p:extLst>
      <p:ext uri="{BB962C8B-B14F-4D97-AF65-F5344CB8AC3E}">
        <p14:creationId xmlns:p14="http://schemas.microsoft.com/office/powerpoint/2010/main" val="98831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2"/>
          <p:cNvPicPr>
            <a:picLocks noGrp="1" noChangeAspect="1"/>
          </p:cNvPicPr>
          <p:nvPr>
            <p:ph idx="1"/>
          </p:nvPr>
        </p:nvPicPr>
        <p:blipFill rotWithShape="1">
          <a:blip r:embed="rId2">
            <a:extLst>
              <a:ext uri="{28A0092B-C50C-407E-A947-70E740481C1C}">
                <a14:useLocalDpi xmlns:a14="http://schemas.microsoft.com/office/drawing/2010/main" val="0"/>
              </a:ext>
            </a:extLst>
          </a:blip>
          <a:srcRect l="-1" r="-287" b="7802"/>
          <a:stretch/>
        </p:blipFill>
        <p:spPr>
          <a:xfrm>
            <a:off x="961901" y="188294"/>
            <a:ext cx="10426535" cy="6479701"/>
          </a:xfrm>
        </p:spPr>
      </p:pic>
      <p:sp>
        <p:nvSpPr>
          <p:cNvPr id="5" name="Rectangle 4"/>
          <p:cNvSpPr/>
          <p:nvPr/>
        </p:nvSpPr>
        <p:spPr>
          <a:xfrm>
            <a:off x="4572000" y="4952010"/>
            <a:ext cx="3218213" cy="38001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1496852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695" y="2502519"/>
            <a:ext cx="10515600" cy="3218323"/>
          </a:xfrm>
        </p:spPr>
        <p:txBody>
          <a:bodyPr>
            <a:normAutofit/>
          </a:bodyPr>
          <a:lstStyle/>
          <a:p>
            <a:r>
              <a:rPr lang="en-US" sz="2800" dirty="0"/>
              <a:t>SQL (</a:t>
            </a:r>
            <a:r>
              <a:rPr lang="en-US" sz="2800" b="1" dirty="0"/>
              <a:t>S</a:t>
            </a:r>
            <a:r>
              <a:rPr lang="en-US" sz="2800" dirty="0"/>
              <a:t>tructured </a:t>
            </a:r>
            <a:r>
              <a:rPr lang="en-US" sz="2800" b="1" dirty="0"/>
              <a:t>Q</a:t>
            </a:r>
            <a:r>
              <a:rPr lang="en-US" sz="2800" dirty="0"/>
              <a:t>uery </a:t>
            </a:r>
            <a:r>
              <a:rPr lang="en-US" sz="2800" b="1" dirty="0"/>
              <a:t>L</a:t>
            </a:r>
            <a:r>
              <a:rPr lang="en-US" sz="2800" dirty="0"/>
              <a:t>anguage) is a programming language used to communicate with data stored in a relational database management system</a:t>
            </a:r>
            <a:r>
              <a:rPr lang="en-US" sz="2800" dirty="0" smtClean="0"/>
              <a:t>.</a:t>
            </a:r>
            <a:r>
              <a:rPr lang="en-US" sz="2800" dirty="0"/>
              <a:t> Many RDBMSs use SQL (and variations of SQL) to access the data in tables. For example, SQLite is a relational database management system. SQLite contains a minimal set of SQL commands (which are the same across all RDBMSs</a:t>
            </a:r>
            <a:r>
              <a:rPr lang="en-US" sz="2800" dirty="0" smtClean="0"/>
              <a:t>).</a:t>
            </a:r>
            <a:r>
              <a:rPr lang="en-US" sz="2800" dirty="0"/>
              <a:t> Other RDBMSs may use other variants.</a:t>
            </a:r>
          </a:p>
        </p:txBody>
      </p:sp>
      <p:pic>
        <p:nvPicPr>
          <p:cNvPr id="5" name="Image 4"/>
          <p:cNvPicPr>
            <a:picLocks noChangeAspect="1"/>
          </p:cNvPicPr>
          <p:nvPr/>
        </p:nvPicPr>
        <p:blipFill rotWithShape="1">
          <a:blip r:embed="rId2">
            <a:extLst>
              <a:ext uri="{28A0092B-C50C-407E-A947-70E740481C1C}">
                <a14:useLocalDpi xmlns:a14="http://schemas.microsoft.com/office/drawing/2010/main" val="0"/>
              </a:ext>
            </a:extLst>
          </a:blip>
          <a:srcRect b="7059"/>
          <a:stretch/>
        </p:blipFill>
        <p:spPr>
          <a:xfrm>
            <a:off x="5649191" y="264906"/>
            <a:ext cx="2057400" cy="2062658"/>
          </a:xfrm>
          <a:prstGeom prst="rect">
            <a:avLst/>
          </a:prstGeom>
        </p:spPr>
      </p:pic>
      <p:sp>
        <p:nvSpPr>
          <p:cNvPr id="4" name="Rectangle 3"/>
          <p:cNvSpPr/>
          <p:nvPr/>
        </p:nvSpPr>
        <p:spPr>
          <a:xfrm>
            <a:off x="838695" y="790284"/>
            <a:ext cx="6096000" cy="646331"/>
          </a:xfrm>
          <a:prstGeom prst="rect">
            <a:avLst/>
          </a:prstGeom>
        </p:spPr>
        <p:txBody>
          <a:bodyPr>
            <a:spAutoFit/>
          </a:bodyPr>
          <a:lstStyle/>
          <a:p>
            <a:r>
              <a:rPr lang="en-US" sz="3600" b="1" dirty="0" smtClean="0">
                <a:solidFill>
                  <a:schemeClr val="tx2"/>
                </a:solidFill>
              </a:rPr>
              <a:t>What </a:t>
            </a:r>
            <a:r>
              <a:rPr lang="en-US" sz="3600" b="1" dirty="0">
                <a:solidFill>
                  <a:schemeClr val="tx2"/>
                </a:solidFill>
              </a:rPr>
              <a:t>is SQL</a:t>
            </a:r>
            <a:r>
              <a:rPr lang="en-US" sz="3600" b="1" dirty="0" smtClean="0">
                <a:solidFill>
                  <a:schemeClr val="tx2"/>
                </a:solidFill>
              </a:rPr>
              <a:t>?</a:t>
            </a:r>
            <a:endParaRPr lang="fr-FR" sz="3600" dirty="0">
              <a:solidFill>
                <a:schemeClr val="tx2"/>
              </a:solidFill>
            </a:endParaRPr>
          </a:p>
        </p:txBody>
      </p:sp>
    </p:spTree>
    <p:extLst>
      <p:ext uri="{BB962C8B-B14F-4D97-AF65-F5344CB8AC3E}">
        <p14:creationId xmlns:p14="http://schemas.microsoft.com/office/powerpoint/2010/main" val="363293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0784"/>
          </a:xfrm>
        </p:spPr>
        <p:txBody>
          <a:bodyPr>
            <a:normAutofit fontScale="90000"/>
          </a:bodyPr>
          <a:lstStyle/>
          <a:p>
            <a:r>
              <a:rPr lang="en-US" b="1" dirty="0"/>
              <a:t>What is MySQL</a:t>
            </a:r>
            <a:r>
              <a:rPr lang="en-US" dirty="0"/>
              <a:t/>
            </a:r>
            <a:br>
              <a:rPr lang="en-US" dirty="0"/>
            </a:br>
            <a:endParaRPr lang="en-US" dirty="0"/>
          </a:p>
        </p:txBody>
      </p:sp>
      <p:sp>
        <p:nvSpPr>
          <p:cNvPr id="4" name="Content Placeholder 2"/>
          <p:cNvSpPr txBox="1">
            <a:spLocks/>
          </p:cNvSpPr>
          <p:nvPr/>
        </p:nvSpPr>
        <p:spPr>
          <a:xfrm>
            <a:off x="838200" y="2042556"/>
            <a:ext cx="10515600" cy="37093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MySQL</a:t>
            </a:r>
            <a:r>
              <a:rPr lang="en-US" dirty="0"/>
              <a:t> is MySQL, the most popular Open Source SQL database management system, is developed, distributed, and supported by Oracle Corporation.</a:t>
            </a:r>
          </a:p>
          <a:p>
            <a:r>
              <a:rPr lang="en-US" dirty="0"/>
              <a:t/>
            </a:r>
            <a:br>
              <a:rPr lang="en-US" dirty="0"/>
            </a:br>
            <a:r>
              <a:rPr lang="en-US" dirty="0"/>
              <a:t>It may be anything from a simple shopping list to a picture gallery or the vast amounts of information in a corporate network. To add, access, and process data stored in a computer database, you need a database management system such as </a:t>
            </a:r>
            <a:r>
              <a:rPr lang="en-US" b="1" dirty="0"/>
              <a:t>MySQL</a:t>
            </a:r>
            <a:r>
              <a:rPr lang="en-US" dirty="0"/>
              <a:t> Server.</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2604" y="244247"/>
            <a:ext cx="1542618" cy="1542618"/>
          </a:xfrm>
          <a:prstGeom prst="rect">
            <a:avLst/>
          </a:prstGeom>
        </p:spPr>
      </p:pic>
    </p:spTree>
    <p:extLst>
      <p:ext uri="{BB962C8B-B14F-4D97-AF65-F5344CB8AC3E}">
        <p14:creationId xmlns:p14="http://schemas.microsoft.com/office/powerpoint/2010/main" val="2371766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463675"/>
          </a:xfrm>
        </p:spPr>
        <p:txBody>
          <a:bodyPr/>
          <a:lstStyle/>
          <a:p>
            <a:r>
              <a:rPr lang="en-US" b="1" dirty="0"/>
              <a:t>What is PostgreSQL?</a:t>
            </a:r>
            <a:br>
              <a:rPr lang="en-US" b="1" dirty="0"/>
            </a:br>
            <a:endParaRPr lang="en-US" dirty="0"/>
          </a:p>
        </p:txBody>
      </p:sp>
      <p:sp>
        <p:nvSpPr>
          <p:cNvPr id="3" name="Content Placeholder 2"/>
          <p:cNvSpPr>
            <a:spLocks noGrp="1"/>
          </p:cNvSpPr>
          <p:nvPr>
            <p:ph idx="1"/>
          </p:nvPr>
        </p:nvSpPr>
        <p:spPr>
          <a:xfrm>
            <a:off x="838200" y="2280062"/>
            <a:ext cx="10515600" cy="3180865"/>
          </a:xfrm>
        </p:spPr>
        <p:txBody>
          <a:bodyPr>
            <a:normAutofit/>
          </a:bodyPr>
          <a:lstStyle/>
          <a:p>
            <a:r>
              <a:rPr lang="en-US" sz="2400" dirty="0"/>
              <a:t>PostgreSQL is a powerful, open source object-relational database system that uses and extends the SQL language combined with many features that safely store and scale the most complicated data workloads. The origins of PostgreSQL date back to 1986 as part of the </a:t>
            </a:r>
            <a:r>
              <a:rPr lang="en-US" sz="2400" dirty="0" smtClean="0"/>
              <a:t>POSTRES project </a:t>
            </a:r>
            <a:r>
              <a:rPr lang="en-US" sz="2400" dirty="0"/>
              <a:t>at the University of California at Berkeley and has more than 30 years of active development on the core platform.</a:t>
            </a:r>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824" y="130629"/>
            <a:ext cx="1828552" cy="2113808"/>
          </a:xfrm>
          <a:prstGeom prst="rect">
            <a:avLst/>
          </a:prstGeom>
        </p:spPr>
      </p:pic>
    </p:spTree>
    <p:extLst>
      <p:ext uri="{BB962C8B-B14F-4D97-AF65-F5344CB8AC3E}">
        <p14:creationId xmlns:p14="http://schemas.microsoft.com/office/powerpoint/2010/main" val="3400069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14203" y="0"/>
            <a:ext cx="9753600" cy="1154097"/>
          </a:xfrm>
        </p:spPr>
        <p:txBody>
          <a:bodyPr/>
          <a:lstStyle/>
          <a:p>
            <a:r>
              <a:rPr lang="en-US" dirty="0"/>
              <a:t>Comparison Between The Three RDBMS</a:t>
            </a:r>
            <a:endParaRPr lang="fr-FR" dirty="0"/>
          </a:p>
        </p:txBody>
      </p:sp>
      <p:pic>
        <p:nvPicPr>
          <p:cNvPr id="3" name="table"/>
          <p:cNvPicPr>
            <a:picLocks noChangeAspect="1"/>
          </p:cNvPicPr>
          <p:nvPr/>
        </p:nvPicPr>
        <p:blipFill>
          <a:blip r:embed="rId2"/>
          <a:stretch>
            <a:fillRect/>
          </a:stretch>
        </p:blipFill>
        <p:spPr>
          <a:xfrm>
            <a:off x="924444" y="1338256"/>
            <a:ext cx="10343112" cy="4807226"/>
          </a:xfrm>
          <a:prstGeom prst="rect">
            <a:avLst/>
          </a:prstGeom>
        </p:spPr>
      </p:pic>
    </p:spTree>
    <p:extLst>
      <p:ext uri="{BB962C8B-B14F-4D97-AF65-F5344CB8AC3E}">
        <p14:creationId xmlns:p14="http://schemas.microsoft.com/office/powerpoint/2010/main" val="32371215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que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146</TotalTime>
  <Words>122</Words>
  <Application>Microsoft Office PowerPoint</Application>
  <PresentationFormat>Personnalisé</PresentationFormat>
  <Paragraphs>18</Paragraphs>
  <Slides>8</Slides>
  <Notes>0</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Perspective</vt:lpstr>
      <vt:lpstr>Database</vt:lpstr>
      <vt:lpstr>What is a Relational Database? </vt:lpstr>
      <vt:lpstr>What is a Relational Database Management System (RDBMS)?</vt:lpstr>
      <vt:lpstr>Présentation PowerPoint</vt:lpstr>
      <vt:lpstr>Présentation PowerPoint</vt:lpstr>
      <vt:lpstr>What is MySQL </vt:lpstr>
      <vt:lpstr>What is PostgreSQL? </vt:lpstr>
      <vt:lpstr>Comparison Between The Three RDBMS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dc:title>
  <dc:creator>Ali Lahmar</dc:creator>
  <cp:lastModifiedBy>Mouna</cp:lastModifiedBy>
  <cp:revision>15</cp:revision>
  <dcterms:created xsi:type="dcterms:W3CDTF">2020-12-05T14:34:30Z</dcterms:created>
  <dcterms:modified xsi:type="dcterms:W3CDTF">2021-01-15T16:36:12Z</dcterms:modified>
</cp:coreProperties>
</file>