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0" r:id="rId5"/>
    <p:sldId id="258" r:id="rId6"/>
    <p:sldId id="263" r:id="rId7"/>
    <p:sldId id="264" r:id="rId8"/>
    <p:sldId id="273" r:id="rId9"/>
    <p:sldId id="262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/>
          <a:lstStyle>
            <a:lvl1pPr algn="l"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31,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8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31,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0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9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October 31,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none" spc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>
              <a:defRPr sz="900" cap="none" spc="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October 31,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20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AD9C2F-98B7-4C94-A121-F99069C03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Autofit/>
          </a:bodyPr>
          <a:lstStyle/>
          <a:p>
            <a:pPr algn="ctr"/>
            <a:r>
              <a:rPr lang="fr-FR" sz="7200" dirty="0"/>
              <a:t>GRASP</a:t>
            </a:r>
            <a:endParaRPr lang="en-CA" sz="7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87B65D4D-294F-4527-AE9A-96E8F9A70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47" b="15654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E9CD3BC-7568-45D0-8C16-BAF003AF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777051"/>
            <a:ext cx="6055881" cy="344264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3A3996B-1F68-4DCF-84FC-32FF22282B90}"/>
              </a:ext>
            </a:extLst>
          </p:cNvPr>
          <p:cNvSpPr/>
          <p:nvPr/>
        </p:nvSpPr>
        <p:spPr>
          <a:xfrm>
            <a:off x="7305674" y="1638300"/>
            <a:ext cx="1731531" cy="12477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5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4</a:t>
            </a: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. Low Coupling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65A58-C4C7-4676-B256-161F5B5F890C}"/>
              </a:ext>
            </a:extLst>
          </p:cNvPr>
          <p:cNvSpPr txBox="1"/>
          <p:nvPr/>
        </p:nvSpPr>
        <p:spPr>
          <a:xfrm>
            <a:off x="1574308" y="254121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0" i="1" dirty="0">
                <a:effectLst/>
              </a:rPr>
              <a:t>Problem :</a:t>
            </a:r>
          </a:p>
          <a:p>
            <a:r>
              <a:rPr lang="en-CA" sz="2000" b="0" i="1" dirty="0">
                <a:effectLst/>
              </a:rPr>
              <a:t>How to reduce the impact of change and encourage reuse?</a:t>
            </a:r>
          </a:p>
          <a:p>
            <a:endParaRPr lang="en-CA" sz="2000" i="1" dirty="0"/>
          </a:p>
          <a:p>
            <a:r>
              <a:rPr lang="en-CA" sz="2000" i="1" dirty="0"/>
              <a:t>Solution:</a:t>
            </a:r>
          </a:p>
          <a:p>
            <a:r>
              <a:rPr lang="en-CA" sz="2000" b="0" i="1" dirty="0">
                <a:effectLst/>
              </a:rPr>
              <a:t>Assign responsibilities so that coupling remains low. </a:t>
            </a:r>
          </a:p>
        </p:txBody>
      </p:sp>
    </p:spTree>
    <p:extLst>
      <p:ext uri="{BB962C8B-B14F-4D97-AF65-F5344CB8AC3E}">
        <p14:creationId xmlns:p14="http://schemas.microsoft.com/office/powerpoint/2010/main" val="20026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5</a:t>
            </a: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. High Cohesion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65A58-C4C7-4676-B256-161F5B5F890C}"/>
              </a:ext>
            </a:extLst>
          </p:cNvPr>
          <p:cNvSpPr txBox="1"/>
          <p:nvPr/>
        </p:nvSpPr>
        <p:spPr>
          <a:xfrm>
            <a:off x="1245835" y="2818209"/>
            <a:ext cx="48501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i="1" dirty="0">
                <a:effectLst/>
              </a:rPr>
              <a:t>Problem :</a:t>
            </a:r>
          </a:p>
          <a:p>
            <a:r>
              <a:rPr lang="en-CA" sz="2400" b="0" i="1" dirty="0">
                <a:effectLst/>
              </a:rPr>
              <a:t>How to keep objects focused and  manageable ?</a:t>
            </a:r>
            <a:br>
              <a:rPr lang="en-CA" sz="2400" dirty="0"/>
            </a:br>
            <a:endParaRPr lang="en-CA" sz="2400" b="0" i="1" dirty="0">
              <a:effectLst/>
            </a:endParaRPr>
          </a:p>
          <a:p>
            <a:r>
              <a:rPr lang="en-CA" sz="2400" b="0" i="1" dirty="0">
                <a:effectLst/>
              </a:rPr>
              <a:t>Solution:</a:t>
            </a:r>
          </a:p>
          <a:p>
            <a:r>
              <a:rPr lang="en-CA" sz="2400" b="0" i="1" dirty="0">
                <a:effectLst/>
              </a:rPr>
              <a:t> Assign a responsibility so that cohesion remains high. </a:t>
            </a:r>
            <a:endParaRPr lang="en-CA" sz="2400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D2413A-E117-4925-B457-84148ACA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88" y="2365187"/>
            <a:ext cx="4993491" cy="26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6</a:t>
            </a: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. Indirection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65A58-C4C7-4676-B256-161F5B5F890C}"/>
              </a:ext>
            </a:extLst>
          </p:cNvPr>
          <p:cNvSpPr txBox="1"/>
          <p:nvPr/>
        </p:nvSpPr>
        <p:spPr>
          <a:xfrm>
            <a:off x="1165935" y="2433488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0" i="1" dirty="0">
                <a:effectLst/>
              </a:rPr>
              <a:t>Problem :</a:t>
            </a:r>
          </a:p>
          <a:p>
            <a:r>
              <a:rPr lang="en-CA" sz="2000" i="1" dirty="0"/>
              <a:t> How to combine Low coupling and High potential for reuse ?</a:t>
            </a:r>
          </a:p>
          <a:p>
            <a:br>
              <a:rPr lang="en-CA" sz="2000" dirty="0"/>
            </a:br>
            <a:r>
              <a:rPr lang="en-CA" sz="2000" i="1" dirty="0"/>
              <a:t>Solution: </a:t>
            </a:r>
          </a:p>
          <a:p>
            <a:r>
              <a:rPr lang="en-CA" sz="2000" i="1" dirty="0"/>
              <a:t>Assign the responsibility to an intermediate object to mediate between other components or services so that they are not directly coupled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00D07C-9D8D-4EDB-BB17-8A4C3678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38" y="4786265"/>
            <a:ext cx="6581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5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7</a:t>
            </a: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. Polymorphism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E11670-0B19-493A-89FE-C4DA7912929E}"/>
              </a:ext>
            </a:extLst>
          </p:cNvPr>
          <p:cNvSpPr txBox="1"/>
          <p:nvPr/>
        </p:nvSpPr>
        <p:spPr>
          <a:xfrm>
            <a:off x="1165935" y="2519047"/>
            <a:ext cx="545680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0" i="1" dirty="0">
                <a:effectLst/>
              </a:rPr>
              <a:t>Problem :</a:t>
            </a:r>
          </a:p>
          <a:p>
            <a:r>
              <a:rPr lang="en-CA" sz="2000" i="1" dirty="0"/>
              <a:t> How to handle alternatives based on type? </a:t>
            </a:r>
          </a:p>
          <a:p>
            <a:r>
              <a:rPr lang="en-CA" sz="2000" i="1" dirty="0"/>
              <a:t>How to create pluggable software components ?</a:t>
            </a:r>
          </a:p>
          <a:p>
            <a:br>
              <a:rPr lang="en-CA" sz="2000" dirty="0"/>
            </a:br>
            <a:r>
              <a:rPr lang="en-CA" sz="2000" i="1" dirty="0"/>
              <a:t>Solution: </a:t>
            </a:r>
          </a:p>
          <a:p>
            <a:r>
              <a:rPr lang="en-CA" sz="2000" i="1" dirty="0"/>
              <a:t>1- Identify classes/types which would have the behaviour changing slightly</a:t>
            </a:r>
          </a:p>
          <a:p>
            <a:r>
              <a:rPr lang="en-CA" sz="2000" i="1" dirty="0"/>
              <a:t>2- Look for the methods which use conditional statements,</a:t>
            </a:r>
          </a:p>
          <a:p>
            <a:r>
              <a:rPr lang="en-CA" sz="2000" i="1" dirty="0"/>
              <a:t>3- Assign a responsibility to a type for which the behaviour varies,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14201-F665-4B61-9D15-FDDD24E0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146" y="2519047"/>
            <a:ext cx="5124450" cy="240982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B190738F-53B9-4EC3-9049-9B9168F4560E}"/>
              </a:ext>
            </a:extLst>
          </p:cNvPr>
          <p:cNvSpPr/>
          <p:nvPr/>
        </p:nvSpPr>
        <p:spPr>
          <a:xfrm>
            <a:off x="6374167" y="2119793"/>
            <a:ext cx="5817833" cy="32600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8</a:t>
            </a: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. Pure Fabrication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65A58-C4C7-4676-B256-161F5B5F890C}"/>
              </a:ext>
            </a:extLst>
          </p:cNvPr>
          <p:cNvSpPr txBox="1"/>
          <p:nvPr/>
        </p:nvSpPr>
        <p:spPr>
          <a:xfrm>
            <a:off x="1045271" y="2694255"/>
            <a:ext cx="49205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0" i="1" dirty="0">
                <a:effectLst/>
              </a:rPr>
              <a:t>Problem :</a:t>
            </a:r>
          </a:p>
          <a:p>
            <a:r>
              <a:rPr lang="en-CA" sz="2000" b="0" i="1" dirty="0">
                <a:effectLst/>
              </a:rPr>
              <a:t>Who should be responsible when an expert </a:t>
            </a:r>
            <a:r>
              <a:rPr lang="en-CA" sz="2000" i="1" dirty="0"/>
              <a:t>violates High Cohesion and Low Coupling </a:t>
            </a:r>
            <a:r>
              <a:rPr lang="en-CA" sz="2000" b="0" i="1" dirty="0">
                <a:effectLst/>
              </a:rPr>
              <a:t>?</a:t>
            </a:r>
          </a:p>
          <a:p>
            <a:endParaRPr lang="en-CA" sz="2000" i="1" dirty="0"/>
          </a:p>
          <a:p>
            <a:r>
              <a:rPr lang="en-CA" sz="2000" i="1" dirty="0"/>
              <a:t>Solution:</a:t>
            </a:r>
          </a:p>
          <a:p>
            <a:r>
              <a:rPr lang="en-CA" sz="2000" i="1" dirty="0"/>
              <a:t>Assign the responsibility for handling a system event message to a class which is new, fictitious and doesn’t represent a concept in domain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ABAEAE8-DC93-4224-B80C-BE516B1A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81" y="2535610"/>
            <a:ext cx="4643119" cy="20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0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9</a:t>
            </a: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. Protected Variations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4A828C-FA9F-4363-B05C-437E83C1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47" y="2485646"/>
            <a:ext cx="5247192" cy="39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9</a:t>
            </a: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. Protected Variations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F68A4F-D3E6-4094-9E0B-D0CEB0981CB9}"/>
              </a:ext>
            </a:extLst>
          </p:cNvPr>
          <p:cNvSpPr txBox="1"/>
          <p:nvPr/>
        </p:nvSpPr>
        <p:spPr>
          <a:xfrm>
            <a:off x="1165935" y="2519047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0" i="1" dirty="0">
                <a:effectLst/>
              </a:rPr>
              <a:t>Problem: </a:t>
            </a:r>
          </a:p>
          <a:p>
            <a:r>
              <a:rPr lang="en-CA" sz="2000" b="0" i="1" dirty="0">
                <a:effectLst/>
              </a:rPr>
              <a:t>How should  responsibilities be assigned in such fashion that the current or future variations in the system do not cause major problems with system operation and/or revision?</a:t>
            </a:r>
            <a:br>
              <a:rPr lang="en-CA" sz="2000" dirty="0"/>
            </a:br>
            <a:endParaRPr lang="en-CA" sz="2000" dirty="0"/>
          </a:p>
          <a:p>
            <a:r>
              <a:rPr lang="en-CA" sz="2000" b="0" i="1" dirty="0">
                <a:effectLst/>
              </a:rPr>
              <a:t>Solution: </a:t>
            </a:r>
          </a:p>
          <a:p>
            <a:r>
              <a:rPr lang="en-CA" sz="2000" b="0" i="1" dirty="0">
                <a:effectLst/>
              </a:rPr>
              <a:t>Assign responsibilities to create stable interfaces around current and future variations,</a:t>
            </a:r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307988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923C4C-621C-4A3A-8B7D-6923D13D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12" y="448056"/>
            <a:ext cx="7355484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WHY  GRASP 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2EC0C2C-CC7B-4DC2-A75B-71D792577641}"/>
              </a:ext>
            </a:extLst>
          </p:cNvPr>
          <p:cNvSpPr txBox="1"/>
          <p:nvPr/>
        </p:nvSpPr>
        <p:spPr>
          <a:xfrm>
            <a:off x="4731798" y="1722268"/>
            <a:ext cx="21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effectLst/>
                <a:latin typeface="Noticia Text"/>
              </a:rPr>
              <a:t>1. Information Expert</a:t>
            </a:r>
            <a:endParaRPr lang="en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301B1A-0DA6-4138-AAEB-1E4A851D151E}"/>
              </a:ext>
            </a:extLst>
          </p:cNvPr>
          <p:cNvSpPr txBox="1"/>
          <p:nvPr/>
        </p:nvSpPr>
        <p:spPr>
          <a:xfrm>
            <a:off x="4731798" y="2091600"/>
            <a:ext cx="159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Noticia Text"/>
              </a:rPr>
              <a:t>2. Creator</a:t>
            </a:r>
            <a:endParaRPr lang="en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E0FE32-9D9B-4D49-9255-9BC103A8B2BC}"/>
              </a:ext>
            </a:extLst>
          </p:cNvPr>
          <p:cNvSpPr txBox="1"/>
          <p:nvPr/>
        </p:nvSpPr>
        <p:spPr>
          <a:xfrm>
            <a:off x="4731798" y="24609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Noticia Text"/>
              </a:rPr>
              <a:t>3. Controller</a:t>
            </a:r>
            <a:endParaRPr lang="en-CA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236CC3-A212-4927-A34C-54C9CCEF2AE6}"/>
              </a:ext>
            </a:extLst>
          </p:cNvPr>
          <p:cNvSpPr txBox="1"/>
          <p:nvPr/>
        </p:nvSpPr>
        <p:spPr>
          <a:xfrm>
            <a:off x="4731798" y="283026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Noticia Text"/>
              </a:rPr>
              <a:t>4. Low Coupling</a:t>
            </a:r>
            <a:endParaRPr lang="en-CA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F97193-CE1B-4CDB-A9E9-9637CF522E9A}"/>
              </a:ext>
            </a:extLst>
          </p:cNvPr>
          <p:cNvSpPr txBox="1"/>
          <p:nvPr/>
        </p:nvSpPr>
        <p:spPr>
          <a:xfrm>
            <a:off x="4731798" y="317345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Noticia Text"/>
              </a:rPr>
              <a:t>5. High Cohesion</a:t>
            </a:r>
            <a:endParaRPr lang="en-CA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B869D6E-E53D-4DC0-8B4F-4F32218676D6}"/>
              </a:ext>
            </a:extLst>
          </p:cNvPr>
          <p:cNvSpPr txBox="1"/>
          <p:nvPr/>
        </p:nvSpPr>
        <p:spPr>
          <a:xfrm>
            <a:off x="4731798" y="35489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Noticia Text"/>
              </a:rPr>
              <a:t>6. Indirection</a:t>
            </a:r>
            <a:endParaRPr lang="en-CA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03DDDE-FCFD-45ED-A270-B81D7A395126}"/>
              </a:ext>
            </a:extLst>
          </p:cNvPr>
          <p:cNvSpPr txBox="1"/>
          <p:nvPr/>
        </p:nvSpPr>
        <p:spPr>
          <a:xfrm>
            <a:off x="4731798" y="397950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Noticia Text"/>
              </a:rPr>
              <a:t>7. Polymorphism</a:t>
            </a:r>
            <a:endParaRPr lang="en-CA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9115E14-6CAC-4CDB-A60B-D159FED96BE4}"/>
              </a:ext>
            </a:extLst>
          </p:cNvPr>
          <p:cNvSpPr txBox="1"/>
          <p:nvPr/>
        </p:nvSpPr>
        <p:spPr>
          <a:xfrm>
            <a:off x="4731798" y="436627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Noticia Text"/>
              </a:rPr>
              <a:t>8. Pure Fabrication</a:t>
            </a:r>
            <a:endParaRPr lang="en-CA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E5654F-C122-4933-8092-0E1558DA0EEA}"/>
              </a:ext>
            </a:extLst>
          </p:cNvPr>
          <p:cNvSpPr txBox="1"/>
          <p:nvPr/>
        </p:nvSpPr>
        <p:spPr>
          <a:xfrm>
            <a:off x="4731798" y="47356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effectLst/>
                <a:latin typeface="Noticia Text"/>
              </a:rPr>
              <a:t>9. Protected Variations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1B6448-F9C6-4F2E-95D5-C5EBCC63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985837"/>
            <a:ext cx="5019675" cy="4886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471CBC-3AAD-4386-AFCE-38DB945A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733550"/>
            <a:ext cx="4037177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1. Information Expert (Ask The Expert)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65A58-C4C7-4676-B256-161F5B5F890C}"/>
              </a:ext>
            </a:extLst>
          </p:cNvPr>
          <p:cNvSpPr txBox="1"/>
          <p:nvPr/>
        </p:nvSpPr>
        <p:spPr>
          <a:xfrm>
            <a:off x="1574308" y="254121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1" dirty="0">
                <a:effectLst/>
                <a:latin typeface="Noticia Text"/>
              </a:rPr>
              <a:t>Problem :</a:t>
            </a:r>
          </a:p>
          <a:p>
            <a:r>
              <a:rPr lang="en-CA" b="0" i="1" dirty="0">
                <a:effectLst/>
                <a:latin typeface="Noticia Text"/>
              </a:rPr>
              <a:t>What is a basic principle by which to assign responsibilities to objects?</a:t>
            </a:r>
          </a:p>
          <a:p>
            <a:endParaRPr lang="en-CA" i="1" dirty="0">
              <a:latin typeface="Noticia Text"/>
            </a:endParaRPr>
          </a:p>
          <a:p>
            <a:r>
              <a:rPr lang="en-CA" i="1" dirty="0">
                <a:latin typeface="Noticia Text"/>
              </a:rPr>
              <a:t>Solution:</a:t>
            </a:r>
          </a:p>
          <a:p>
            <a:r>
              <a:rPr lang="en-CA" i="1" dirty="0">
                <a:latin typeface="Noticia Text"/>
              </a:rPr>
              <a:t>Assign a responsibility to the information Expert , the class that has information necessary to fulfill the responsibility,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E04A10-524B-497A-8D3F-58DC27DE2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09" y="4812529"/>
            <a:ext cx="5330579" cy="19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2</a:t>
            </a: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. Creator 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65A58-C4C7-4676-B256-161F5B5F890C}"/>
              </a:ext>
            </a:extLst>
          </p:cNvPr>
          <p:cNvSpPr txBox="1"/>
          <p:nvPr/>
        </p:nvSpPr>
        <p:spPr>
          <a:xfrm>
            <a:off x="1574308" y="2541210"/>
            <a:ext cx="79336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1" dirty="0">
                <a:effectLst/>
                <a:latin typeface="Noticia Text"/>
              </a:rPr>
              <a:t>Problem :</a:t>
            </a:r>
          </a:p>
          <a:p>
            <a:r>
              <a:rPr lang="en-CA" b="0" i="1" dirty="0">
                <a:effectLst/>
                <a:latin typeface="Noticia Text"/>
              </a:rPr>
              <a:t>Who creates the new instance of some class?</a:t>
            </a:r>
          </a:p>
          <a:p>
            <a:endParaRPr lang="en-CA" i="1" dirty="0">
              <a:latin typeface="Noticia Text"/>
            </a:endParaRPr>
          </a:p>
          <a:p>
            <a:r>
              <a:rPr lang="en-CA" i="1" dirty="0">
                <a:latin typeface="Noticia Text"/>
              </a:rPr>
              <a:t>Solution:</a:t>
            </a:r>
          </a:p>
          <a:p>
            <a:r>
              <a:rPr lang="en-CA" i="1" dirty="0">
                <a:latin typeface="Noticia Text"/>
              </a:rPr>
              <a:t>Assign class A the responsibility to create an instance of  class B if :</a:t>
            </a:r>
          </a:p>
          <a:p>
            <a:r>
              <a:rPr lang="en-CA" i="1" dirty="0">
                <a:latin typeface="Noticia Text"/>
              </a:rPr>
              <a:t>  * A aggregates  B objects,</a:t>
            </a:r>
          </a:p>
          <a:p>
            <a:r>
              <a:rPr lang="en-CA" i="1" dirty="0">
                <a:latin typeface="Noticia Text"/>
              </a:rPr>
              <a:t>  * A contains B objects ,</a:t>
            </a:r>
          </a:p>
          <a:p>
            <a:r>
              <a:rPr lang="en-CA" i="1" dirty="0">
                <a:latin typeface="Noticia Text"/>
              </a:rPr>
              <a:t>  * A records instances of B objects, </a:t>
            </a:r>
          </a:p>
          <a:p>
            <a:r>
              <a:rPr lang="en-CA" i="1" dirty="0">
                <a:latin typeface="Noticia Text"/>
              </a:rPr>
              <a:t>  * A is closely uses this B objects , OR</a:t>
            </a:r>
          </a:p>
          <a:p>
            <a:r>
              <a:rPr lang="en-CA" i="1" dirty="0">
                <a:latin typeface="Noticia Text"/>
              </a:rPr>
              <a:t>  * A  has initializing data that is needed while creating b objects </a:t>
            </a:r>
          </a:p>
        </p:txBody>
      </p:sp>
    </p:spTree>
    <p:extLst>
      <p:ext uri="{BB962C8B-B14F-4D97-AF65-F5344CB8AC3E}">
        <p14:creationId xmlns:p14="http://schemas.microsoft.com/office/powerpoint/2010/main" val="29977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33F563-3724-4DD1-92D8-1062B297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76" y="1761200"/>
            <a:ext cx="4476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5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9DD3266-2C37-42D8-BA99-CBA1D403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4" y="1885950"/>
            <a:ext cx="4476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2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6F86B4E-600E-4A64-AA1E-321578579EC7}"/>
              </a:ext>
            </a:extLst>
          </p:cNvPr>
          <p:cNvSpPr txBox="1"/>
          <p:nvPr/>
        </p:nvSpPr>
        <p:spPr>
          <a:xfrm>
            <a:off x="448056" y="1947672"/>
            <a:ext cx="7379208" cy="4005072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3</a:t>
            </a:r>
            <a:r>
              <a:rPr lang="en-US" b="0" i="0" dirty="0">
                <a:solidFill>
                  <a:schemeClr val="tx2">
                    <a:alpha val="55000"/>
                  </a:schemeClr>
                </a:solidFill>
                <a:effectLst/>
              </a:rPr>
              <a:t>. Controller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65A58-C4C7-4676-B256-161F5B5F890C}"/>
              </a:ext>
            </a:extLst>
          </p:cNvPr>
          <p:cNvSpPr txBox="1"/>
          <p:nvPr/>
        </p:nvSpPr>
        <p:spPr>
          <a:xfrm>
            <a:off x="1299100" y="2425801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0" i="1" dirty="0">
                <a:effectLst/>
              </a:rPr>
              <a:t>Problem :</a:t>
            </a:r>
          </a:p>
          <a:p>
            <a:r>
              <a:rPr lang="en-CA" sz="2000" b="0" i="1" dirty="0">
                <a:effectLst/>
              </a:rPr>
              <a:t>Who should be responsible for handling a system event?</a:t>
            </a:r>
          </a:p>
          <a:p>
            <a:endParaRPr lang="en-CA" sz="2000" i="1" dirty="0"/>
          </a:p>
          <a:p>
            <a:r>
              <a:rPr lang="en-CA" sz="2000" i="1" dirty="0"/>
              <a:t>Solution:</a:t>
            </a:r>
          </a:p>
          <a:p>
            <a:r>
              <a:rPr lang="en-CA" sz="2000" i="1" dirty="0"/>
              <a:t>Assign the responsibility for handling a system event message to a class representing one of the following :</a:t>
            </a:r>
          </a:p>
          <a:p>
            <a:endParaRPr lang="en-CA" sz="2000" i="1" dirty="0"/>
          </a:p>
          <a:p>
            <a:r>
              <a:rPr lang="en-CA" sz="2000" i="1" dirty="0"/>
              <a:t>     1-  A class that represents the overall system, root object, device that the software is running within, or a major subsystem (these are all variations of a facade controller)</a:t>
            </a:r>
          </a:p>
          <a:p>
            <a:endParaRPr lang="en-CA" sz="2000" i="1" dirty="0"/>
          </a:p>
          <a:p>
            <a:r>
              <a:rPr lang="en-CA" sz="2000" i="1" dirty="0"/>
              <a:t>     2- A class Represents a use case scenario within which the system operation occurs (a use case or session controller)</a:t>
            </a:r>
          </a:p>
        </p:txBody>
      </p:sp>
    </p:spTree>
    <p:extLst>
      <p:ext uri="{BB962C8B-B14F-4D97-AF65-F5344CB8AC3E}">
        <p14:creationId xmlns:p14="http://schemas.microsoft.com/office/powerpoint/2010/main" val="12429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hinLineVTI">
  <a:themeElements>
    <a:clrScheme name="AnalogousFromRegularSeed_2SEEDS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45B71B"/>
      </a:accent1>
      <a:accent2>
        <a:srgbClr val="83AE25"/>
      </a:accent2>
      <a:accent3>
        <a:srgbClr val="27B93C"/>
      </a:accent3>
      <a:accent4>
        <a:srgbClr val="552ED2"/>
      </a:accent4>
      <a:accent5>
        <a:srgbClr val="A430E0"/>
      </a:accent5>
      <a:accent6>
        <a:srgbClr val="CE1EC1"/>
      </a:accent6>
      <a:hlink>
        <a:srgbClr val="9C3FBF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506</Words>
  <Application>Microsoft Office PowerPoint</Application>
  <PresentationFormat>Grand écran</PresentationFormat>
  <Paragraphs>74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Noticia Text</vt:lpstr>
      <vt:lpstr>Arial</vt:lpstr>
      <vt:lpstr>Bell MT</vt:lpstr>
      <vt:lpstr>Calibri Light</vt:lpstr>
      <vt:lpstr>ThinLineVTI</vt:lpstr>
      <vt:lpstr>GRASP</vt:lpstr>
      <vt:lpstr>WHY  GRASP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</dc:title>
  <dc:creator>Mouna Jarray</dc:creator>
  <cp:lastModifiedBy>Mouna Jarray</cp:lastModifiedBy>
  <cp:revision>6</cp:revision>
  <dcterms:created xsi:type="dcterms:W3CDTF">2021-10-27T20:24:32Z</dcterms:created>
  <dcterms:modified xsi:type="dcterms:W3CDTF">2021-10-31T16:38:55Z</dcterms:modified>
</cp:coreProperties>
</file>