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A7468DD1-9F9E-4E78-B957-3884FBB231EF}"/>
              </a:ext>
            </a:extLst>
          </p:cNvPr>
          <p:cNvSpPr txBox="1"/>
          <p:nvPr/>
        </p:nvSpPr>
        <p:spPr>
          <a:xfrm>
            <a:off x="2549494" y="418744"/>
            <a:ext cx="926933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Segoe UI Historic" panose="020B0502040204020203" pitchFamily="34" charset="0"/>
              </a:rPr>
              <a:t>1- You are asked to create the above given relational model using SQL language and based on the different mentioned constraints. </a:t>
            </a:r>
          </a:p>
          <a:p>
            <a:endParaRPr lang="en-US" b="0" i="0" dirty="0">
              <a:effectLst/>
              <a:latin typeface="Segoe UI Historic" panose="020B0502040204020203" pitchFamily="34" charset="0"/>
            </a:endParaRPr>
          </a:p>
          <a:p>
            <a:r>
              <a:rPr lang="en-US" b="0" i="0" dirty="0">
                <a:effectLst/>
                <a:latin typeface="Segoe UI Historic" panose="020B0502040204020203" pitchFamily="34" charset="0"/>
              </a:rPr>
              <a:t>CREATE TABLE Product( </a:t>
            </a:r>
          </a:p>
          <a:p>
            <a:r>
              <a:rPr lang="en-US" b="0" i="0" dirty="0" err="1">
                <a:effectLst/>
                <a:latin typeface="Segoe UI Historic" panose="020B0502040204020203" pitchFamily="34" charset="0"/>
              </a:rPr>
              <a:t>Product_id</a:t>
            </a:r>
            <a:r>
              <a:rPr lang="en-US" b="0" i="0" dirty="0">
                <a:effectLst/>
                <a:latin typeface="Segoe UI Historic" panose="020B0502040204020203" pitchFamily="34" charset="0"/>
              </a:rPr>
              <a:t> VARCHAR2(20) PRIMARY KEY, </a:t>
            </a:r>
          </a:p>
          <a:p>
            <a:r>
              <a:rPr lang="en-US" b="0" i="0" dirty="0" err="1">
                <a:effectLst/>
                <a:latin typeface="Segoe UI Historic" panose="020B0502040204020203" pitchFamily="34" charset="0"/>
              </a:rPr>
              <a:t>Product_Name</a:t>
            </a:r>
            <a:r>
              <a:rPr lang="en-US" b="0" i="0" dirty="0">
                <a:effectLst/>
                <a:latin typeface="Segoe UI Historic" panose="020B0502040204020203" pitchFamily="34" charset="0"/>
              </a:rPr>
              <a:t> VARCHAR2(20) NOT NULL, </a:t>
            </a:r>
          </a:p>
          <a:p>
            <a:r>
              <a:rPr lang="en-US" b="0" i="0" dirty="0">
                <a:effectLst/>
                <a:latin typeface="Segoe UI Historic" panose="020B0502040204020203" pitchFamily="34" charset="0"/>
              </a:rPr>
              <a:t>Price NUMBER CHECK(Price &gt; 0) </a:t>
            </a:r>
          </a:p>
          <a:p>
            <a:r>
              <a:rPr lang="en-US" b="0" i="0" dirty="0">
                <a:effectLst/>
                <a:latin typeface="Segoe UI Historic" panose="020B0502040204020203" pitchFamily="34" charset="0"/>
              </a:rPr>
              <a:t>); </a:t>
            </a:r>
          </a:p>
          <a:p>
            <a:endParaRPr lang="en-US" b="0" i="0" dirty="0">
              <a:effectLst/>
              <a:latin typeface="Segoe UI Historic" panose="020B0502040204020203" pitchFamily="34" charset="0"/>
            </a:endParaRPr>
          </a:p>
          <a:p>
            <a:r>
              <a:rPr lang="en-US" b="0" i="0" dirty="0">
                <a:effectLst/>
                <a:latin typeface="Segoe UI Historic" panose="020B0502040204020203" pitchFamily="34" charset="0"/>
              </a:rPr>
              <a:t>CREATE TABLE Customer( </a:t>
            </a:r>
          </a:p>
          <a:p>
            <a:r>
              <a:rPr lang="en-US" b="0" i="0" dirty="0" err="1">
                <a:effectLst/>
                <a:latin typeface="Segoe UI Historic" panose="020B0502040204020203" pitchFamily="34" charset="0"/>
              </a:rPr>
              <a:t>Customer_id</a:t>
            </a:r>
            <a:r>
              <a:rPr lang="en-US" b="0" i="0" dirty="0">
                <a:effectLst/>
                <a:latin typeface="Segoe UI Historic" panose="020B0502040204020203" pitchFamily="34" charset="0"/>
              </a:rPr>
              <a:t> VARCHAR2(20) PRIMARY KEY, </a:t>
            </a:r>
          </a:p>
          <a:p>
            <a:r>
              <a:rPr lang="en-US" b="0" i="0" dirty="0" err="1">
                <a:effectLst/>
                <a:latin typeface="Segoe UI Historic" panose="020B0502040204020203" pitchFamily="34" charset="0"/>
              </a:rPr>
              <a:t>Customer_Name</a:t>
            </a:r>
            <a:r>
              <a:rPr lang="en-US" b="0" i="0" dirty="0">
                <a:effectLst/>
                <a:latin typeface="Segoe UI Historic" panose="020B0502040204020203" pitchFamily="34" charset="0"/>
              </a:rPr>
              <a:t> VARCHAR2(20) NOT NULL</a:t>
            </a:r>
            <a:r>
              <a:rPr lang="en-US" dirty="0">
                <a:latin typeface="Segoe UI Historic" panose="020B0502040204020203" pitchFamily="34" charset="0"/>
              </a:rPr>
              <a:t>,</a:t>
            </a:r>
            <a:r>
              <a:rPr lang="en-US" b="0" i="0" dirty="0">
                <a:effectLst/>
                <a:latin typeface="Segoe UI Historic" panose="020B0502040204020203" pitchFamily="34" charset="0"/>
              </a:rPr>
              <a:t> </a:t>
            </a:r>
          </a:p>
          <a:p>
            <a:r>
              <a:rPr lang="en-US" b="0" i="0" dirty="0">
                <a:effectLst/>
                <a:latin typeface="Segoe UI Historic" panose="020B0502040204020203" pitchFamily="34" charset="0"/>
              </a:rPr>
              <a:t>Customer Tel NUMBER </a:t>
            </a:r>
          </a:p>
          <a:p>
            <a:r>
              <a:rPr lang="en-US" b="0" i="0" dirty="0">
                <a:effectLst/>
                <a:latin typeface="Segoe UI Historic" panose="020B0502040204020203" pitchFamily="34" charset="0"/>
              </a:rPr>
              <a:t>); </a:t>
            </a:r>
          </a:p>
          <a:p>
            <a:endParaRPr lang="en-US" b="0" i="0" dirty="0">
              <a:effectLst/>
              <a:latin typeface="Segoe UI Historic" panose="020B0502040204020203" pitchFamily="34" charset="0"/>
            </a:endParaRPr>
          </a:p>
          <a:p>
            <a:r>
              <a:rPr lang="en-US" b="0" i="0" dirty="0">
                <a:effectLst/>
                <a:latin typeface="Segoe UI Historic" panose="020B0502040204020203" pitchFamily="34" charset="0"/>
              </a:rPr>
              <a:t>CREATE TABLE Orders( </a:t>
            </a:r>
          </a:p>
          <a:p>
            <a:r>
              <a:rPr lang="en-US" b="0" i="0" dirty="0" err="1">
                <a:effectLst/>
                <a:latin typeface="Segoe UI Historic" panose="020B0502040204020203" pitchFamily="34" charset="0"/>
              </a:rPr>
              <a:t>Customer_id</a:t>
            </a:r>
            <a:r>
              <a:rPr lang="en-US" b="0" i="0" dirty="0">
                <a:effectLst/>
                <a:latin typeface="Segoe UI Historic" panose="020B0502040204020203" pitchFamily="34" charset="0"/>
              </a:rPr>
              <a:t> VARCHAR2(20) PRIMARY KEY, </a:t>
            </a:r>
          </a:p>
          <a:p>
            <a:r>
              <a:rPr lang="en-US" b="0" i="0" dirty="0" err="1">
                <a:effectLst/>
                <a:latin typeface="Segoe UI Historic" panose="020B0502040204020203" pitchFamily="34" charset="0"/>
              </a:rPr>
              <a:t>Product_id</a:t>
            </a:r>
            <a:r>
              <a:rPr lang="en-US" b="0" i="0" dirty="0">
                <a:effectLst/>
                <a:latin typeface="Segoe UI Historic" panose="020B0502040204020203" pitchFamily="34" charset="0"/>
              </a:rPr>
              <a:t> VARCHAR2(20), </a:t>
            </a:r>
          </a:p>
          <a:p>
            <a:r>
              <a:rPr lang="en-US" b="0" i="0" dirty="0">
                <a:effectLst/>
                <a:latin typeface="Segoe UI Historic" panose="020B0502040204020203" pitchFamily="34" charset="0"/>
              </a:rPr>
              <a:t>Quantity NUMBER, </a:t>
            </a:r>
          </a:p>
          <a:p>
            <a:r>
              <a:rPr lang="en-US" b="0" i="0" dirty="0" err="1">
                <a:effectLst/>
                <a:latin typeface="Segoe UI Historic" panose="020B0502040204020203" pitchFamily="34" charset="0"/>
              </a:rPr>
              <a:t>Total_amount</a:t>
            </a:r>
            <a:r>
              <a:rPr lang="en-US" b="0" i="0" dirty="0">
                <a:effectLst/>
                <a:latin typeface="Segoe UI Historic" panose="020B0502040204020203" pitchFamily="34" charset="0"/>
              </a:rPr>
              <a:t> NUMBER, </a:t>
            </a:r>
          </a:p>
          <a:p>
            <a:r>
              <a:rPr lang="en-US" b="0" i="0" dirty="0">
                <a:effectLst/>
                <a:latin typeface="Segoe UI Historic" panose="020B0502040204020203" pitchFamily="34" charset="0"/>
              </a:rPr>
              <a:t>FOREIGN KEY (</a:t>
            </a:r>
            <a:r>
              <a:rPr lang="en-US" b="0" i="0" dirty="0" err="1">
                <a:effectLst/>
                <a:latin typeface="Segoe UI Historic" panose="020B0502040204020203" pitchFamily="34" charset="0"/>
              </a:rPr>
              <a:t>Customer_id</a:t>
            </a:r>
            <a:r>
              <a:rPr lang="en-US" b="0" i="0" dirty="0">
                <a:effectLst/>
                <a:latin typeface="Segoe UI Historic" panose="020B0502040204020203" pitchFamily="34" charset="0"/>
              </a:rPr>
              <a:t>) REFERENCES Customers (</a:t>
            </a:r>
            <a:r>
              <a:rPr lang="en-US" b="0" i="0" dirty="0" err="1">
                <a:effectLst/>
                <a:latin typeface="Segoe UI Historic" panose="020B0502040204020203" pitchFamily="34" charset="0"/>
              </a:rPr>
              <a:t>Customer_id</a:t>
            </a:r>
            <a:r>
              <a:rPr lang="en-US" b="0" i="0" dirty="0">
                <a:effectLst/>
                <a:latin typeface="Segoe UI Historic" panose="020B0502040204020203" pitchFamily="34" charset="0"/>
              </a:rPr>
              <a:t>), </a:t>
            </a:r>
          </a:p>
          <a:p>
            <a:r>
              <a:rPr lang="en-US" b="0" i="0" dirty="0">
                <a:effectLst/>
                <a:latin typeface="Segoe UI Historic" panose="020B0502040204020203" pitchFamily="34" charset="0"/>
              </a:rPr>
              <a:t>FOREIGN KEY (</a:t>
            </a:r>
            <a:r>
              <a:rPr lang="en-US" b="0" i="0" dirty="0" err="1">
                <a:effectLst/>
                <a:latin typeface="Segoe UI Historic" panose="020B0502040204020203" pitchFamily="34" charset="0"/>
              </a:rPr>
              <a:t>Product_id</a:t>
            </a:r>
            <a:r>
              <a:rPr lang="en-US" b="0" i="0" dirty="0">
                <a:effectLst/>
                <a:latin typeface="Segoe UI Historic" panose="020B0502040204020203" pitchFamily="34" charset="0"/>
              </a:rPr>
              <a:t>) REFERENCES Product (</a:t>
            </a:r>
            <a:r>
              <a:rPr lang="en-US" b="0" i="0" dirty="0" err="1">
                <a:effectLst/>
                <a:latin typeface="Segoe UI Historic" panose="020B0502040204020203" pitchFamily="34" charset="0"/>
              </a:rPr>
              <a:t>Product_id</a:t>
            </a:r>
            <a:r>
              <a:rPr lang="en-US" b="0" i="0" dirty="0">
                <a:effectLst/>
                <a:latin typeface="Segoe UI Historic" panose="020B0502040204020203" pitchFamily="34" charset="0"/>
              </a:rPr>
              <a:t>) </a:t>
            </a:r>
          </a:p>
          <a:p>
            <a:r>
              <a:rPr lang="en-US" b="0" i="0" dirty="0">
                <a:effectLst/>
                <a:latin typeface="Segoe UI Historic" panose="020B0502040204020203" pitchFamily="34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596373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C23ECA-ACFD-42D9-A6F0-E4304D095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58143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Segoe UI Historic" panose="020B0502040204020203" pitchFamily="34" charset="0"/>
              </a:rPr>
              <a:t>    2- After creating tables, write SQL commands to: </a:t>
            </a:r>
          </a:p>
          <a:p>
            <a:r>
              <a:rPr lang="en-US" b="0" i="0" dirty="0">
                <a:effectLst/>
                <a:latin typeface="Segoe UI Historic" panose="020B0502040204020203" pitchFamily="34" charset="0"/>
              </a:rPr>
              <a:t>Add a column Category (VARCHAR2(20)) to the PRODUCT table. </a:t>
            </a:r>
          </a:p>
          <a:p>
            <a:r>
              <a:rPr lang="en-US" b="0" i="0" dirty="0">
                <a:effectLst/>
                <a:latin typeface="Segoe UI Historic" panose="020B0502040204020203" pitchFamily="34" charset="0"/>
              </a:rPr>
              <a:t>Add a column </a:t>
            </a:r>
            <a:r>
              <a:rPr lang="en-US" b="0" i="0" dirty="0" err="1">
                <a:effectLst/>
                <a:latin typeface="Segoe UI Historic" panose="020B0502040204020203" pitchFamily="34" charset="0"/>
              </a:rPr>
              <a:t>OrderDate</a:t>
            </a:r>
            <a:r>
              <a:rPr lang="en-US" b="0" i="0" dirty="0">
                <a:effectLst/>
                <a:latin typeface="Segoe UI Historic" panose="020B0502040204020203" pitchFamily="34" charset="0"/>
              </a:rPr>
              <a:t> (DATE) to the ORDERS table which have SYSDATE as a default value. 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Segoe UI Historic" panose="020B0502040204020203" pitchFamily="34" charset="0"/>
              </a:rPr>
              <a:t>ALTER TABLE Product ADD Category VARCHAR2(20); 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Segoe UI Historic" panose="020B0502040204020203" pitchFamily="34" charset="0"/>
              </a:rPr>
              <a:t>ALTER TABLE Orders ADD </a:t>
            </a:r>
            <a:r>
              <a:rPr lang="en-US" b="0" i="0" dirty="0" err="1">
                <a:effectLst/>
                <a:latin typeface="Segoe UI Historic" panose="020B0502040204020203" pitchFamily="34" charset="0"/>
              </a:rPr>
              <a:t>OrderDate</a:t>
            </a:r>
            <a:r>
              <a:rPr lang="en-US" b="0" i="0" dirty="0">
                <a:effectLst/>
                <a:latin typeface="Segoe UI Historic" panose="020B0502040204020203" pitchFamily="34" charset="0"/>
              </a:rPr>
              <a:t> DATE DEFAULT SYSDATE;</a:t>
            </a:r>
            <a:endParaRPr lang="fr-TN" dirty="0"/>
          </a:p>
        </p:txBody>
      </p:sp>
    </p:spTree>
    <p:extLst>
      <p:ext uri="{BB962C8B-B14F-4D97-AF65-F5344CB8AC3E}">
        <p14:creationId xmlns:p14="http://schemas.microsoft.com/office/powerpoint/2010/main" val="1215787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30</TotalTime>
  <Words>187</Words>
  <Application>Microsoft Office PowerPoint</Application>
  <PresentationFormat>Grand écran</PresentationFormat>
  <Paragraphs>27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Segoe UI Historic</vt:lpstr>
      <vt:lpstr>Tw Cen MT</vt:lpstr>
      <vt:lpstr>Circuit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6677</dc:creator>
  <cp:lastModifiedBy>6677</cp:lastModifiedBy>
  <cp:revision>1</cp:revision>
  <dcterms:created xsi:type="dcterms:W3CDTF">2021-12-20T09:11:30Z</dcterms:created>
  <dcterms:modified xsi:type="dcterms:W3CDTF">2021-12-20T09:41:31Z</dcterms:modified>
</cp:coreProperties>
</file>