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831" r:id="rId2"/>
  </p:sldMasterIdLst>
  <p:notesMasterIdLst>
    <p:notesMasterId r:id="rId23"/>
  </p:notesMasterIdLst>
  <p:handoutMasterIdLst>
    <p:handoutMasterId r:id="rId24"/>
  </p:handoutMasterIdLst>
  <p:sldIdLst>
    <p:sldId id="616" r:id="rId3"/>
    <p:sldId id="984" r:id="rId4"/>
    <p:sldId id="987" r:id="rId5"/>
    <p:sldId id="1037" r:id="rId6"/>
    <p:sldId id="1040" r:id="rId7"/>
    <p:sldId id="988" r:id="rId8"/>
    <p:sldId id="990" r:id="rId9"/>
    <p:sldId id="989" r:id="rId10"/>
    <p:sldId id="991" r:id="rId11"/>
    <p:sldId id="1039" r:id="rId12"/>
    <p:sldId id="1036" r:id="rId13"/>
    <p:sldId id="1027" r:id="rId14"/>
    <p:sldId id="1028" r:id="rId15"/>
    <p:sldId id="1029" r:id="rId16"/>
    <p:sldId id="1030" r:id="rId17"/>
    <p:sldId id="1042" r:id="rId18"/>
    <p:sldId id="1043" r:id="rId19"/>
    <p:sldId id="1044" r:id="rId20"/>
    <p:sldId id="1034" r:id="rId21"/>
    <p:sldId id="958" r:id="rId22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FF"/>
    <a:srgbClr val="4601D1"/>
    <a:srgbClr val="FF33CC"/>
    <a:srgbClr val="3399FF"/>
    <a:srgbClr val="66FFFF"/>
    <a:srgbClr val="CCECFF"/>
    <a:srgbClr val="66FF66"/>
    <a:srgbClr val="66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3" autoAdjust="0"/>
    <p:restoredTop sz="98824" autoAdjust="0"/>
  </p:normalViewPr>
  <p:slideViewPr>
    <p:cSldViewPr snapToGrid="0">
      <p:cViewPr varScale="1">
        <p:scale>
          <a:sx n="65" d="100"/>
          <a:sy n="65" d="100"/>
        </p:scale>
        <p:origin x="-1262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 snapToGrid="0">
      <p:cViewPr varScale="1">
        <p:scale>
          <a:sx n="41" d="100"/>
          <a:sy n="41" d="100"/>
        </p:scale>
        <p:origin x="-1430" y="-77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179" tIns="46589" rIns="93179" bIns="46589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179" tIns="46589" rIns="93179" bIns="46589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179" tIns="46589" rIns="93179" bIns="46589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179" tIns="46589" rIns="93179" bIns="46589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010D8707-F09A-405E-84F2-3AA2C5BAE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3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179" tIns="46589" rIns="93179" bIns="46589" numCol="1" anchor="t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179" tIns="46589" rIns="93179" bIns="46589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18100" cy="417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179" tIns="46589" rIns="93179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179" tIns="46589" rIns="93179" bIns="46589" numCol="1" anchor="b" anchorCtr="0" compatLnSpc="1">
            <a:prstTxWarp prst="textNoShape">
              <a:avLst/>
            </a:prstTxWarp>
          </a:bodyPr>
          <a:lstStyle>
            <a:lvl1pPr defTabSz="93345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179" tIns="46589" rIns="93179" bIns="46589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/>
            </a:lvl1pPr>
          </a:lstStyle>
          <a:p>
            <a:pPr>
              <a:defRPr/>
            </a:pPr>
            <a:fld id="{17229C73-A19C-4B41-88BE-0561DC980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84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29948-7760-4D67-A7F6-CFE44428C83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08488"/>
            <a:ext cx="5118100" cy="41751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29C73-A19C-4B41-88BE-0561DC980D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29C73-A19C-4B41-88BE-0561DC980D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29C73-A19C-4B41-88BE-0561DC980D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29C73-A19C-4B41-88BE-0561DC980D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229C73-A19C-4B41-88BE-0561DC980D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E1B67041-E96E-4F2F-A8D7-14477B118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8" y="593725"/>
            <a:ext cx="6596062" cy="549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612900"/>
            <a:ext cx="8458200" cy="4495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2" descr="Image result for sjs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3" y="6396726"/>
            <a:ext cx="1942964" cy="3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593725"/>
            <a:ext cx="2114550" cy="55149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93725"/>
            <a:ext cx="6191250" cy="5514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593725"/>
            <a:ext cx="8458200" cy="5514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309688" y="593725"/>
            <a:ext cx="6596062" cy="549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12900"/>
            <a:ext cx="4152900" cy="2171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12900"/>
            <a:ext cx="4152900" cy="2171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937000"/>
            <a:ext cx="4152900" cy="2171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3937000"/>
            <a:ext cx="4152900" cy="2171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8" y="593725"/>
            <a:ext cx="6596062" cy="549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12900"/>
            <a:ext cx="41529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612900"/>
            <a:ext cx="4152900" cy="2171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937000"/>
            <a:ext cx="4152900" cy="2171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8" y="593725"/>
            <a:ext cx="6596062" cy="549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12900"/>
            <a:ext cx="8458200" cy="4495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8" y="593725"/>
            <a:ext cx="6596062" cy="549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12900"/>
            <a:ext cx="4152900" cy="4495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12900"/>
            <a:ext cx="4152900" cy="4495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688" y="593725"/>
            <a:ext cx="6596062" cy="5492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sjsu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6" y="6384518"/>
            <a:ext cx="2137260" cy="40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rgbClr val="FFFFFF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52682" y="2728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FA36E9D-5913-41BF-AC65-ED333C5ED41B}" type="slidenum">
              <a:rPr lang="en-US" smtClean="0">
                <a:solidFill>
                  <a:srgbClr val="4601D1"/>
                </a:solidFill>
              </a:rPr>
              <a:t>‹#›</a:t>
            </a:fld>
            <a:endParaRPr lang="en-US" dirty="0">
              <a:solidFill>
                <a:srgbClr val="4601D1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0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0C1C0-3FC0-4AD9-B0DA-3F98DB89C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64429" y="1445658"/>
            <a:ext cx="877954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600"/>
              </a:spcAft>
              <a:defRPr/>
            </a:pPr>
            <a:r>
              <a:rPr kumimoji="1" lang="en-US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Vibration Compensation of Display Contents in Smart Devices using Accelerometer </a:t>
            </a:r>
            <a:r>
              <a:rPr kumimoji="1" lang="en-US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Feedback</a:t>
            </a:r>
            <a:endParaRPr kumimoji="1" lang="en-US" sz="2200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063626" y="3346060"/>
            <a:ext cx="6981151" cy="29238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rial" pitchFamily="34" charset="0"/>
              </a:rPr>
              <a:t>Alireza </a:t>
            </a:r>
            <a:r>
              <a:rPr lang="en-US" sz="1800" b="1" dirty="0" err="1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rial" pitchFamily="34" charset="0"/>
              </a:rPr>
              <a:t>Mounesisohi</a:t>
            </a:r>
            <a:r>
              <a:rPr lang="en-US" sz="1800" b="1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rial" pitchFamily="34" charset="0"/>
              </a:rPr>
              <a:t> and Saeid Bashash</a:t>
            </a:r>
            <a:endParaRPr lang="en-US" sz="1800" b="1" baseline="30000" dirty="0" smtClean="0">
              <a:solidFill>
                <a:schemeClr val="accent6">
                  <a:lumMod val="90000"/>
                  <a:lumOff val="10000"/>
                </a:schemeClr>
              </a:solidFill>
              <a:latin typeface="Arial" pitchFamily="34" charset="0"/>
            </a:endParaRPr>
          </a:p>
          <a:p>
            <a:pPr algn="ctr"/>
            <a:endParaRPr lang="en-US" sz="1800" b="1" baseline="30000" dirty="0" smtClean="0">
              <a:solidFill>
                <a:schemeClr val="accent6">
                  <a:lumMod val="90000"/>
                  <a:lumOff val="10000"/>
                </a:schemeClr>
              </a:solidFill>
              <a:latin typeface="Arial" pitchFamily="34" charset="0"/>
            </a:endParaRPr>
          </a:p>
          <a:p>
            <a:pPr algn="ctr"/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rial" pitchFamily="34" charset="0"/>
              </a:rPr>
              <a:t>Department of Mechanical Engineering</a:t>
            </a:r>
          </a:p>
          <a:p>
            <a:pPr algn="ctr">
              <a:spcAft>
                <a:spcPts val="1200"/>
              </a:spcAft>
            </a:pPr>
            <a:r>
              <a:rPr lang="en-US" sz="1800" dirty="0" smtClean="0">
                <a:solidFill>
                  <a:schemeClr val="accent6">
                    <a:lumMod val="90000"/>
                    <a:lumOff val="10000"/>
                  </a:schemeClr>
                </a:solidFill>
                <a:latin typeface="Arial" pitchFamily="34" charset="0"/>
              </a:rPr>
              <a:t>San Jose State University</a:t>
            </a:r>
          </a:p>
          <a:p>
            <a:pPr algn="ctr"/>
            <a:endParaRPr lang="en-US" sz="1800" dirty="0">
              <a:solidFill>
                <a:schemeClr val="accent6">
                  <a:lumMod val="90000"/>
                  <a:lumOff val="10000"/>
                </a:schemeClr>
              </a:solidFill>
              <a:latin typeface="Arial" pitchFamily="34" charset="0"/>
            </a:endParaRPr>
          </a:p>
          <a:p>
            <a:pPr algn="ctr"/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1st IEEE Conference on Control Technology and 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</a:rPr>
              <a:t>Applications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</a:rPr>
              <a:t>Kohala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 Coast, 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</a:rPr>
              <a:t>HI</a:t>
            </a:r>
          </a:p>
          <a:p>
            <a:pPr algn="ctr"/>
            <a:endParaRPr lang="en-US" sz="1800" dirty="0">
              <a:solidFill>
                <a:srgbClr val="0070C0"/>
              </a:solidFill>
              <a:latin typeface="Arial" pitchFamily="34" charset="0"/>
            </a:endParaRPr>
          </a:p>
          <a:p>
            <a:pPr algn="ctr"/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</a:rPr>
              <a:t>August 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</a:rPr>
              <a:t>2017</a:t>
            </a:r>
          </a:p>
          <a:p>
            <a:pPr algn="ctr"/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Experimental Setup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12" y="1094549"/>
            <a:ext cx="5770709" cy="39292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08184" y="5242727"/>
            <a:ext cx="803030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smtClean="0">
                <a:solidFill>
                  <a:srgbClr val="002060"/>
                </a:solidFill>
              </a:rPr>
              <a:t>- Microcontroller: ATmega328P-based  Arduino-Mega (Atmel)</a:t>
            </a:r>
          </a:p>
          <a:p>
            <a:r>
              <a:rPr lang="en-US" sz="1900" dirty="0" smtClean="0">
                <a:solidFill>
                  <a:srgbClr val="002060"/>
                </a:solidFill>
              </a:rPr>
              <a:t>- Accelerometer: ADXL335</a:t>
            </a:r>
            <a:r>
              <a:rPr lang="en-US" sz="1900" dirty="0">
                <a:solidFill>
                  <a:srgbClr val="002060"/>
                </a:solidFill>
              </a:rPr>
              <a:t>, 3-axis analog accelerometer </a:t>
            </a:r>
            <a:r>
              <a:rPr lang="en-US" sz="1900" dirty="0" smtClean="0">
                <a:solidFill>
                  <a:srgbClr val="002060"/>
                </a:solidFill>
              </a:rPr>
              <a:t> (Analog Devices)</a:t>
            </a:r>
          </a:p>
          <a:p>
            <a:r>
              <a:rPr lang="en-US" sz="1900" dirty="0" smtClean="0">
                <a:solidFill>
                  <a:srgbClr val="002060"/>
                </a:solidFill>
              </a:rPr>
              <a:t>- LCD: TFT </a:t>
            </a:r>
            <a:r>
              <a:rPr lang="en-US" sz="1900" dirty="0">
                <a:solidFill>
                  <a:srgbClr val="002060"/>
                </a:solidFill>
              </a:rPr>
              <a:t>touchscreen board </a:t>
            </a:r>
            <a:r>
              <a:rPr lang="en-US" sz="1900" dirty="0" smtClean="0">
                <a:solidFill>
                  <a:srgbClr val="002060"/>
                </a:solidFill>
              </a:rPr>
              <a:t>(KOOKYE)</a:t>
            </a:r>
            <a:endParaRPr lang="en-US" sz="1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Filter Discretization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34" y="2011753"/>
            <a:ext cx="6590459" cy="42483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9310" y="1118792"/>
            <a:ext cx="8000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filter is discretized using pole-zero matching with 15 </a:t>
            </a:r>
            <a:r>
              <a:rPr lang="en-US" dirty="0" err="1" smtClean="0">
                <a:solidFill>
                  <a:schemeClr val="bg2"/>
                </a:solidFill>
              </a:rPr>
              <a:t>ms</a:t>
            </a:r>
            <a:r>
              <a:rPr lang="en-US" dirty="0" smtClean="0">
                <a:solidFill>
                  <a:schemeClr val="bg2"/>
                </a:solidFill>
              </a:rPr>
              <a:t> sampling time.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It is converted to state-space form before hardware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Implementation Results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9" y="1494546"/>
            <a:ext cx="8305758" cy="4389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19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5" y="1485744"/>
            <a:ext cx="8298899" cy="43748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Implementation Results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5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5" y="1485744"/>
            <a:ext cx="8292040" cy="43748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Implementation Results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Sequential Snapshots of the Screen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75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3" y="1457965"/>
            <a:ext cx="8887968" cy="215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68" y="4018828"/>
            <a:ext cx="6022306" cy="200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6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91" y="1397853"/>
            <a:ext cx="8312616" cy="45394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Frequency Domain Analysis (FFT)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7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4" y="1405745"/>
            <a:ext cx="8319475" cy="45198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Frequency Domain Analysis (FFT)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9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4" y="1405745"/>
            <a:ext cx="8305758" cy="45198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Frequency Domain Analysis (FFT)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Conclusions and Future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632" y="1083933"/>
            <a:ext cx="793679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Screen content motion in 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mart electronic devices can be mitigated via accelerometer feedbac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accelerometer-based filters have limitations in rejecting disturbances at lower frequencies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approximate double integrator with a high-pass filter for bias rejection is a promising solution for rejecting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high-frequency components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the display motion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Future Work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Optimizing the filter structure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parameters systematically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Extending to multi-axis configuration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Implementing in a real smart device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4780" y="61724"/>
            <a:ext cx="8514975" cy="93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Smart Devices in Motion</a:t>
            </a:r>
          </a:p>
        </p:txBody>
      </p:sp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402464" y="1447151"/>
            <a:ext cx="3747505" cy="382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kumimoji="1" lang="en-US" dirty="0" smtClean="0">
                <a:solidFill>
                  <a:schemeClr val="bg2"/>
                </a:solidFill>
                <a:latin typeface="Arial" charset="0"/>
              </a:rPr>
              <a:t>Smart devices are an inseparable elements of the 21</a:t>
            </a:r>
            <a:r>
              <a:rPr kumimoji="1" lang="en-US" baseline="30000" dirty="0" smtClean="0">
                <a:solidFill>
                  <a:schemeClr val="bg2"/>
                </a:solidFill>
                <a:latin typeface="Arial" charset="0"/>
              </a:rPr>
              <a:t>st</a:t>
            </a:r>
            <a:r>
              <a:rPr kumimoji="1" lang="en-US" dirty="0" smtClean="0">
                <a:solidFill>
                  <a:schemeClr val="bg2"/>
                </a:solidFill>
                <a:latin typeface="Arial" charset="0"/>
              </a:rPr>
              <a:t> century life. 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kumimoji="1" lang="en-US" dirty="0" smtClean="0">
                <a:solidFill>
                  <a:schemeClr val="bg2"/>
                </a:solidFill>
                <a:latin typeface="Arial" charset="0"/>
              </a:rPr>
              <a:t>Reading text on a moving can cause eye strain, discomfort, and headache. 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kumimoji="1" lang="en-US" dirty="0" smtClean="0">
                <a:solidFill>
                  <a:schemeClr val="bg2"/>
                </a:solidFill>
                <a:latin typeface="Arial" charset="0"/>
              </a:rPr>
              <a:t>In particular, this imposes a significant limitation on the life quality of people with Parkinson and hand </a:t>
            </a:r>
            <a:r>
              <a:rPr kumimoji="1" lang="en-US" dirty="0" smtClean="0">
                <a:solidFill>
                  <a:schemeClr val="bg2"/>
                </a:solidFill>
                <a:latin typeface="Arial" charset="0"/>
              </a:rPr>
              <a:t>tremor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kumimoji="1" lang="en-US" dirty="0" smtClean="0">
                <a:solidFill>
                  <a:schemeClr val="bg2"/>
                </a:solidFill>
                <a:latin typeface="Arial" charset="0"/>
              </a:rPr>
              <a:t>WHO projects that 40 million people will be afflicted by PD. </a:t>
            </a:r>
            <a:endParaRPr kumimoji="1" lang="en-US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2225" cap="flat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74786" name="Picture 2" descr="Image result for smartphone re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99" y="1724044"/>
            <a:ext cx="43815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0"/>
          <p:cNvSpPr>
            <a:spLocks noChangeArrowheads="1"/>
          </p:cNvSpPr>
          <p:nvPr/>
        </p:nvSpPr>
        <p:spPr bwMode="auto">
          <a:xfrm>
            <a:off x="2652596" y="2920642"/>
            <a:ext cx="3805674" cy="5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</a:pPr>
            <a:r>
              <a:rPr kumimoji="1" lang="en-US" sz="4000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99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302280" y="-32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Display C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ntent Control Method</a:t>
            </a:r>
          </a:p>
        </p:txBody>
      </p:sp>
      <p:pic>
        <p:nvPicPr>
          <p:cNvPr id="65" name="Picture 6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48" y="1246993"/>
            <a:ext cx="4764437" cy="32829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39814" y="4922825"/>
                <a:ext cx="6037384" cy="447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−∆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,      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−∆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14" y="4922825"/>
                <a:ext cx="6037384" cy="447623"/>
              </a:xfrm>
              <a:prstGeom prst="rect">
                <a:avLst/>
              </a:prstGeom>
              <a:blipFill rotWithShape="1"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039814" y="5438641"/>
                <a:ext cx="6037384" cy="447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−∆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,      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−∆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14" y="5438641"/>
                <a:ext cx="6037384" cy="447623"/>
              </a:xfrm>
              <a:prstGeom prst="rect">
                <a:avLst/>
              </a:prstGeom>
              <a:blipFill rotWithShape="1">
                <a:blip r:embed="rId4"/>
                <a:stretch>
                  <a:fillRect t="-6757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0691" y="5462087"/>
            <a:ext cx="2677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dirty="0" smtClean="0">
                <a:solidFill>
                  <a:schemeClr val="bg2"/>
                </a:solidFill>
                <a:latin typeface="Arial" charset="0"/>
              </a:rPr>
              <a:t>Practical control  law: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8944" y="4946892"/>
            <a:ext cx="2178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kumimoji="1" lang="en-US" dirty="0" smtClean="0">
                <a:solidFill>
                  <a:schemeClr val="bg2"/>
                </a:solidFill>
                <a:latin typeface="Arial" charset="0"/>
              </a:rPr>
              <a:t>Ideal control law: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2280" y="-32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Display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Control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Literature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213" y="1006208"/>
            <a:ext cx="8099577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</a:t>
            </a:r>
            <a:r>
              <a:rPr lang="en-US" dirty="0">
                <a:solidFill>
                  <a:srgbClr val="002060"/>
                </a:solidFill>
              </a:rPr>
              <a:t>. </a:t>
            </a:r>
            <a:r>
              <a:rPr lang="en-US" dirty="0" err="1">
                <a:solidFill>
                  <a:srgbClr val="002060"/>
                </a:solidFill>
              </a:rPr>
              <a:t>Abali</a:t>
            </a:r>
            <a:r>
              <a:rPr lang="en-US" dirty="0">
                <a:solidFill>
                  <a:srgbClr val="002060"/>
                </a:solidFill>
              </a:rPr>
              <a:t>, H. Franke, and M. E. </a:t>
            </a:r>
            <a:r>
              <a:rPr lang="en-US" dirty="0" err="1">
                <a:solidFill>
                  <a:srgbClr val="002060"/>
                </a:solidFill>
              </a:rPr>
              <a:t>Giampapa</a:t>
            </a:r>
            <a:r>
              <a:rPr lang="en-US" dirty="0">
                <a:solidFill>
                  <a:srgbClr val="002060"/>
                </a:solidFill>
              </a:rPr>
              <a:t>, “Method and apparatus for image stabilization in display device,” US Patent 6317114, Nov. 2001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lvl="0"/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T. Y. Lu, “Anti-vibration system for the display screen of an image display device,” US Patent 20090169127, July 2009. 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A. Rahmati, C. Shepard and L. </a:t>
            </a:r>
            <a:r>
              <a:rPr lang="en-US" dirty="0" err="1">
                <a:solidFill>
                  <a:srgbClr val="002060"/>
                </a:solidFill>
              </a:rPr>
              <a:t>Zhong</a:t>
            </a:r>
            <a:r>
              <a:rPr lang="en-US" dirty="0">
                <a:solidFill>
                  <a:srgbClr val="002060"/>
                </a:solidFill>
              </a:rPr>
              <a:t>, “</a:t>
            </a:r>
            <a:r>
              <a:rPr lang="en-US" dirty="0" err="1">
                <a:solidFill>
                  <a:srgbClr val="002060"/>
                </a:solidFill>
              </a:rPr>
              <a:t>NoShake</a:t>
            </a:r>
            <a:r>
              <a:rPr lang="en-US" dirty="0">
                <a:solidFill>
                  <a:srgbClr val="002060"/>
                </a:solidFill>
              </a:rPr>
              <a:t>: Content stabilization for shaking screens of mobile devices,” Proceedings of the </a:t>
            </a:r>
            <a:r>
              <a:rPr lang="en-US" i="1" dirty="0">
                <a:solidFill>
                  <a:srgbClr val="002060"/>
                </a:solidFill>
              </a:rPr>
              <a:t>2009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i="1" dirty="0">
                <a:solidFill>
                  <a:srgbClr val="002060"/>
                </a:solidFill>
              </a:rPr>
              <a:t>IEEE International Conference on Pervasive Computing and Communications</a:t>
            </a:r>
            <a:r>
              <a:rPr lang="en-US" dirty="0">
                <a:solidFill>
                  <a:srgbClr val="002060"/>
                </a:solidFill>
              </a:rPr>
              <a:t>, Galveston, Texas, Mar. 2009.</a:t>
            </a:r>
            <a:endParaRPr lang="en-US" dirty="0">
              <a:solidFill>
                <a:srgbClr val="002060"/>
              </a:solidFill>
            </a:endParaRPr>
          </a:p>
          <a:p>
            <a:pPr lvl="0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620" y="4802684"/>
            <a:ext cx="81116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dirty="0" smtClean="0">
                <a:solidFill>
                  <a:schemeClr val="bg2"/>
                </a:solidFill>
                <a:latin typeface="Arial" charset="0"/>
              </a:rPr>
              <a:t>Display control literature suffers from a fundamental mistake, and lack of quantitative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9882" y="6596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Display Control Literature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50" y="857173"/>
            <a:ext cx="3435286" cy="2956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24" y="3834697"/>
            <a:ext cx="54578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377019" y="2182445"/>
            <a:ext cx="1824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 6317114 B1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9224" y="5101492"/>
            <a:ext cx="183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US 6906754 B1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581401" y="2433436"/>
            <a:ext cx="574430" cy="133768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148270" y="3993230"/>
            <a:ext cx="695060" cy="66884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81959" y="3993230"/>
            <a:ext cx="695060" cy="66884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9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02280" y="156724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00055" y="2632407"/>
                <a:ext cx="1461490" cy="67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055" y="2632407"/>
                <a:ext cx="1461490" cy="6706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 bwMode="auto">
          <a:xfrm>
            <a:off x="3563305" y="1383323"/>
            <a:ext cx="1992923" cy="1101969"/>
          </a:xfrm>
          <a:prstGeom prst="roundRect">
            <a:avLst/>
          </a:prstGeom>
          <a:noFill/>
          <a:ln w="25400" cap="flat" cmpd="sng" algn="ctr">
            <a:solidFill>
              <a:srgbClr val="4601D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 bwMode="auto">
          <a:xfrm>
            <a:off x="2215662" y="1934307"/>
            <a:ext cx="1347643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sm" len="sm"/>
            <a:tailEnd type="arrow" w="lg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541550" y="1934305"/>
            <a:ext cx="1225130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bg2"/>
            </a:solidFill>
            <a:prstDash val="solid"/>
            <a:round/>
            <a:headEnd type="none" w="sm" len="sm"/>
            <a:tailEnd type="arrow" w="lg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1032485" y="1493038"/>
            <a:ext cx="236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Accelerometer signal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83503" y="1475579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Estimated position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08437" y="1382557"/>
            <a:ext cx="5261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>
                <a:solidFill>
                  <a:schemeClr val="bg2"/>
                </a:solidFill>
              </a:rPr>
              <a:t>?</a:t>
            </a:r>
            <a:endParaRPr lang="en-US" sz="6000" dirty="0"/>
          </a:p>
        </p:txBody>
      </p:sp>
      <p:sp>
        <p:nvSpPr>
          <p:cNvPr id="20" name="Rectangle 19"/>
          <p:cNvSpPr/>
          <p:nvPr/>
        </p:nvSpPr>
        <p:spPr>
          <a:xfrm>
            <a:off x="1032485" y="2817746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Candidate #0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42681" y="3406698"/>
                <a:ext cx="3399712" cy="77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 ,   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𝜀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681" y="3406698"/>
                <a:ext cx="3399712" cy="7707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2877760" y="2632407"/>
            <a:ext cx="1553054" cy="6706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V="1">
            <a:off x="2889483" y="2632407"/>
            <a:ext cx="1553054" cy="6706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044209" y="3580314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Candidate #1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754572" y="4358761"/>
                <a:ext cx="4319772" cy="74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𝜂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 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,  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72" y="4358761"/>
                <a:ext cx="4319772" cy="7442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1044209" y="4530827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Candidate #2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75007" y="5402807"/>
            <a:ext cx="6473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4601D1"/>
                </a:solidFill>
              </a:rPr>
              <a:t>Stable double integrator approximate with a high-pass filter and </a:t>
            </a:r>
            <a:r>
              <a:rPr lang="en-US" dirty="0" smtClean="0">
                <a:solidFill>
                  <a:srgbClr val="4601D1"/>
                </a:solidFill>
              </a:rPr>
              <a:t>a calibration </a:t>
            </a:r>
            <a:r>
              <a:rPr lang="en-US" dirty="0" smtClean="0">
                <a:solidFill>
                  <a:srgbClr val="4601D1"/>
                </a:solidFill>
              </a:rPr>
              <a:t>gain</a:t>
            </a:r>
            <a:endParaRPr lang="en-US" dirty="0">
              <a:solidFill>
                <a:srgbClr val="4601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/>
      <p:bldP spid="22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63643" y="118087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Bode Diagram</a:t>
            </a:r>
          </a:p>
        </p:txBody>
      </p:sp>
      <p:pic>
        <p:nvPicPr>
          <p:cNvPr id="375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26" y="1309541"/>
            <a:ext cx="7166610" cy="437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683496" y="5702513"/>
                <a:ext cx="3993786" cy="615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𝛿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=2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,  </m:t>
                      </m:r>
                      <m:r>
                        <a:rPr lang="el-GR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𝜂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96" y="5702513"/>
                <a:ext cx="3993786" cy="6152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63643" y="118087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Error Dynamics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14371" y="1219205"/>
                <a:ext cx="6135269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</a:rPr>
                        <m:t>=∆</m:t>
                      </m:r>
                      <m:r>
                        <a:rPr lang="en-US" i="1">
                          <a:solidFill>
                            <a:schemeClr val="bg2"/>
                          </a:solidFill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</a:rPr>
                        <m:t>−∆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∆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𝐴𝑐𝑐𝑥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𝜂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371" y="1219205"/>
                <a:ext cx="6135269" cy="77373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050663" y="2188023"/>
                <a:ext cx="3455946" cy="722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/>
                          </a:solidFill>
                        </a:rPr>
                        <m:t>𝐴𝑐𝑐𝑥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𝜂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2"/>
                          </a:solidFill>
                        </a:rPr>
                        <m:t>∆</m:t>
                      </m:r>
                      <m:r>
                        <a:rPr lang="en-US" i="1">
                          <a:solidFill>
                            <a:schemeClr val="bg2"/>
                          </a:solidFill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</a:rPr>
                        <m:t>+</m:t>
                      </m:r>
                      <m:r>
                        <a:rPr lang="en-US" i="1">
                          <a:solidFill>
                            <a:schemeClr val="bg2"/>
                          </a:solidFill>
                        </a:rPr>
                        <m:t>𝑊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663" y="2188023"/>
                <a:ext cx="3455946" cy="7226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836680" y="3141025"/>
                <a:ext cx="38223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bg2"/>
                            </a:solidFill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</a:rPr>
                      <m:t>∆</m:t>
                    </m:r>
                    <m:r>
                      <a:rPr lang="en-US" i="1">
                        <a:solidFill>
                          <a:schemeClr val="bg2"/>
                        </a:solidFill>
                      </a:rPr>
                      <m:t>𝑋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bg2"/>
                            </a:solidFill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</a:rPr>
                      <m:t>𝑊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</a:rPr>
                          <m:t>𝑠</m:t>
                        </m:r>
                      </m:e>
                    </m:d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680" y="3141025"/>
                <a:ext cx="3822328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180189" y="3895402"/>
                <a:ext cx="5346025" cy="835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2"/>
                          </a:solidFill>
                        </a:rPr>
                        <m:t>(</m:t>
                      </m:r>
                      <m:r>
                        <a:rPr lang="en-US" i="1">
                          <a:solidFill>
                            <a:schemeClr val="bg2"/>
                          </a:solidFill>
                        </a:rPr>
                        <m:t>𝑠</m:t>
                      </m:r>
                      <m:r>
                        <a:rPr lang="en-US" i="1">
                          <a:solidFill>
                            <a:schemeClr val="bg2"/>
                          </a:solidFill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𝜀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𝛿𝜀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𝛿𝜀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𝜀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𝛿𝜀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𝛿𝜀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189" y="3895402"/>
                <a:ext cx="5346025" cy="8359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2273975" y="4876568"/>
                <a:ext cx="5193624" cy="777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chemeClr val="bg2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𝜂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𝜀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𝛿𝜀</m:t>
                              </m:r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𝛿𝜀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975" y="4876568"/>
                <a:ext cx="5193624" cy="77771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01429" y="1406019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Displ</a:t>
            </a:r>
            <a:r>
              <a:rPr lang="en-US" dirty="0" smtClean="0">
                <a:solidFill>
                  <a:schemeClr val="bg2"/>
                </a:solidFill>
              </a:rPr>
              <a:t>. error: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3829" y="2349285"/>
            <a:ext cx="2544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Accelerometer Signal: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 bwMode="auto">
          <a:xfrm>
            <a:off x="1758160" y="3236335"/>
            <a:ext cx="586153" cy="304800"/>
          </a:xfrm>
          <a:prstGeom prst="rightArrow">
            <a:avLst/>
          </a:prstGeom>
          <a:noFill/>
          <a:ln w="28575" cap="flat" cmpd="sng" algn="ctr">
            <a:solidFill>
              <a:srgbClr val="4601D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7363" y="4101591"/>
            <a:ext cx="881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where: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058805" y="5976159"/>
                <a:ext cx="2369495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/>
                              </a:solidFill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2,</m:t>
                          </m:r>
                          <m:r>
                            <a:rPr lang="en-US" i="1">
                              <a:solidFill>
                                <a:schemeClr val="bg2"/>
                              </a:solidFill>
                            </a:rPr>
                            <m:t>𝐷𝐶</m:t>
                          </m:r>
                        </m:sub>
                      </m:sSub>
                      <m:r>
                        <a:rPr lang="en-US">
                          <a:solidFill>
                            <a:schemeClr val="bg2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bg2"/>
                          </a:solidFill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bg2"/>
                              </a:solidFill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𝜂𝛼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2"/>
                                  </a:solidFill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2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05" y="5976159"/>
                <a:ext cx="2369495" cy="7203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842267" y="2349285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Bias/noise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483162" y="2549340"/>
            <a:ext cx="3285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2445616" y="6124544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Sensitivity to sensor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1" grpId="0"/>
      <p:bldP spid="23" grpId="0"/>
      <p:bldP spid="24" grpId="0" animBg="1"/>
      <p:bldP spid="25" grpId="0"/>
      <p:bldP spid="26" grpId="0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54780" y="2349"/>
            <a:ext cx="851497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200"/>
              </a:spcAft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Error Transfer Function Bode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Diagram</a:t>
            </a:r>
            <a:endParaRPr lang="en-US" sz="2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10" y="1549791"/>
            <a:ext cx="8131245" cy="480101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32287" y="1693222"/>
                <a:ext cx="8523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87" y="1693222"/>
                <a:ext cx="852348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">
  <a:themeElements>
    <a:clrScheme name="pre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p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Settings\mgrier\My Documents\pre.pot</Template>
  <TotalTime>69227</TotalTime>
  <Words>811</Words>
  <Application>Microsoft Office PowerPoint</Application>
  <PresentationFormat>On-screen Show (4:3)</PresentationFormat>
  <Paragraphs>87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pre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Grier</dc:creator>
  <cp:lastModifiedBy>Saeid</cp:lastModifiedBy>
  <cp:revision>2106</cp:revision>
  <cp:lastPrinted>2003-02-13T23:06:59Z</cp:lastPrinted>
  <dcterms:created xsi:type="dcterms:W3CDTF">2001-10-03T14:57:30Z</dcterms:created>
  <dcterms:modified xsi:type="dcterms:W3CDTF">2017-08-25T16:23:51Z</dcterms:modified>
</cp:coreProperties>
</file>