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8" r:id="rId13"/>
  </p:sldMasterIdLst>
  <p:sldIdLst>
    <p:sldId id="256" r:id="rId15"/>
    <p:sldId id="257" r:id="rId16"/>
    <p:sldId id="258" r:id="rId17"/>
    <p:sldId id="262" r:id="rId18"/>
    <p:sldId id="270" r:id="rId19"/>
    <p:sldId id="259" r:id="rId20"/>
    <p:sldId id="263" r:id="rId21"/>
    <p:sldId id="264" r:id="rId22"/>
    <p:sldId id="265" r:id="rId23"/>
    <p:sldId id="267" r:id="rId24"/>
    <p:sldId id="274" r:id="rId25"/>
    <p:sldId id="275" r:id="rId26"/>
    <p:sldId id="276" r:id="rId27"/>
    <p:sldId id="277" r:id="rId28"/>
    <p:sldId id="271" r:id="rId29"/>
    <p:sldId id="266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4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5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3.jpeg"></Relationship><Relationship Id="rId2" Type="http://schemas.openxmlformats.org/officeDocument/2006/relationships/image" Target="../media/image2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12.png"></Relationship><Relationship Id="rId5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7" Type="http://schemas.openxmlformats.org/officeDocument/2006/relationships/image" Target="../media/image16.png"></Relationship><Relationship Id="rId2" Type="http://schemas.openxmlformats.org/officeDocument/2006/relationships/image" Target="../media/image6.png"></Relationship><Relationship Id="rId6" Type="http://schemas.openxmlformats.org/officeDocument/2006/relationships/image" Target="../media/image15.png"></Relationship><Relationship Id="rId5" Type="http://schemas.openxmlformats.org/officeDocument/2006/relationships/image" Target="../media/image14.png"></Relationship><Relationship Id="rId4" Type="http://schemas.openxmlformats.org/officeDocument/2006/relationships/image" Target="../media/image13.png"></Relationship><Relationship Id="rId8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6.png"></Relationship><Relationship Id="rId6" Type="http://schemas.openxmlformats.org/officeDocument/2006/relationships/image" Target="../media/image19.png"></Relationship><Relationship Id="rId5" Type="http://schemas.openxmlformats.org/officeDocument/2006/relationships/image" Target="../media/image18.png"></Relationship><Relationship Id="rId4" Type="http://schemas.openxmlformats.org/officeDocument/2006/relationships/image" Target="../media/image17.png"></Relationship><Relationship Id="rId7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20.png"></Relationship><Relationship Id="rId5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8" Type="http://schemas.openxmlformats.org/officeDocument/2006/relationships/image" Target="../media/image24.png"></Relationship><Relationship Id="rId3" Type="http://schemas.openxmlformats.org/officeDocument/2006/relationships/image" Target="../media/image6.png"></Relationship><Relationship Id="rId7" Type="http://schemas.openxmlformats.org/officeDocument/2006/relationships/image" Target="../media/image23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22.png"></Relationship><Relationship Id="rId5" Type="http://schemas.openxmlformats.org/officeDocument/2006/relationships/image" Target="../media/image21.png"></Relationship><Relationship Id="rId4" Type="http://schemas.openxmlformats.org/officeDocument/2006/relationships/image" Target="../media/image8.png"></Relationship><Relationship Id="rId9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5.jpe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25.png"></Relationship><Relationship Id="rId7" Type="http://schemas.openxmlformats.org/officeDocument/2006/relationships/image" Target="../media/image8.png"></Relationship><Relationship Id="rId2" Type="http://schemas.openxmlformats.org/officeDocument/2006/relationships/image" Target="../media/image6.png"></Relationship><Relationship Id="rId6" Type="http://schemas.openxmlformats.org/officeDocument/2006/relationships/image" Target="../media/image28.png"></Relationship><Relationship Id="rId5" Type="http://schemas.openxmlformats.org/officeDocument/2006/relationships/image" Target="../media/image27.png"></Relationship><Relationship Id="rId4" Type="http://schemas.openxmlformats.org/officeDocument/2006/relationships/image" Target="../media/image26.png"></Relationship><Relationship Id="rId8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7" Type="http://schemas.openxmlformats.org/officeDocument/2006/relationships/image" Target="../media/image31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8.png"></Relationship><Relationship Id="rId5" Type="http://schemas.openxmlformats.org/officeDocument/2006/relationships/image" Target="../media/image30.png"></Relationship><Relationship Id="rId4" Type="http://schemas.openxmlformats.org/officeDocument/2006/relationships/image" Target="../media/image29.png"></Relationship><Relationship Id="rId8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6.png"></Relationship><Relationship Id="rId6" Type="http://schemas.openxmlformats.org/officeDocument/2006/relationships/image" Target="../media/image34.png"></Relationship><Relationship Id="rId5" Type="http://schemas.openxmlformats.org/officeDocument/2006/relationships/image" Target="../media/image33.png"></Relationship><Relationship Id="rId4" Type="http://schemas.openxmlformats.org/officeDocument/2006/relationships/image" Target="../media/image32.png"></Relationship><Relationship Id="rId7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7" Type="http://schemas.openxmlformats.org/officeDocument/2006/relationships/image" Target="../media/image38.png"></Relationship><Relationship Id="rId2" Type="http://schemas.openxmlformats.org/officeDocument/2006/relationships/image" Target="../media/image6.png"></Relationship><Relationship Id="rId6" Type="http://schemas.openxmlformats.org/officeDocument/2006/relationships/image" Target="../media/image37.png"></Relationship><Relationship Id="rId5" Type="http://schemas.openxmlformats.org/officeDocument/2006/relationships/image" Target="../media/image36.png"></Relationship><Relationship Id="rId4" Type="http://schemas.openxmlformats.org/officeDocument/2006/relationships/image" Target="../media/image35.png"></Relationship><Relationship Id="rId8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7" Type="http://schemas.openxmlformats.org/officeDocument/2006/relationships/image" Target="../media/image42.png"></Relationship><Relationship Id="rId2" Type="http://schemas.openxmlformats.org/officeDocument/2006/relationships/image" Target="../media/image6.png"></Relationship><Relationship Id="rId6" Type="http://schemas.openxmlformats.org/officeDocument/2006/relationships/image" Target="../media/image41.png"></Relationship><Relationship Id="rId5" Type="http://schemas.openxmlformats.org/officeDocument/2006/relationships/image" Target="../media/image40.png"></Relationship><Relationship Id="rId4" Type="http://schemas.openxmlformats.org/officeDocument/2006/relationships/image" Target="../media/image39.png"></Relationship><Relationship Id="rId8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5.jpe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7" Type="http://schemas.openxmlformats.org/officeDocument/2006/relationships/image" Target="../media/image45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44.png"></Relationship><Relationship Id="rId5" Type="http://schemas.openxmlformats.org/officeDocument/2006/relationships/image" Target="../media/image43.png"></Relationship><Relationship Id="rId4" Type="http://schemas.openxmlformats.org/officeDocument/2006/relationships/image" Target="../media/image8.png"></Relationship><Relationship Id="rId8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7" Type="http://schemas.openxmlformats.org/officeDocument/2006/relationships/image" Target="../media/image45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47.png"></Relationship><Relationship Id="rId5" Type="http://schemas.openxmlformats.org/officeDocument/2006/relationships/image" Target="../media/image46.png"></Relationship><Relationship Id="rId4" Type="http://schemas.openxmlformats.org/officeDocument/2006/relationships/image" Target="../media/image8.png"></Relationship><Relationship Id="rId8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8" Type="http://schemas.openxmlformats.org/officeDocument/2006/relationships/image" Target="../media/image51.png"></Relationship><Relationship Id="rId3" Type="http://schemas.openxmlformats.org/officeDocument/2006/relationships/image" Target="../media/image6.png"></Relationship><Relationship Id="rId7" Type="http://schemas.openxmlformats.org/officeDocument/2006/relationships/image" Target="../media/image50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49.png"></Relationship><Relationship Id="rId5" Type="http://schemas.openxmlformats.org/officeDocument/2006/relationships/image" Target="../media/image48.png"></Relationship><Relationship Id="rId4" Type="http://schemas.openxmlformats.org/officeDocument/2006/relationships/image" Target="../media/image8.png"></Relationship><Relationship Id="rId9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image5.jpe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52.png"></Relationship><Relationship Id="rId5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53.png"></Relationship><Relationship Id="rId5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8.png"></Relationship><Relationship Id="rId5" Type="http://schemas.openxmlformats.org/officeDocument/2006/relationships/image" Target="../media/fImage3516987941.pn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8.png"></Relationship><Relationship Id="rId5" Type="http://schemas.openxmlformats.org/officeDocument/2006/relationships/image" Target="../media/fImage849508898467.png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5.jpe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5.jpe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35" y="0"/>
            <a:ext cx="12188825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5A6C6C6F-501C-4DD7-8071-830A1B988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9139" r="-1" b="15856"/>
          <a:stretch/>
        </p:blipFill>
        <p:spPr>
          <a:xfrm>
            <a:off x="0" y="0"/>
            <a:ext cx="12188825" cy="68567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A8579A-C9FD-484E-AA76-FFF08B56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905" y="1971675"/>
            <a:ext cx="7530465" cy="1008380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 err="1">
                <a:solidFill>
                  <a:srgbClr val="FFFFFF"/>
                </a:solidFill>
              </a:rPr>
              <a:t>컴퓨터공학설계및실험</a:t>
            </a:r>
            <a:r>
              <a:rPr lang="en-US" altLang="ko-KR" sz="5200" dirty="0">
                <a:solidFill>
                  <a:srgbClr val="FFFFFF"/>
                </a:solidFill>
              </a:rPr>
              <a:t>I</a:t>
            </a:r>
            <a:endParaRPr lang="ko-KR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8A683-98AB-4EF6-9BA3-6652F2F31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905" y="3672840"/>
            <a:ext cx="7583170" cy="1278890"/>
          </a:xfrm>
        </p:spPr>
        <p:txBody>
          <a:bodyPr>
            <a:noAutofit/>
          </a:bodyPr>
          <a:lstStyle/>
          <a:p>
            <a:pPr algn="l">
              <a:lnSpc>
                <a:spcPct val="104000"/>
              </a:lnSpc>
            </a:pPr>
            <a:r>
              <a:rPr lang="ko-KR" altLang="en-US" sz="2400" dirty="0" err="1">
                <a:solidFill>
                  <a:srgbClr val="FFFFFF"/>
                </a:solidFill>
              </a:rPr>
              <a:t>컴실</a:t>
            </a:r>
            <a:r>
              <a:rPr lang="en-US" altLang="ko-KR" sz="2400" dirty="0">
                <a:solidFill>
                  <a:srgbClr val="FFFFFF"/>
                </a:solidFill>
              </a:rPr>
              <a:t>1 </a:t>
            </a:r>
            <a:r>
              <a:rPr lang="ko-KR" altLang="en-US" sz="2400" dirty="0">
                <a:solidFill>
                  <a:srgbClr val="FFFFFF"/>
                </a:solidFill>
              </a:rPr>
              <a:t>기말프로젝트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algn="l">
              <a:lnSpc>
                <a:spcPct val="104000"/>
              </a:lnSpc>
            </a:pPr>
            <a:r>
              <a:rPr lang="en-US" altLang="ko-KR" sz="2400" dirty="0">
                <a:solidFill>
                  <a:srgbClr val="FFFFFF"/>
                </a:solidFill>
              </a:rPr>
              <a:t>20192138 </a:t>
            </a:r>
            <a:r>
              <a:rPr lang="ko-KR" altLang="en-US" sz="2400" dirty="0">
                <a:solidFill>
                  <a:srgbClr val="FFFFFF"/>
                </a:solidFill>
              </a:rPr>
              <a:t>조명재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6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175" y="-635"/>
            <a:ext cx="1146175" cy="107061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D5EEE-5D89-4720-86F4-AC023305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693410"/>
            <a:ext cx="9829800" cy="2820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tx2"/>
                </a:solidFill>
              </a:rPr>
              <a:t>사용자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플레이어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는 </a:t>
            </a:r>
            <a:r>
              <a:rPr lang="ko-KR" altLang="en-US" dirty="0" err="1">
                <a:solidFill>
                  <a:schemeClr val="tx2"/>
                </a:solidFill>
              </a:rPr>
              <a:t>좌우상하</a:t>
            </a:r>
            <a:r>
              <a:rPr lang="ko-KR" altLang="en-US" dirty="0">
                <a:solidFill>
                  <a:schemeClr val="tx2"/>
                </a:solidFill>
              </a:rPr>
              <a:t> 또는 스페이스바 키를 입력하면 다음과 같은 문구</a:t>
            </a:r>
            <a:r>
              <a:rPr lang="en-US" altLang="ko-KR" dirty="0">
                <a:solidFill>
                  <a:schemeClr val="tx2"/>
                </a:solidFill>
              </a:rPr>
              <a:t>(Game Start!)</a:t>
            </a:r>
            <a:r>
              <a:rPr lang="ko-KR" altLang="en-US" dirty="0">
                <a:solidFill>
                  <a:schemeClr val="tx2"/>
                </a:solidFill>
              </a:rPr>
              <a:t>가 뜨면서 게임이 시작된다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155" y="3144520"/>
            <a:ext cx="661670" cy="25482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CE0A9C-B96F-488D-BDFE-8F082E15A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535305"/>
            <a:ext cx="9429750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0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 rot="0">
            <a:off x="3175" y="0"/>
            <a:ext cx="12189460" cy="6858635"/>
          </a:xfrm>
          <a:prstGeom prst="rect"/>
          <a:solidFill>
            <a:schemeClr val="bg2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AvenirNext LT Pro Medium" charset="0"/>
              <a:ea typeface="AvenirNext LT Pro Medium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49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155" y="3144520"/>
            <a:ext cx="661670" cy="2548255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7244B43-3D4D-438E-80A9-708B6CAF9210}"/>
              </a:ext>
            </a:extLst>
          </p:cNvPr>
          <p:cNvSpPr txBox="1">
            <a:spLocks/>
          </p:cNvSpPr>
          <p:nvPr/>
        </p:nvSpPr>
        <p:spPr>
          <a:xfrm>
            <a:off x="940435" y="438150"/>
            <a:ext cx="7832090" cy="1573530"/>
          </a:xfrm>
          <a:prstGeom prst="rect">
            <a:avLst/>
          </a:prstGeom>
        </p:spPr>
        <p:txBody>
          <a:bodyPr lIns="109728" tIns="109728" rIns="109728" bIns="9144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en-US" altLang="ko-KR" sz="3200" dirty="0">
                <a:solidFill>
                  <a:schemeClr val="tx2"/>
                </a:solidFill>
              </a:rPr>
              <a:t>Map </a:t>
            </a:r>
            <a:r>
              <a:rPr lang="ko-KR" altLang="en-US" sz="3200" dirty="0">
                <a:solidFill>
                  <a:schemeClr val="tx2"/>
                </a:solidFill>
              </a:rPr>
              <a:t>에 대한 간단한 설명</a:t>
            </a:r>
            <a:endParaRPr lang="en-US" altLang="ko-KR" sz="32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=&gt; char Map[x][y] 2</a:t>
            </a:r>
            <a:r>
              <a:rPr lang="ko-KR" altLang="en-US" sz="1800" dirty="0">
                <a:solidFill>
                  <a:schemeClr val="tx2"/>
                </a:solidFill>
              </a:rPr>
              <a:t>차원 배열로 구성되며 </a:t>
            </a:r>
            <a:r>
              <a:rPr lang="en-US" altLang="ko-KR" sz="1800" dirty="0">
                <a:solidFill>
                  <a:schemeClr val="tx2"/>
                </a:solidFill>
              </a:rPr>
              <a:t>x : x</a:t>
            </a:r>
            <a:r>
              <a:rPr lang="ko-KR" altLang="en-US" sz="1800" dirty="0">
                <a:solidFill>
                  <a:schemeClr val="tx2"/>
                </a:solidFill>
              </a:rPr>
              <a:t>축</a:t>
            </a:r>
            <a:r>
              <a:rPr lang="en-US" altLang="ko-KR" sz="1800" dirty="0">
                <a:solidFill>
                  <a:schemeClr val="tx2"/>
                </a:solidFill>
              </a:rPr>
              <a:t>,   y : y</a:t>
            </a:r>
            <a:r>
              <a:rPr lang="ko-KR" altLang="en-US" sz="1800" dirty="0">
                <a:solidFill>
                  <a:schemeClr val="tx2"/>
                </a:solidFill>
              </a:rPr>
              <a:t>축을 의미함 </a:t>
            </a:r>
            <a:endParaRPr lang="en-US" altLang="ko-KR" sz="18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32880A-BBE6-44CE-BF52-D70BE5166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" y="2381885"/>
            <a:ext cx="1064895" cy="1047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0DF688-7062-4026-8E3B-4F57D6B2F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3942080"/>
            <a:ext cx="1328420" cy="17259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189639-6E75-476E-83D3-3BD22AD38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60" y="2374900"/>
            <a:ext cx="2322195" cy="9785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ACD8FCF-EEE9-4FC2-95AC-373A75A07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20" y="4130675"/>
            <a:ext cx="1328420" cy="152717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E21C8CC-A599-434B-9551-E946B2ECC43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605280" y="3751580"/>
            <a:ext cx="1364615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89CB80C-CB0C-4DAE-A38F-BF1FF3D535FE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1473200" y="2905125"/>
            <a:ext cx="1496695" cy="84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978359D-32D4-4AAB-B83B-BB377458469D}"/>
              </a:ext>
            </a:extLst>
          </p:cNvPr>
          <p:cNvSpPr/>
          <p:nvPr/>
        </p:nvSpPr>
        <p:spPr>
          <a:xfrm>
            <a:off x="2969260" y="2884805"/>
            <a:ext cx="2875280" cy="1733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Map</a:t>
            </a:r>
            <a:r>
              <a:rPr lang="ko-KR" altLang="en-US" dirty="0">
                <a:solidFill>
                  <a:schemeClr val="tx1"/>
                </a:solidFill>
              </a:rPr>
              <a:t>에서의 </a:t>
            </a:r>
            <a:r>
              <a:rPr lang="en-US" altLang="ko-KR" dirty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플레이어와 적들이 이동 가능한 지역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Map[x][y]=‘G’;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CDC1FA-6CFE-4DEC-9A1E-F62913D71C92}"/>
              </a:ext>
            </a:extLst>
          </p:cNvPr>
          <p:cNvCxnSpPr>
            <a:cxnSpLocks/>
          </p:cNvCxnSpPr>
          <p:nvPr/>
        </p:nvCxnSpPr>
        <p:spPr>
          <a:xfrm flipV="1">
            <a:off x="8669655" y="2085340"/>
            <a:ext cx="1877060" cy="82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A2D93A-6E7A-4FE5-AD5D-FA2796540538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8028940" y="4894580"/>
            <a:ext cx="1138555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1F94048-42CC-4FB2-A307-1D31E209C7A9}"/>
              </a:ext>
            </a:extLst>
          </p:cNvPr>
          <p:cNvSpPr/>
          <p:nvPr/>
        </p:nvSpPr>
        <p:spPr>
          <a:xfrm>
            <a:off x="9108440" y="344805"/>
            <a:ext cx="2875915" cy="1734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M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a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p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에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서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의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B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l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o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c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k</a:t>
            </a:r>
            <a:endParaRPr lang="ko-KR" altLang="en-US" sz="1800">
              <a:solidFill>
                <a:schemeClr val="tx1"/>
              </a:solidFill>
              <a:latin typeface="Malgun Gothic Semilight" charset="0"/>
              <a:ea typeface="Malgun Gothic Semilight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해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당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블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록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을 제거하면? </a:t>
            </a:r>
            <a:endParaRPr lang="ko-KR" altLang="en-US" sz="1800">
              <a:solidFill>
                <a:schemeClr val="tx1"/>
              </a:solidFill>
              <a:latin typeface="Malgun Gothic Semilight" charset="0"/>
              <a:ea typeface="Malgun Gothic Semilight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=&gt; 10점 획득</a:t>
            </a:r>
            <a:endParaRPr lang="ko-KR" altLang="en-US" sz="1800">
              <a:solidFill>
                <a:schemeClr val="tx1"/>
              </a:solidFill>
              <a:latin typeface="Malgun Gothic Semilight" charset="0"/>
              <a:ea typeface="Malgun Gothic Semilight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Malgun Gothic Semilight" charset="0"/>
              <a:ea typeface="Malgun Gothic Semilight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M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a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p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[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x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]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[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y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]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=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‘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B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’</a:t>
            </a:r>
            <a:r>
              <a:rPr lang="en-US" altLang="ko-KR" sz="14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;</a:t>
            </a:r>
            <a:endParaRPr lang="ko-KR" altLang="en-US" sz="1400">
              <a:solidFill>
                <a:schemeClr val="tx1"/>
              </a:solidFill>
              <a:latin typeface="Malgun Gothic Semilight" charset="0"/>
              <a:ea typeface="Malgun Gothic Semilight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19E60C8-BE8A-492B-92D0-7A60AE690266}"/>
              </a:ext>
            </a:extLst>
          </p:cNvPr>
          <p:cNvSpPr/>
          <p:nvPr/>
        </p:nvSpPr>
        <p:spPr>
          <a:xfrm>
            <a:off x="9168130" y="4881245"/>
            <a:ext cx="2875280" cy="1733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Map</a:t>
            </a:r>
            <a:r>
              <a:rPr lang="ko-KR" altLang="en-US" dirty="0">
                <a:solidFill>
                  <a:schemeClr val="tx1"/>
                </a:solidFill>
              </a:rPr>
              <a:t>에서의 </a:t>
            </a:r>
            <a:r>
              <a:rPr lang="en-US" altLang="ko-KR" dirty="0">
                <a:solidFill>
                  <a:schemeClr val="tx1"/>
                </a:solidFill>
              </a:rPr>
              <a:t>House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구역은 누구든 침범할 수 없음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Map[x][y]=‘H’;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3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490" cy="838200"/>
          </a:xfrm>
          <a:prstGeom prst="rect">
            <a:avLst/>
          </a:prstGeom>
        </p:spPr>
      </p:pic>
      <p:pic>
        <p:nvPicPr>
          <p:cNvPr id="22" name="Picture 29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155" y="3144520"/>
            <a:ext cx="661670" cy="25482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91C302-D5EF-4050-B7DB-CAE258F4F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" y="1226820"/>
            <a:ext cx="1451610" cy="14306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AD4F0B-8B76-43B6-ADCF-603A33515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" y="4002405"/>
            <a:ext cx="1451610" cy="1819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896E09-EBE0-4B9A-935F-A8F6D91F4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0" y="2583180"/>
            <a:ext cx="1722755" cy="1550670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9549358-01B2-42C4-9A7D-045BDEAD2A6D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 flipV="1">
            <a:off x="2324100" y="1226820"/>
            <a:ext cx="2233930" cy="71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97E71BC-F529-4E09-A28F-4AFFAF53E0A2}"/>
              </a:ext>
            </a:extLst>
          </p:cNvPr>
          <p:cNvSpPr/>
          <p:nvPr/>
        </p:nvSpPr>
        <p:spPr>
          <a:xfrm>
            <a:off x="4558030" y="360045"/>
            <a:ext cx="2875280" cy="1733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Map</a:t>
            </a:r>
            <a:r>
              <a:rPr lang="ko-KR" altLang="en-US" dirty="0">
                <a:solidFill>
                  <a:schemeClr val="tx1"/>
                </a:solidFill>
              </a:rPr>
              <a:t>에서의 </a:t>
            </a:r>
            <a:r>
              <a:rPr lang="en-US" altLang="ko-KR" dirty="0">
                <a:solidFill>
                  <a:schemeClr val="tx1"/>
                </a:solidFill>
              </a:rPr>
              <a:t>Box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박스를 제거하면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=&gt; 15</a:t>
            </a:r>
            <a:r>
              <a:rPr lang="ko-KR" altLang="en-US" dirty="0">
                <a:solidFill>
                  <a:schemeClr val="tx1"/>
                </a:solidFill>
              </a:rPr>
              <a:t>점 획득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Map[x][y]=‘X’;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39BC6C2-220F-456B-A353-F1CD9495B0D1}"/>
              </a:ext>
            </a:extLst>
          </p:cNvPr>
          <p:cNvSpPr/>
          <p:nvPr/>
        </p:nvSpPr>
        <p:spPr>
          <a:xfrm>
            <a:off x="4558030" y="4502150"/>
            <a:ext cx="2875280" cy="1733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Map</a:t>
            </a:r>
            <a:r>
              <a:rPr lang="ko-KR" altLang="en-US" dirty="0">
                <a:solidFill>
                  <a:schemeClr val="tx1"/>
                </a:solidFill>
              </a:rPr>
              <a:t>에서의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플레이어는 해당 지역을 침범할 수 없음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Map[x][y]=‘T’;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5CC0B4-4508-4B8F-AFE6-79032EBAA75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324100" y="4916170"/>
            <a:ext cx="2233930" cy="45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1438F4-E30D-434A-A5DA-CB765F6C7E90}"/>
              </a:ext>
            </a:extLst>
          </p:cNvPr>
          <p:cNvCxnSpPr>
            <a:cxnSpLocks/>
          </p:cNvCxnSpPr>
          <p:nvPr/>
        </p:nvCxnSpPr>
        <p:spPr>
          <a:xfrm flipV="1">
            <a:off x="7800340" y="1666875"/>
            <a:ext cx="922020" cy="174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9D67F0E-BB9D-4F2A-A4DD-04CD0C1920B7}"/>
              </a:ext>
            </a:extLst>
          </p:cNvPr>
          <p:cNvSpPr/>
          <p:nvPr/>
        </p:nvSpPr>
        <p:spPr>
          <a:xfrm>
            <a:off x="8722995" y="838200"/>
            <a:ext cx="2875280" cy="1733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Map</a:t>
            </a:r>
            <a:r>
              <a:rPr lang="ko-KR" altLang="en-US" dirty="0">
                <a:solidFill>
                  <a:schemeClr val="tx1"/>
                </a:solidFill>
              </a:rPr>
              <a:t>에서의 </a:t>
            </a:r>
            <a:r>
              <a:rPr lang="en-US" altLang="ko-KR" dirty="0">
                <a:solidFill>
                  <a:schemeClr val="tx1"/>
                </a:solidFill>
              </a:rPr>
              <a:t>Flow-Block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블록을 제거하면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=&gt; 20</a:t>
            </a:r>
            <a:r>
              <a:rPr lang="ko-KR" altLang="en-US" dirty="0">
                <a:solidFill>
                  <a:schemeClr val="tx1"/>
                </a:solidFill>
              </a:rPr>
              <a:t>점 획득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Map[x][y]=‘F’;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AE1EC9-E7F8-4E55-82FF-C5821A685A8F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10160635" y="2571750"/>
            <a:ext cx="0" cy="136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C58E55F-6526-4408-8BDA-3ACE455F1CA4}"/>
              </a:ext>
            </a:extLst>
          </p:cNvPr>
          <p:cNvSpPr/>
          <p:nvPr/>
        </p:nvSpPr>
        <p:spPr>
          <a:xfrm>
            <a:off x="8722995" y="3940810"/>
            <a:ext cx="2875915" cy="1734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해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당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블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록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은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가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중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치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 </a:t>
            </a:r>
            <a:endParaRPr lang="ko-KR" altLang="en-US" sz="1800">
              <a:solidFill>
                <a:schemeClr val="tx1"/>
              </a:solidFill>
              <a:latin typeface="Malgun Gothic Semilight" charset="0"/>
              <a:ea typeface="Malgun Gothic Semilight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3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이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적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용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됨</a:t>
            </a:r>
            <a:endParaRPr lang="ko-KR" altLang="en-US" sz="1800">
              <a:solidFill>
                <a:schemeClr val="tx1"/>
              </a:solidFill>
              <a:latin typeface="Malgun Gothic Semilight" charset="0"/>
              <a:ea typeface="Malgun Gothic Semilight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=</a:t>
            </a:r>
            <a:r>
              <a:rPr lang="en-US" altLang="ko-KR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rPr>
              <a:t>&gt; 물풍선을 3번 터뜨려야 블록이 제거</a:t>
            </a:r>
            <a:endParaRPr lang="ko-KR" altLang="en-US" sz="1800">
              <a:solidFill>
                <a:schemeClr val="tx1"/>
              </a:solidFill>
              <a:latin typeface="Malgun Gothic Semilight" charset="0"/>
              <a:ea typeface="Malgun Gothic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4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6065"/>
          </a:xfrm>
          <a:prstGeom prst="rect">
            <a:avLst/>
          </a:prstGeom>
        </p:spPr>
      </p:pic>
      <p:pic>
        <p:nvPicPr>
          <p:cNvPr id="22" name="Picture 29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705"/>
            <a:ext cx="1371600" cy="2548255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8DBEC75-DF7D-4DF3-BBAB-2F6687B6255D}"/>
              </a:ext>
            </a:extLst>
          </p:cNvPr>
          <p:cNvSpPr txBox="1">
            <a:spLocks/>
          </p:cNvSpPr>
          <p:nvPr/>
        </p:nvSpPr>
        <p:spPr>
          <a:xfrm>
            <a:off x="628650" y="209550"/>
            <a:ext cx="10477500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3200" dirty="0">
                <a:solidFill>
                  <a:schemeClr val="tx2"/>
                </a:solidFill>
              </a:rPr>
              <a:t>플레이어에 대한 설명  </a:t>
            </a:r>
            <a:endParaRPr lang="en-US" altLang="ko-KR" sz="3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736263-D8E3-4520-A212-669C4311658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708910"/>
            <a:ext cx="1440180" cy="144018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74E195-D4B2-449F-AC17-31FCC8E1E0BF}"/>
              </a:ext>
            </a:extLst>
          </p:cNvPr>
          <p:cNvCxnSpPr>
            <a:cxnSpLocks/>
          </p:cNvCxnSpPr>
          <p:nvPr/>
        </p:nvCxnSpPr>
        <p:spPr>
          <a:xfrm>
            <a:off x="3014980" y="3429000"/>
            <a:ext cx="14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DD8EB42-C6A3-4E09-B1F2-366C10D7B39A}"/>
              </a:ext>
            </a:extLst>
          </p:cNvPr>
          <p:cNvSpPr/>
          <p:nvPr/>
        </p:nvSpPr>
        <p:spPr>
          <a:xfrm>
            <a:off x="4454525" y="1352550"/>
            <a:ext cx="6651625" cy="46386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Player</a:t>
            </a:r>
            <a:r>
              <a:rPr lang="ko-KR" altLang="en-US" dirty="0">
                <a:solidFill>
                  <a:schemeClr val="tx1"/>
                </a:solidFill>
              </a:rPr>
              <a:t> 구조체 및 객체</a:t>
            </a:r>
            <a:endParaRPr lang="en-US" altLang="ko-KR" sz="18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y, score, direction, life;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balloon_Power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balloon_Count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current_Balloon_Count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en-US" altLang="ko-KR" sz="18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(x, y),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점수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방향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life (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최대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5),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풍선의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Power(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최대 놓을 수 있는 개수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상에서 놓여진 풍선의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4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60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25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BEE988-AB1E-4D7E-9544-0A751C6EDF71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362200" y="2475865"/>
            <a:ext cx="2092325" cy="11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F4AB6F-213F-4877-B56A-0C89B25C54F7}"/>
              </a:ext>
            </a:extLst>
          </p:cNvPr>
          <p:cNvSpPr/>
          <p:nvPr/>
        </p:nvSpPr>
        <p:spPr>
          <a:xfrm>
            <a:off x="4454525" y="1352550"/>
            <a:ext cx="6651625" cy="46386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Enemy</a:t>
            </a:r>
            <a:r>
              <a:rPr lang="ko-KR" altLang="en-US" dirty="0">
                <a:solidFill>
                  <a:schemeClr val="tx1"/>
                </a:solidFill>
              </a:rPr>
              <a:t> 구조체 및 객체</a:t>
            </a:r>
            <a:endParaRPr lang="en-US" altLang="ko-KR" sz="18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Enemy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y, score, direction;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balloon_Power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op, life;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balloonX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balloonY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en-US" altLang="ko-KR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Enemy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e[4];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(x, y),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점수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방향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life (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최대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3),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풍선의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Power(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상에서 놓여진 풍선의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balloonX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balloonY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F6076A3-22DF-483D-9610-1FFE46C8E451}"/>
              </a:ext>
            </a:extLst>
          </p:cNvPr>
          <p:cNvSpPr txBox="1">
            <a:spLocks/>
          </p:cNvSpPr>
          <p:nvPr/>
        </p:nvSpPr>
        <p:spPr>
          <a:xfrm>
            <a:off x="628650" y="209550"/>
            <a:ext cx="10477500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3200" dirty="0">
                <a:solidFill>
                  <a:schemeClr val="tx2"/>
                </a:solidFill>
              </a:rPr>
              <a:t>적 </a:t>
            </a:r>
            <a:r>
              <a:rPr lang="en-US" altLang="ko-KR" sz="3200" dirty="0">
                <a:solidFill>
                  <a:schemeClr val="tx2"/>
                </a:solidFill>
              </a:rPr>
              <a:t>4</a:t>
            </a:r>
            <a:r>
              <a:rPr lang="ko-KR" altLang="en-US" sz="3200" dirty="0" err="1">
                <a:solidFill>
                  <a:schemeClr val="tx2"/>
                </a:solidFill>
              </a:rPr>
              <a:t>마리에</a:t>
            </a:r>
            <a:r>
              <a:rPr lang="ko-KR" altLang="en-US" sz="3200" dirty="0">
                <a:solidFill>
                  <a:schemeClr val="tx2"/>
                </a:solidFill>
              </a:rPr>
              <a:t> 대한 설명  </a:t>
            </a:r>
            <a:endParaRPr lang="en-US" altLang="ko-KR" sz="3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C3AA2F-4A85-4EC5-9B1B-5980C3DB4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86255"/>
            <a:ext cx="990600" cy="13792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BB9CE4-93D6-4B53-B5CB-75F968AAF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5" y="3215640"/>
            <a:ext cx="2499360" cy="929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338661-7608-445C-88D6-7184882D4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" y="4236720"/>
            <a:ext cx="960120" cy="13639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E683C5-FF5C-4472-AB48-4E958ADDFD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0" y="4243705"/>
            <a:ext cx="975360" cy="135636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B492840-6A1B-4845-A387-BB914776E37B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2983230" y="3672205"/>
            <a:ext cx="1471930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955795D-8ED5-40E2-A979-125D2939B44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983230" y="3672205"/>
            <a:ext cx="1471930" cy="124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8CC1B4F3-30A4-484C-8F00-44E43E85A5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20240" y="3079750"/>
            <a:ext cx="1920240" cy="3145155"/>
          </a:xfrm>
          <a:prstGeom prst="curvedConnector4">
            <a:avLst>
              <a:gd name="adj1" fmla="val -46624"/>
              <a:gd name="adj2" fmla="val 94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12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C5BA-BB9C-4B3B-8B13-FBC43D438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782" r="-1" b="-1"/>
          <a:stretch/>
        </p:blipFill>
        <p:spPr>
          <a:xfrm>
            <a:off x="0" y="1270"/>
            <a:ext cx="12188825" cy="68567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5" y="1546225"/>
            <a:ext cx="6327775" cy="40036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175" y="1546225"/>
            <a:ext cx="6327775" cy="4016375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AE20A-0789-4C6A-8945-2A0C3460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235835"/>
            <a:ext cx="4958080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2. </a:t>
            </a:r>
            <a:r>
              <a:rPr lang="ko-KR" altLang="en-US" dirty="0">
                <a:solidFill>
                  <a:srgbClr val="FFFFFF"/>
                </a:solidFill>
              </a:rPr>
              <a:t>플레이어 조작 방법 및 간단한 설명</a:t>
            </a:r>
          </a:p>
        </p:txBody>
      </p:sp>
    </p:spTree>
    <p:extLst>
      <p:ext uri="{BB962C8B-B14F-4D97-AF65-F5344CB8AC3E}">
        <p14:creationId xmlns:p14="http://schemas.microsoft.com/office/powerpoint/2010/main" val="289024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86FD24-CD64-44DF-9C0B-3376D5650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0640" y="-80645"/>
            <a:ext cx="1447800" cy="153606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D5EEE-5D89-4720-86F4-AC023305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315" y="262890"/>
            <a:ext cx="6155690" cy="136080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tx2"/>
                </a:solidFill>
              </a:rPr>
              <a:t>방향키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아래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왼쪽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오른쪽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를 누르면</a:t>
            </a:r>
            <a:r>
              <a:rPr lang="en-US" altLang="ko-KR" dirty="0">
                <a:solidFill>
                  <a:schemeClr val="tx2"/>
                </a:solidFill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=&gt; Player</a:t>
            </a:r>
            <a:r>
              <a:rPr lang="ko-KR" altLang="en-US" dirty="0">
                <a:solidFill>
                  <a:schemeClr val="tx2"/>
                </a:solidFill>
              </a:rPr>
              <a:t>가 해당 방향으로 이동함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10F2D7-2058-4DB5-B585-38AF42FF6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" y="3550285"/>
            <a:ext cx="2793365" cy="26911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358FD6-08EC-458E-9A94-757212267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60" y="3555365"/>
            <a:ext cx="2793365" cy="2691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1FAAE3-B634-476E-A04B-C9E72751F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535" y="3560445"/>
            <a:ext cx="2817495" cy="26816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7C865D-BCED-4768-B394-F1BFE37F5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95" y="3550285"/>
            <a:ext cx="2817495" cy="26358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4389EB-FF7A-406A-AAE8-44AC4D76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24"/>
          <a:stretch/>
        </p:blipFill>
        <p:spPr>
          <a:xfrm>
            <a:off x="11506200" y="1400175"/>
            <a:ext cx="685800" cy="2548255"/>
          </a:xfrm>
          <a:prstGeom prst="rect">
            <a:avLst/>
          </a:prstGeom>
        </p:spPr>
      </p:pic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68F51B1A-5220-4A81-BEE1-372E84DD1DA3}"/>
              </a:ext>
            </a:extLst>
          </p:cNvPr>
          <p:cNvSpPr/>
          <p:nvPr/>
        </p:nvSpPr>
        <p:spPr>
          <a:xfrm>
            <a:off x="1219200" y="2253615"/>
            <a:ext cx="990600" cy="10541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4A0F7EA7-FEF8-478C-8EEC-1E80CA28FF4F}"/>
              </a:ext>
            </a:extLst>
          </p:cNvPr>
          <p:cNvSpPr/>
          <p:nvPr/>
        </p:nvSpPr>
        <p:spPr>
          <a:xfrm rot="10800000">
            <a:off x="4137660" y="2253615"/>
            <a:ext cx="990600" cy="10541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5A1F4F4F-5478-447F-B059-0AB05682EFD0}"/>
              </a:ext>
            </a:extLst>
          </p:cNvPr>
          <p:cNvSpPr/>
          <p:nvPr/>
        </p:nvSpPr>
        <p:spPr>
          <a:xfrm rot="16200000">
            <a:off x="6995160" y="2292350"/>
            <a:ext cx="990600" cy="10541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BF2266AA-1B67-4E39-933E-47C49274B3F1}"/>
              </a:ext>
            </a:extLst>
          </p:cNvPr>
          <p:cNvSpPr/>
          <p:nvPr/>
        </p:nvSpPr>
        <p:spPr>
          <a:xfrm rot="5400000">
            <a:off x="9912985" y="2292350"/>
            <a:ext cx="990600" cy="10541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0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055" y="-80645"/>
            <a:ext cx="1447800" cy="15360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E53A4E-63A6-47AF-9EEA-F34EF9362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5" y="3530600"/>
            <a:ext cx="1636395" cy="27266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8A4F5F-13AE-4393-A636-266413B51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60" y="3530600"/>
            <a:ext cx="1666240" cy="27266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97"/>
          <a:stretch/>
        </p:blipFill>
        <p:spPr>
          <a:xfrm>
            <a:off x="11406505" y="1600200"/>
            <a:ext cx="785495" cy="25482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8A2156-434D-4B75-9E0F-ABF79D24A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20" y="3530600"/>
            <a:ext cx="1754505" cy="2726690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13DC0833-5C2A-430F-AC69-70E047210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665" y="349250"/>
            <a:ext cx="6388735" cy="136080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tx2"/>
                </a:solidFill>
              </a:rPr>
              <a:t>방향키를 눌러 박스를 옮길 수 있다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단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그 다음 공간이 땅인 경우에만 가능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72D51B-DB88-4297-A1AB-E60B9893018E}"/>
              </a:ext>
            </a:extLst>
          </p:cNvPr>
          <p:cNvCxnSpPr>
            <a:stCxn id="16" idx="3"/>
            <a:endCxn id="7" idx="1"/>
          </p:cNvCxnSpPr>
          <p:nvPr/>
        </p:nvCxnSpPr>
        <p:spPr>
          <a:xfrm>
            <a:off x="2542540" y="4893945"/>
            <a:ext cx="1214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803F40-A17C-4CD4-B575-B845617BF2C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5422900" y="4893945"/>
            <a:ext cx="1214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C9BEF13-DA2E-439C-AF88-5A39368CDB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280" y="3530600"/>
            <a:ext cx="1754505" cy="272669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2805-E596-4A49-8752-9D8165A487D0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8391525" y="4893945"/>
            <a:ext cx="1214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3DAFD34F-CCFB-42F7-8848-C094A662B3CB}"/>
              </a:ext>
            </a:extLst>
          </p:cNvPr>
          <p:cNvSpPr/>
          <p:nvPr/>
        </p:nvSpPr>
        <p:spPr>
          <a:xfrm>
            <a:off x="2811145" y="3633470"/>
            <a:ext cx="676910" cy="10541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&quot;허용 안 됨&quot; 기호 52">
            <a:extLst>
              <a:ext uri="{FF2B5EF4-FFF2-40B4-BE49-F238E27FC236}">
                <a16:creationId xmlns:a16="http://schemas.microsoft.com/office/drawing/2014/main" id="{66CA29AC-F402-4A78-85F4-4B580580FAC0}"/>
              </a:ext>
            </a:extLst>
          </p:cNvPr>
          <p:cNvSpPr/>
          <p:nvPr/>
        </p:nvSpPr>
        <p:spPr>
          <a:xfrm>
            <a:off x="8352155" y="2131695"/>
            <a:ext cx="1318260" cy="118046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원형: 비어 있음 53">
            <a:extLst>
              <a:ext uri="{FF2B5EF4-FFF2-40B4-BE49-F238E27FC236}">
                <a16:creationId xmlns:a16="http://schemas.microsoft.com/office/drawing/2014/main" id="{4417071E-6306-41DE-A556-D21806E49737}"/>
              </a:ext>
            </a:extLst>
          </p:cNvPr>
          <p:cNvSpPr/>
          <p:nvPr/>
        </p:nvSpPr>
        <p:spPr>
          <a:xfrm>
            <a:off x="2480945" y="2187575"/>
            <a:ext cx="1245235" cy="113601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FD11BD5A-7D2F-4B32-8CF3-56A5B11DD356}"/>
              </a:ext>
            </a:extLst>
          </p:cNvPr>
          <p:cNvSpPr/>
          <p:nvPr/>
        </p:nvSpPr>
        <p:spPr>
          <a:xfrm>
            <a:off x="5443855" y="2153920"/>
            <a:ext cx="1245235" cy="113601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화살표: 위쪽 56">
            <a:extLst>
              <a:ext uri="{FF2B5EF4-FFF2-40B4-BE49-F238E27FC236}">
                <a16:creationId xmlns:a16="http://schemas.microsoft.com/office/drawing/2014/main" id="{2309FF8D-108A-463A-9EB5-20123E78EBD8}"/>
              </a:ext>
            </a:extLst>
          </p:cNvPr>
          <p:cNvSpPr/>
          <p:nvPr/>
        </p:nvSpPr>
        <p:spPr>
          <a:xfrm>
            <a:off x="5691505" y="3654425"/>
            <a:ext cx="676910" cy="10541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위쪽 57">
            <a:extLst>
              <a:ext uri="{FF2B5EF4-FFF2-40B4-BE49-F238E27FC236}">
                <a16:creationId xmlns:a16="http://schemas.microsoft.com/office/drawing/2014/main" id="{30C3C45C-1302-406B-BCF0-6DD449C97F2E}"/>
              </a:ext>
            </a:extLst>
          </p:cNvPr>
          <p:cNvSpPr/>
          <p:nvPr/>
        </p:nvSpPr>
        <p:spPr>
          <a:xfrm>
            <a:off x="8672830" y="3654425"/>
            <a:ext cx="676910" cy="10541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175" y="-635"/>
            <a:ext cx="1146175" cy="10706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155" y="3144520"/>
            <a:ext cx="661670" cy="2548255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381650F-ED33-4EBD-8F10-F555C555AF23}"/>
              </a:ext>
            </a:extLst>
          </p:cNvPr>
          <p:cNvSpPr txBox="1">
            <a:spLocks/>
          </p:cNvSpPr>
          <p:nvPr/>
        </p:nvSpPr>
        <p:spPr>
          <a:xfrm>
            <a:off x="1597660" y="127635"/>
            <a:ext cx="6155690" cy="136080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tx2"/>
                </a:solidFill>
              </a:rPr>
              <a:t>스페이스바를 누르면</a:t>
            </a:r>
            <a:r>
              <a:rPr lang="en-US" altLang="ko-KR" dirty="0">
                <a:solidFill>
                  <a:schemeClr val="tx2"/>
                </a:solidFill>
              </a:rPr>
              <a:t>? =&gt; </a:t>
            </a:r>
            <a:r>
              <a:rPr lang="ko-KR" altLang="en-US" dirty="0" err="1">
                <a:solidFill>
                  <a:schemeClr val="tx2"/>
                </a:solidFill>
              </a:rPr>
              <a:t>물풍선</a:t>
            </a:r>
            <a:r>
              <a:rPr lang="ko-KR" altLang="en-US" dirty="0">
                <a:solidFill>
                  <a:schemeClr val="tx2"/>
                </a:solidFill>
              </a:rPr>
              <a:t> 형성 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B4DD4C-7EB8-461B-BF5A-90E588728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" y="1965960"/>
            <a:ext cx="1432560" cy="146304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104A35-1749-4B55-BCB2-C830A7403B85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426210" y="3429000"/>
            <a:ext cx="342900" cy="109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7B492D-9D11-4531-980D-7D43CC334C7C}"/>
              </a:ext>
            </a:extLst>
          </p:cNvPr>
          <p:cNvSpPr/>
          <p:nvPr/>
        </p:nvSpPr>
        <p:spPr>
          <a:xfrm>
            <a:off x="331470" y="4521200"/>
            <a:ext cx="2875280" cy="1733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  <a:r>
              <a:rPr lang="ko-KR" altLang="en-US" dirty="0">
                <a:solidFill>
                  <a:schemeClr val="tx1"/>
                </a:solidFill>
              </a:rPr>
              <a:t>는 처음에 범위가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 물풍선을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개 놓을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010B9B8-1D91-4F98-BCC7-1F0C553E414F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>
            <a:off x="5818505" y="3923665"/>
            <a:ext cx="8890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90271A-DCC7-446B-A61C-04035E89300C}"/>
              </a:ext>
            </a:extLst>
          </p:cNvPr>
          <p:cNvSpPr/>
          <p:nvPr/>
        </p:nvSpPr>
        <p:spPr>
          <a:xfrm>
            <a:off x="3535045" y="4524375"/>
            <a:ext cx="4585970" cy="1733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block, box</a:t>
            </a:r>
            <a:r>
              <a:rPr lang="ko-KR" altLang="en-US" dirty="0">
                <a:solidFill>
                  <a:schemeClr val="tx1"/>
                </a:solidFill>
              </a:rPr>
              <a:t> 등을 제거하여 물풍선의 범위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개수를 확장할 수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en-US" altLang="ko-KR" dirty="0">
                <a:solidFill>
                  <a:schemeClr val="tx1"/>
                </a:solidFill>
              </a:rPr>
              <a:t>, Score</a:t>
            </a:r>
            <a:r>
              <a:rPr lang="ko-KR" altLang="en-US" dirty="0">
                <a:solidFill>
                  <a:schemeClr val="tx1"/>
                </a:solidFill>
              </a:rPr>
              <a:t>에 따라 영향을 미침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최대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까지 확장가능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EE098BE-C491-4EED-8526-B290495D3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95" y="1470025"/>
            <a:ext cx="5799455" cy="245364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5AD967D-74CA-4494-989D-8DC79BA60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75" y="604520"/>
            <a:ext cx="2484120" cy="58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1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175" y="-635"/>
            <a:ext cx="1146175" cy="10706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155" y="3144520"/>
            <a:ext cx="661670" cy="254825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C0F51CA-A334-477A-80F3-29614A622BEE}"/>
              </a:ext>
            </a:extLst>
          </p:cNvPr>
          <p:cNvSpPr txBox="1">
            <a:spLocks/>
          </p:cNvSpPr>
          <p:nvPr/>
        </p:nvSpPr>
        <p:spPr>
          <a:xfrm>
            <a:off x="1296670" y="99060"/>
            <a:ext cx="7971155" cy="136080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tx2"/>
                </a:solidFill>
              </a:rPr>
              <a:t>방향키를 눌러 물풍선을 땅의 끝부분까지 밀 수 있다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2B9F00-F303-4011-A04D-D220E0254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95" y="1643380"/>
            <a:ext cx="1493520" cy="4642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038C46-9E66-4CEB-9F1A-4CA47A9D0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60" y="1643380"/>
            <a:ext cx="1417320" cy="464248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9C0CAA-9E13-4DB3-ADB3-EB2FC0AA1EB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2469515" y="3964305"/>
            <a:ext cx="1490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4C884C8A-C726-44C7-ACFB-A055060A4E43}"/>
              </a:ext>
            </a:extLst>
          </p:cNvPr>
          <p:cNvSpPr/>
          <p:nvPr/>
        </p:nvSpPr>
        <p:spPr>
          <a:xfrm>
            <a:off x="2719070" y="2536190"/>
            <a:ext cx="990600" cy="10541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631506E-A33F-4D7B-8E93-4BD6FA998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595" y="1631315"/>
            <a:ext cx="1485900" cy="46793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1B4BFC6-8EB0-4BDF-93C0-504708EBE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935" y="1643380"/>
            <a:ext cx="1440180" cy="467931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C475B7-D1DB-44A5-B87B-E1DBA465F769}"/>
              </a:ext>
            </a:extLst>
          </p:cNvPr>
          <p:cNvCxnSpPr>
            <a:cxnSpLocks/>
          </p:cNvCxnSpPr>
          <p:nvPr/>
        </p:nvCxnSpPr>
        <p:spPr>
          <a:xfrm flipV="1">
            <a:off x="8678545" y="3964305"/>
            <a:ext cx="1490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위쪽 24"/>
          <p:cNvSpPr>
            <a:spLocks/>
          </p:cNvSpPr>
          <p:nvPr/>
        </p:nvSpPr>
        <p:spPr>
          <a:xfrm rot="10800000">
            <a:off x="8916035" y="4412615"/>
            <a:ext cx="991235" cy="1054735"/>
          </a:xfrm>
          <a:prstGeom prst="upArrow"/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chemeClr val="accent6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Malgun Gothic Semilight" charset="0"/>
              <a:ea typeface="Malgun Gothic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2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0" y="0"/>
            <a:ext cx="12188825" cy="222567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7DA7A4-8BC3-40F4-9194-DC954981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245" y="381000"/>
            <a:ext cx="1000315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         </a:t>
            </a:r>
            <a:r>
              <a:rPr lang="ko-KR" altLang="en-US" dirty="0"/>
              <a:t>크레이지 아케이드</a:t>
            </a:r>
          </a:p>
        </p:txBody>
      </p:sp>
      <p:grpSp>
        <p:nvGrpSpPr>
          <p:cNvPr id="5" name="다이어그램 4"/>
          <p:cNvGrpSpPr/>
          <p:nvPr/>
        </p:nvGrpSpPr>
        <p:grpSpPr>
          <a:xfrm>
            <a:off x="838200" y="2514600"/>
            <a:ext cx="10516235" cy="3663315"/>
            <a:chOff x="838200" y="2514600"/>
            <a:chExt cx="10516235" cy="3663315"/>
          </a:xfrm>
        </p:grpSpPr>
        <p:sp>
          <p:nvSpPr>
            <p:cNvPr id="28" name="다이어그램 1"/>
            <p:cNvSpPr>
              <a:spLocks/>
            </p:cNvSpPr>
            <p:nvPr/>
          </p:nvSpPr>
          <p:spPr>
            <a:xfrm rot="0">
              <a:off x="838200" y="2515870"/>
              <a:ext cx="10516870" cy="1108075"/>
            </a:xfrm>
            <a:prstGeom prst="roundRect"/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72390" tIns="72390" rIns="72390" bIns="72390" numCol="1" vert="horz" anchor="ctr" upright="1">
              <a:noAutofit/>
            </a:bodyPr>
            <a:lstStyle/>
            <a:p>
              <a:pPr marL="0" indent="0" algn="l" defTabSz="914400" eaLnBrk="1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FontTx/>
                <a:buNone/>
              </a:pP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1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.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크레이지 아케이드를 OpenFrameWork로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구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현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하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였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음</a:t>
              </a:r>
              <a:endParaRPr lang="ko-KR" altLang="en-US" sz="1900">
                <a:latin typeface="Malgun Gothic Semilight" charset="0"/>
                <a:ea typeface="Malgun Gothic Semilight" charset="0"/>
              </a:endParaRPr>
            </a:p>
          </p:txBody>
        </p:sp>
        <p:sp>
          <p:nvSpPr>
            <p:cNvPr id="29" name="다이어그램 1"/>
            <p:cNvSpPr>
              <a:spLocks/>
            </p:cNvSpPr>
            <p:nvPr/>
          </p:nvSpPr>
          <p:spPr>
            <a:xfrm rot="0">
              <a:off x="838200" y="3792855"/>
              <a:ext cx="10516870" cy="1108075"/>
            </a:xfrm>
            <a:prstGeom prst="roundRect"/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72390" tIns="72390" rIns="72390" bIns="72390" numCol="1" vert="horz" anchor="ctr" upright="1">
              <a:noAutofit/>
            </a:bodyPr>
            <a:lstStyle/>
            <a:p>
              <a:pPr marL="0" indent="0" algn="l" defTabSz="914400" eaLnBrk="1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FontTx/>
                <a:buNone/>
              </a:pP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2. 게임은 Player와 Enemy 4마리로 구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성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되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어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있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음</a:t>
              </a:r>
              <a:endParaRPr lang="ko-KR" altLang="en-US" sz="1900">
                <a:latin typeface="Malgun Gothic Semilight" charset="0"/>
                <a:ea typeface="Malgun Gothic Semilight" charset="0"/>
              </a:endParaRPr>
            </a:p>
          </p:txBody>
        </p:sp>
        <p:sp>
          <p:nvSpPr>
            <p:cNvPr id="30" name="다이어그램 1"/>
            <p:cNvSpPr>
              <a:spLocks/>
            </p:cNvSpPr>
            <p:nvPr/>
          </p:nvSpPr>
          <p:spPr>
            <a:xfrm rot="0">
              <a:off x="838200" y="5069840"/>
              <a:ext cx="10516870" cy="1108075"/>
            </a:xfrm>
            <a:prstGeom prst="roundRect"/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72390" tIns="72390" rIns="72390" bIns="72390" numCol="1" vert="horz" anchor="ctr" upright="1">
              <a:noAutofit/>
            </a:bodyPr>
            <a:lstStyle/>
            <a:p>
              <a:pPr marL="0" indent="0" algn="l" defTabSz="914400" eaLnBrk="1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FontTx/>
                <a:buNone/>
              </a:pP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3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.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P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l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ayer는 직접 캐릭터를 조종할 수 있으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며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E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n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e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m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y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4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마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리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는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B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F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S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(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B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r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e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a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d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t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h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F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i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r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s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t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S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e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a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r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c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h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)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를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</a:t>
              </a:r>
              <a:endParaRPr lang="ko-KR" altLang="en-US" sz="1900">
                <a:latin typeface="Malgun Gothic Semilight" charset="0"/>
                <a:ea typeface="Malgun Gothic Semilight" charset="0"/>
              </a:endParaRPr>
            </a:p>
            <a:p>
              <a:pPr marL="0" indent="0" algn="l" defTabSz="914400" eaLnBrk="1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FontTx/>
                <a:buNone/>
              </a:pP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활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용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하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여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자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동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으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로</a:t>
              </a:r>
              <a:r>
                <a:rPr lang="en-US" altLang="ko-KR" sz="1900">
                  <a:latin typeface="Malgun Gothic Semilight" charset="0"/>
                  <a:ea typeface="Malgun Gothic Semilight" charset="0"/>
                </a:rPr>
                <a:t>  움직이도록 구현하였음</a:t>
              </a:r>
              <a:endParaRPr lang="ko-KR" altLang="en-US" sz="1900">
                <a:latin typeface="Malgun Gothic Semilight" charset="0"/>
                <a:ea typeface="Malgun Gothic Semi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0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175" y="-635"/>
            <a:ext cx="1146175" cy="10706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155" y="3144520"/>
            <a:ext cx="661670" cy="254825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6D22E8A-4690-44C9-B3D9-7CBC2B3EBA5D}"/>
              </a:ext>
            </a:extLst>
          </p:cNvPr>
          <p:cNvSpPr txBox="1">
            <a:spLocks/>
          </p:cNvSpPr>
          <p:nvPr/>
        </p:nvSpPr>
        <p:spPr>
          <a:xfrm>
            <a:off x="1296670" y="99060"/>
            <a:ext cx="7971155" cy="136080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2"/>
                </a:solidFill>
              </a:rPr>
              <a:t>Shift </a:t>
            </a:r>
            <a:r>
              <a:rPr lang="ko-KR" altLang="en-US" dirty="0">
                <a:solidFill>
                  <a:schemeClr val="tx2"/>
                </a:solidFill>
              </a:rPr>
              <a:t>키를 누르면</a:t>
            </a:r>
            <a:r>
              <a:rPr lang="en-US" altLang="ko-KR" dirty="0">
                <a:solidFill>
                  <a:schemeClr val="tx2"/>
                </a:solidFill>
              </a:rPr>
              <a:t>? =&gt; </a:t>
            </a:r>
            <a:r>
              <a:rPr lang="ko-KR" altLang="en-US" dirty="0">
                <a:solidFill>
                  <a:schemeClr val="tx2"/>
                </a:solidFill>
              </a:rPr>
              <a:t>물풍선이 터짐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ACC981-BAA4-4904-9336-76DABB56B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29840"/>
            <a:ext cx="1485900" cy="1638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96508C-7487-4DBE-9B46-6BF23E8EA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15" y="2529840"/>
            <a:ext cx="1402080" cy="1638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119C58-65AE-4CAF-989F-D451D97FA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10" y="2108200"/>
            <a:ext cx="1424940" cy="33756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27BFD7D-751C-4066-9003-66E970943B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2108200"/>
            <a:ext cx="1455420" cy="3375660"/>
          </a:xfrm>
          <a:prstGeom prst="rect">
            <a:avLst/>
          </a:prstGeom>
        </p:spPr>
      </p:pic>
      <p:sp>
        <p:nvSpPr>
          <p:cNvPr id="20" name="폭발: 14pt 19">
            <a:extLst>
              <a:ext uri="{FF2B5EF4-FFF2-40B4-BE49-F238E27FC236}">
                <a16:creationId xmlns:a16="http://schemas.microsoft.com/office/drawing/2014/main" id="{000468E2-97D2-463C-B54A-42BC4D706EF5}"/>
              </a:ext>
            </a:extLst>
          </p:cNvPr>
          <p:cNvSpPr/>
          <p:nvPr/>
        </p:nvSpPr>
        <p:spPr>
          <a:xfrm>
            <a:off x="720725" y="3121660"/>
            <a:ext cx="478790" cy="455295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폭발: 14pt 27">
            <a:extLst>
              <a:ext uri="{FF2B5EF4-FFF2-40B4-BE49-F238E27FC236}">
                <a16:creationId xmlns:a16="http://schemas.microsoft.com/office/drawing/2014/main" id="{F07B57BD-C4C5-4155-B1F0-15A7E60870F4}"/>
              </a:ext>
            </a:extLst>
          </p:cNvPr>
          <p:cNvSpPr/>
          <p:nvPr/>
        </p:nvSpPr>
        <p:spPr>
          <a:xfrm>
            <a:off x="1263650" y="3576320"/>
            <a:ext cx="478790" cy="455295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폭발: 14pt 29">
            <a:extLst>
              <a:ext uri="{FF2B5EF4-FFF2-40B4-BE49-F238E27FC236}">
                <a16:creationId xmlns:a16="http://schemas.microsoft.com/office/drawing/2014/main" id="{7A255BA3-5683-4748-BA6F-0FC7F0609B59}"/>
              </a:ext>
            </a:extLst>
          </p:cNvPr>
          <p:cNvSpPr/>
          <p:nvPr/>
        </p:nvSpPr>
        <p:spPr>
          <a:xfrm>
            <a:off x="1731010" y="3120390"/>
            <a:ext cx="478790" cy="455295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폭발: 14pt 31">
            <a:extLst>
              <a:ext uri="{FF2B5EF4-FFF2-40B4-BE49-F238E27FC236}">
                <a16:creationId xmlns:a16="http://schemas.microsoft.com/office/drawing/2014/main" id="{6899C21A-1279-4557-8BDB-CD589B50E8DC}"/>
              </a:ext>
            </a:extLst>
          </p:cNvPr>
          <p:cNvSpPr/>
          <p:nvPr/>
        </p:nvSpPr>
        <p:spPr>
          <a:xfrm>
            <a:off x="6839585" y="4937125"/>
            <a:ext cx="478790" cy="455295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폭발: 14pt 33">
            <a:extLst>
              <a:ext uri="{FF2B5EF4-FFF2-40B4-BE49-F238E27FC236}">
                <a16:creationId xmlns:a16="http://schemas.microsoft.com/office/drawing/2014/main" id="{A2AA0036-E8D2-40F3-93C0-1D46E2D83C8B}"/>
              </a:ext>
            </a:extLst>
          </p:cNvPr>
          <p:cNvSpPr/>
          <p:nvPr/>
        </p:nvSpPr>
        <p:spPr>
          <a:xfrm>
            <a:off x="7326630" y="4481830"/>
            <a:ext cx="478790" cy="455295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폭발: 14pt 34">
            <a:extLst>
              <a:ext uri="{FF2B5EF4-FFF2-40B4-BE49-F238E27FC236}">
                <a16:creationId xmlns:a16="http://schemas.microsoft.com/office/drawing/2014/main" id="{31ED9343-00B7-4672-BA36-90E92077657D}"/>
              </a:ext>
            </a:extLst>
          </p:cNvPr>
          <p:cNvSpPr/>
          <p:nvPr/>
        </p:nvSpPr>
        <p:spPr>
          <a:xfrm>
            <a:off x="6360160" y="3120390"/>
            <a:ext cx="478790" cy="455295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폭발: 14pt 35">
            <a:extLst>
              <a:ext uri="{FF2B5EF4-FFF2-40B4-BE49-F238E27FC236}">
                <a16:creationId xmlns:a16="http://schemas.microsoft.com/office/drawing/2014/main" id="{14B6DFB2-F4DC-469E-A4FE-97E5F7C7B1EC}"/>
              </a:ext>
            </a:extLst>
          </p:cNvPr>
          <p:cNvSpPr/>
          <p:nvPr/>
        </p:nvSpPr>
        <p:spPr>
          <a:xfrm>
            <a:off x="6360160" y="2186305"/>
            <a:ext cx="478790" cy="455295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폭발: 14pt 36">
            <a:extLst>
              <a:ext uri="{FF2B5EF4-FFF2-40B4-BE49-F238E27FC236}">
                <a16:creationId xmlns:a16="http://schemas.microsoft.com/office/drawing/2014/main" id="{8688660E-37C7-4BF8-B5E7-196C278AB12F}"/>
              </a:ext>
            </a:extLst>
          </p:cNvPr>
          <p:cNvSpPr/>
          <p:nvPr/>
        </p:nvSpPr>
        <p:spPr>
          <a:xfrm>
            <a:off x="7289800" y="2651760"/>
            <a:ext cx="478790" cy="455295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폭발: 14pt 37">
            <a:extLst>
              <a:ext uri="{FF2B5EF4-FFF2-40B4-BE49-F238E27FC236}">
                <a16:creationId xmlns:a16="http://schemas.microsoft.com/office/drawing/2014/main" id="{6762D397-61A3-4399-B5AD-5928918B861B}"/>
              </a:ext>
            </a:extLst>
          </p:cNvPr>
          <p:cNvSpPr/>
          <p:nvPr/>
        </p:nvSpPr>
        <p:spPr>
          <a:xfrm>
            <a:off x="838835" y="5465445"/>
            <a:ext cx="478790" cy="455295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821B3D-C370-418C-B41A-25C485682ED7}"/>
              </a:ext>
            </a:extLst>
          </p:cNvPr>
          <p:cNvCxnSpPr>
            <a:cxnSpLocks/>
          </p:cNvCxnSpPr>
          <p:nvPr/>
        </p:nvCxnSpPr>
        <p:spPr>
          <a:xfrm>
            <a:off x="1263650" y="5693410"/>
            <a:ext cx="706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10B9A5D-FCE4-4E70-B7E9-EFF48B474E15}"/>
              </a:ext>
            </a:extLst>
          </p:cNvPr>
          <p:cNvSpPr/>
          <p:nvPr/>
        </p:nvSpPr>
        <p:spPr>
          <a:xfrm>
            <a:off x="1970405" y="5055235"/>
            <a:ext cx="2351405" cy="12471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Block, Box </a:t>
            </a:r>
            <a:r>
              <a:rPr lang="ko-KR" altLang="en-US" dirty="0">
                <a:solidFill>
                  <a:schemeClr val="tx1"/>
                </a:solidFill>
              </a:rPr>
              <a:t>등이 사라지는 것을 의미함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A32D9E4-D876-4BE6-914E-4D4DB670C60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209800" y="3348990"/>
            <a:ext cx="125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1F97E8A-4C6D-4553-AEBA-C9ED3DF2A84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16215" y="3794125"/>
            <a:ext cx="143510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6BEE0EE-8E64-4D26-8213-2FE0370D2632}"/>
              </a:ext>
            </a:extLst>
          </p:cNvPr>
          <p:cNvSpPr/>
          <p:nvPr/>
        </p:nvSpPr>
        <p:spPr>
          <a:xfrm>
            <a:off x="2477135" y="2553970"/>
            <a:ext cx="739775" cy="650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DC1E287-74B0-483B-BE9F-3A152E71419A}"/>
              </a:ext>
            </a:extLst>
          </p:cNvPr>
          <p:cNvSpPr/>
          <p:nvPr/>
        </p:nvSpPr>
        <p:spPr>
          <a:xfrm>
            <a:off x="8105775" y="2656840"/>
            <a:ext cx="872490" cy="9277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258121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C5BA-BB9C-4B3B-8B13-FBC43D438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782" r="-1" b="-1"/>
          <a:stretch/>
        </p:blipFill>
        <p:spPr>
          <a:xfrm>
            <a:off x="0" y="1270"/>
            <a:ext cx="12188825" cy="68567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5" y="1546225"/>
            <a:ext cx="6327775" cy="40036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175" y="1546225"/>
            <a:ext cx="6327775" cy="4016375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AE20A-0789-4C6A-8945-2A0C3460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30" y="2235835"/>
            <a:ext cx="4958080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3. </a:t>
            </a:r>
            <a:r>
              <a:rPr lang="ko-KR" altLang="en-US" dirty="0">
                <a:solidFill>
                  <a:srgbClr val="FFFFFF"/>
                </a:solidFill>
              </a:rPr>
              <a:t>적이 자동으로 움직이도록 하는 </a:t>
            </a:r>
            <a:r>
              <a:rPr lang="en-US" altLang="ko-KR" dirty="0">
                <a:solidFill>
                  <a:srgbClr val="FFFFFF"/>
                </a:solidFill>
              </a:rPr>
              <a:t>Flow </a:t>
            </a:r>
            <a:r>
              <a:rPr lang="ko-KR" altLang="en-US" dirty="0">
                <a:solidFill>
                  <a:srgbClr val="FFFFFF"/>
                </a:solidFill>
              </a:rPr>
              <a:t>살펴보기  </a:t>
            </a:r>
          </a:p>
        </p:txBody>
      </p:sp>
    </p:spTree>
    <p:extLst>
      <p:ext uri="{BB962C8B-B14F-4D97-AF65-F5344CB8AC3E}">
        <p14:creationId xmlns:p14="http://schemas.microsoft.com/office/powerpoint/2010/main" val="304426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60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8000"/>
            <a:ext cx="640715" cy="2548255"/>
          </a:xfrm>
          <a:prstGeom prst="rect">
            <a:avLst/>
          </a:prstGeom>
        </p:spPr>
      </p:pic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DF05A890-4D83-4A75-8F4C-E263683D6B76}"/>
              </a:ext>
            </a:extLst>
          </p:cNvPr>
          <p:cNvSpPr txBox="1">
            <a:spLocks/>
          </p:cNvSpPr>
          <p:nvPr/>
        </p:nvSpPr>
        <p:spPr>
          <a:xfrm>
            <a:off x="556260" y="175895"/>
            <a:ext cx="10940415" cy="95631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tx2"/>
                </a:solidFill>
              </a:rPr>
              <a:t>적이 자동으로 움직이도록 하는 </a:t>
            </a:r>
            <a:r>
              <a:rPr lang="en-US" altLang="ko-KR" dirty="0">
                <a:solidFill>
                  <a:schemeClr val="tx2"/>
                </a:solidFill>
              </a:rPr>
              <a:t>Flow Chart (index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=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0~3 =&gt; </a:t>
            </a:r>
            <a:r>
              <a:rPr lang="ko-KR" altLang="en-US" dirty="0">
                <a:solidFill>
                  <a:schemeClr val="tx2"/>
                </a:solidFill>
              </a:rPr>
              <a:t>적 </a:t>
            </a:r>
            <a:r>
              <a:rPr lang="en-US" altLang="ko-KR" dirty="0">
                <a:solidFill>
                  <a:schemeClr val="tx2"/>
                </a:solidFill>
              </a:rPr>
              <a:t>1, 2, 3, 4)</a:t>
            </a: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1D1B85AF-EE93-4535-B1C8-385286BC9946}"/>
              </a:ext>
            </a:extLst>
          </p:cNvPr>
          <p:cNvSpPr/>
          <p:nvPr/>
        </p:nvSpPr>
        <p:spPr>
          <a:xfrm>
            <a:off x="187325" y="1308100"/>
            <a:ext cx="4299585" cy="586740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적의 위치에서 플레이어의 위치까지 이동 가능한가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15AA9A16-1034-4F25-80A8-9A2E50CD457C}"/>
              </a:ext>
            </a:extLst>
          </p:cNvPr>
          <p:cNvSpPr txBox="1">
            <a:spLocks/>
          </p:cNvSpPr>
          <p:nvPr/>
        </p:nvSpPr>
        <p:spPr>
          <a:xfrm>
            <a:off x="7057390" y="1950720"/>
            <a:ext cx="749935" cy="49847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6807F832-C6DE-423D-BBF8-288144406226}"/>
              </a:ext>
            </a:extLst>
          </p:cNvPr>
          <p:cNvSpPr txBox="1">
            <a:spLocks/>
          </p:cNvSpPr>
          <p:nvPr/>
        </p:nvSpPr>
        <p:spPr>
          <a:xfrm>
            <a:off x="4766310" y="1143000"/>
            <a:ext cx="749935" cy="49847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EF45F5-0965-4799-8FC7-BCA4C23A7A3E}"/>
              </a:ext>
            </a:extLst>
          </p:cNvPr>
          <p:cNvSpPr/>
          <p:nvPr/>
        </p:nvSpPr>
        <p:spPr>
          <a:xfrm>
            <a:off x="7781290" y="1951355"/>
            <a:ext cx="3483610" cy="8166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적이 가장 높은 점수를 획득 가능한 </a:t>
            </a:r>
            <a:endParaRPr lang="en-US" altLang="ko-KR" sz="1400" dirty="0"/>
          </a:p>
          <a:p>
            <a:pPr algn="ctr"/>
            <a:r>
              <a:rPr lang="ko-KR" altLang="en-US" sz="1400" dirty="0"/>
              <a:t>좌표 </a:t>
            </a:r>
            <a:r>
              <a:rPr lang="en-US" altLang="ko-KR" sz="1400" dirty="0"/>
              <a:t>(x, y) </a:t>
            </a:r>
            <a:r>
              <a:rPr lang="ko-KR" altLang="en-US" sz="1400" dirty="0"/>
              <a:t>를 탐색한다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( e[index].op </a:t>
            </a:r>
            <a:r>
              <a:rPr lang="ko-KR" altLang="en-US" sz="1400" dirty="0"/>
              <a:t>값을</a:t>
            </a:r>
            <a:r>
              <a:rPr lang="en-US" altLang="ko-KR" sz="1400" dirty="0"/>
              <a:t> 1</a:t>
            </a:r>
            <a:r>
              <a:rPr lang="ko-KR" altLang="en-US" sz="1400" dirty="0"/>
              <a:t>로 변경</a:t>
            </a:r>
            <a:r>
              <a:rPr lang="en-US" altLang="ko-KR" sz="1400" dirty="0"/>
              <a:t> )</a:t>
            </a:r>
            <a:endParaRPr lang="ko-KR" altLang="en-US" sz="1400" dirty="0"/>
          </a:p>
        </p:txBody>
      </p: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97E7E4DC-82EC-491F-87F8-F67B3E097939}"/>
              </a:ext>
            </a:extLst>
          </p:cNvPr>
          <p:cNvSpPr/>
          <p:nvPr/>
        </p:nvSpPr>
        <p:spPr>
          <a:xfrm>
            <a:off x="3976370" y="2078355"/>
            <a:ext cx="3084195" cy="586740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e[index].op == 0</a:t>
            </a:r>
            <a:endParaRPr lang="ko-KR" altLang="en-US" sz="1400" dirty="0"/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814D7595-DBA5-4F2A-AD4C-8977117B6674}"/>
              </a:ext>
            </a:extLst>
          </p:cNvPr>
          <p:cNvSpPr/>
          <p:nvPr/>
        </p:nvSpPr>
        <p:spPr>
          <a:xfrm>
            <a:off x="3980180" y="3386455"/>
            <a:ext cx="3079750" cy="586740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e[index].op == 1</a:t>
            </a:r>
            <a:endParaRPr lang="ko-KR" altLang="en-US" sz="1400" dirty="0"/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B034296A-CB9A-46CC-85A4-76D1B1B8397E}"/>
              </a:ext>
            </a:extLst>
          </p:cNvPr>
          <p:cNvSpPr/>
          <p:nvPr/>
        </p:nvSpPr>
        <p:spPr>
          <a:xfrm>
            <a:off x="3976370" y="5094605"/>
            <a:ext cx="3079750" cy="586740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e[index].op == 2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56CC1CB-272F-4A74-8565-C0FDCDCA3363}"/>
              </a:ext>
            </a:extLst>
          </p:cNvPr>
          <p:cNvSpPr/>
          <p:nvPr/>
        </p:nvSpPr>
        <p:spPr>
          <a:xfrm>
            <a:off x="7793990" y="3037840"/>
            <a:ext cx="3483610" cy="12642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좌표 </a:t>
            </a:r>
            <a:r>
              <a:rPr lang="en-US" altLang="ko-KR" sz="1400" dirty="0"/>
              <a:t>(x, y) </a:t>
            </a:r>
            <a:r>
              <a:rPr lang="ko-KR" altLang="en-US" sz="1400" dirty="0"/>
              <a:t>까지 차례로 이동한다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(x,</a:t>
            </a:r>
            <a:r>
              <a:rPr lang="ko-KR" altLang="en-US" sz="1400" dirty="0"/>
              <a:t> </a:t>
            </a:r>
            <a:r>
              <a:rPr lang="en-US" altLang="ko-KR" sz="1400" dirty="0"/>
              <a:t>y) </a:t>
            </a:r>
            <a:r>
              <a:rPr lang="ko-KR" altLang="en-US" sz="1400" dirty="0"/>
              <a:t>에 이동한 경우 해당 좌표에서 </a:t>
            </a:r>
            <a:endParaRPr lang="en-US" altLang="ko-KR" sz="1400" dirty="0"/>
          </a:p>
          <a:p>
            <a:pPr algn="ctr"/>
            <a:r>
              <a:rPr lang="ko-KR" altLang="en-US" sz="1400" dirty="0"/>
              <a:t>물풍선을 놓는다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( </a:t>
            </a:r>
            <a:r>
              <a:rPr lang="ko-KR" altLang="en-US" sz="1400" dirty="0"/>
              <a:t>물풍선을 놓을 경우에만</a:t>
            </a:r>
            <a:endParaRPr lang="en-US" altLang="ko-KR" sz="1400" dirty="0"/>
          </a:p>
          <a:p>
            <a:pPr algn="ctr"/>
            <a:r>
              <a:rPr lang="en-US" altLang="ko-KR" sz="1400" dirty="0"/>
              <a:t> e[index].op </a:t>
            </a:r>
            <a:r>
              <a:rPr lang="ko-KR" altLang="en-US" sz="1400" dirty="0"/>
              <a:t>값을 </a:t>
            </a:r>
            <a:r>
              <a:rPr lang="en-US" altLang="ko-KR" sz="1400" dirty="0"/>
              <a:t>2</a:t>
            </a:r>
            <a:r>
              <a:rPr lang="ko-KR" altLang="en-US" sz="1400" dirty="0"/>
              <a:t>로 변경</a:t>
            </a:r>
            <a:r>
              <a:rPr lang="en-US" altLang="ko-KR" sz="1400" dirty="0"/>
              <a:t>)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17B7D03-5570-4C81-9646-6369C6728E2E}"/>
              </a:ext>
            </a:extLst>
          </p:cNvPr>
          <p:cNvSpPr/>
          <p:nvPr/>
        </p:nvSpPr>
        <p:spPr>
          <a:xfrm>
            <a:off x="7781290" y="4587875"/>
            <a:ext cx="3483610" cy="16129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물풍선의 범위를 벗어나도록 하는 </a:t>
            </a:r>
            <a:endParaRPr lang="en-US" altLang="ko-KR" sz="1400" dirty="0"/>
          </a:p>
          <a:p>
            <a:pPr algn="ctr"/>
            <a:r>
              <a:rPr lang="ko-KR" altLang="en-US" sz="1400" dirty="0"/>
              <a:t>좌표 </a:t>
            </a:r>
            <a:r>
              <a:rPr lang="en-US" altLang="ko-KR" sz="1400" dirty="0"/>
              <a:t>(x, y) </a:t>
            </a:r>
            <a:r>
              <a:rPr lang="ko-KR" altLang="en-US" sz="1400" dirty="0"/>
              <a:t>까지 차례로 이동한다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(x, y) </a:t>
            </a:r>
            <a:r>
              <a:rPr lang="ko-KR" altLang="en-US" sz="1400" dirty="0"/>
              <a:t>에 이동한 경우 해당 좌표에서 </a:t>
            </a:r>
            <a:endParaRPr lang="en-US" altLang="ko-KR" sz="1400" dirty="0"/>
          </a:p>
          <a:p>
            <a:pPr algn="ctr"/>
            <a:r>
              <a:rPr lang="ko-KR" altLang="en-US" sz="1400" dirty="0"/>
              <a:t>물풍선을 터뜨린다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( </a:t>
            </a:r>
            <a:r>
              <a:rPr lang="ko-KR" altLang="en-US" sz="1400" dirty="0"/>
              <a:t>물풍선을 터뜨린 경우에만</a:t>
            </a:r>
            <a:endParaRPr lang="en-US" altLang="ko-KR" sz="1400" dirty="0"/>
          </a:p>
          <a:p>
            <a:pPr algn="ctr"/>
            <a:r>
              <a:rPr lang="en-US" altLang="ko-KR" sz="1400" dirty="0"/>
              <a:t> e[index].op </a:t>
            </a:r>
            <a:r>
              <a:rPr lang="ko-KR" altLang="en-US" sz="1400" dirty="0"/>
              <a:t>값을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변경 </a:t>
            </a:r>
            <a:r>
              <a:rPr lang="en-US" altLang="ko-KR" sz="1400" dirty="0"/>
              <a:t>)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C825E00-C250-47D6-AFBD-D8FBE2C95F0C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5518150" y="2665095"/>
            <a:ext cx="1905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592DD4A-1DB5-445E-99D8-67331DC61BB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516245" y="3973195"/>
            <a:ext cx="0" cy="112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7C10748-130D-4437-BB3D-5A1B82FC6C68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336800" y="1894840"/>
            <a:ext cx="8890" cy="19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92E679F-0725-486F-8B42-E2F96CFA4D75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060565" y="2359660"/>
            <a:ext cx="72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9F9B3BA-83D7-49DB-BCA7-3C8EEAF4C7C1}"/>
              </a:ext>
            </a:extLst>
          </p:cNvPr>
          <p:cNvCxnSpPr>
            <a:cxnSpLocks/>
          </p:cNvCxnSpPr>
          <p:nvPr/>
        </p:nvCxnSpPr>
        <p:spPr>
          <a:xfrm>
            <a:off x="7060565" y="3677920"/>
            <a:ext cx="72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63E6097-8F92-42C5-8E26-C08C1E62EBB3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7056120" y="5388610"/>
            <a:ext cx="725170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09D90C8-FE56-40E2-85DA-14121D8863B1}"/>
              </a:ext>
            </a:extLst>
          </p:cNvPr>
          <p:cNvCxnSpPr>
            <a:cxnSpLocks/>
            <a:stCxn id="2" idx="3"/>
            <a:endCxn id="51" idx="0"/>
          </p:cNvCxnSpPr>
          <p:nvPr/>
        </p:nvCxnSpPr>
        <p:spPr>
          <a:xfrm>
            <a:off x="4486910" y="1601470"/>
            <a:ext cx="1031240" cy="476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15F6BCE-D956-43A1-AE5A-CA18F146B315}"/>
              </a:ext>
            </a:extLst>
          </p:cNvPr>
          <p:cNvCxnSpPr>
            <a:cxnSpLocks/>
            <a:stCxn id="44" idx="3"/>
            <a:endCxn id="2" idx="0"/>
          </p:cNvCxnSpPr>
          <p:nvPr/>
        </p:nvCxnSpPr>
        <p:spPr>
          <a:xfrm flipH="1" flipV="1">
            <a:off x="2336800" y="1308100"/>
            <a:ext cx="8928100" cy="1051560"/>
          </a:xfrm>
          <a:prstGeom prst="bentConnector4">
            <a:avLst>
              <a:gd name="adj1" fmla="val -2561"/>
              <a:gd name="adj2" fmla="val 121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53D2CCD7-FC4B-44CA-BBCA-10CA1933C6E9}"/>
              </a:ext>
            </a:extLst>
          </p:cNvPr>
          <p:cNvCxnSpPr>
            <a:cxnSpLocks/>
            <a:stCxn id="61" idx="3"/>
            <a:endCxn id="2" idx="0"/>
          </p:cNvCxnSpPr>
          <p:nvPr/>
        </p:nvCxnSpPr>
        <p:spPr>
          <a:xfrm flipH="1" flipV="1">
            <a:off x="2336800" y="1308100"/>
            <a:ext cx="8940800" cy="2362200"/>
          </a:xfrm>
          <a:prstGeom prst="bentConnector4">
            <a:avLst>
              <a:gd name="adj1" fmla="val -4262"/>
              <a:gd name="adj2" fmla="val 114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1F5342D-04A8-455B-9941-C5583A98A24D}"/>
              </a:ext>
            </a:extLst>
          </p:cNvPr>
          <p:cNvCxnSpPr>
            <a:cxnSpLocks/>
            <a:stCxn id="64" idx="3"/>
            <a:endCxn id="2" idx="0"/>
          </p:cNvCxnSpPr>
          <p:nvPr/>
        </p:nvCxnSpPr>
        <p:spPr>
          <a:xfrm flipH="1" flipV="1">
            <a:off x="2336800" y="1308100"/>
            <a:ext cx="8928100" cy="4086225"/>
          </a:xfrm>
          <a:prstGeom prst="bentConnector4">
            <a:avLst>
              <a:gd name="adj1" fmla="val -6402"/>
              <a:gd name="adj2" fmla="val 110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CCF9741A-083D-409F-AC74-D9BDBEC73703}"/>
              </a:ext>
            </a:extLst>
          </p:cNvPr>
          <p:cNvSpPr txBox="1">
            <a:spLocks/>
          </p:cNvSpPr>
          <p:nvPr/>
        </p:nvSpPr>
        <p:spPr>
          <a:xfrm>
            <a:off x="1822450" y="2533015"/>
            <a:ext cx="749935" cy="49847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D5B20C5B-0AC2-4F2E-95BF-E9B38A3F97B6}"/>
              </a:ext>
            </a:extLst>
          </p:cNvPr>
          <p:cNvSpPr txBox="1">
            <a:spLocks/>
          </p:cNvSpPr>
          <p:nvPr/>
        </p:nvSpPr>
        <p:spPr>
          <a:xfrm>
            <a:off x="7057390" y="3268345"/>
            <a:ext cx="749935" cy="49847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87" name="내용 개체 틀 2">
            <a:extLst>
              <a:ext uri="{FF2B5EF4-FFF2-40B4-BE49-F238E27FC236}">
                <a16:creationId xmlns:a16="http://schemas.microsoft.com/office/drawing/2014/main" id="{99D15C3E-7C23-4745-85CB-8E6B29A45317}"/>
              </a:ext>
            </a:extLst>
          </p:cNvPr>
          <p:cNvSpPr txBox="1">
            <a:spLocks/>
          </p:cNvSpPr>
          <p:nvPr/>
        </p:nvSpPr>
        <p:spPr>
          <a:xfrm>
            <a:off x="7018655" y="4940300"/>
            <a:ext cx="749935" cy="49847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89" name="내용 개체 틀 2">
            <a:extLst>
              <a:ext uri="{FF2B5EF4-FFF2-40B4-BE49-F238E27FC236}">
                <a16:creationId xmlns:a16="http://schemas.microsoft.com/office/drawing/2014/main" id="{5D1CC446-F42D-440C-8AA1-89E0B54BE290}"/>
              </a:ext>
            </a:extLst>
          </p:cNvPr>
          <p:cNvSpPr txBox="1">
            <a:spLocks/>
          </p:cNvSpPr>
          <p:nvPr/>
        </p:nvSpPr>
        <p:spPr>
          <a:xfrm>
            <a:off x="5003800" y="2717165"/>
            <a:ext cx="749935" cy="49847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90" name="내용 개체 틀 2">
            <a:extLst>
              <a:ext uri="{FF2B5EF4-FFF2-40B4-BE49-F238E27FC236}">
                <a16:creationId xmlns:a16="http://schemas.microsoft.com/office/drawing/2014/main" id="{4A6C844F-B799-4B20-84AB-2F5F0E87C87D}"/>
              </a:ext>
            </a:extLst>
          </p:cNvPr>
          <p:cNvSpPr txBox="1">
            <a:spLocks/>
          </p:cNvSpPr>
          <p:nvPr/>
        </p:nvSpPr>
        <p:spPr>
          <a:xfrm>
            <a:off x="5003800" y="4206875"/>
            <a:ext cx="749935" cy="49847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FB262B-2B62-4F0D-926E-A3228D1E7242}"/>
              </a:ext>
            </a:extLst>
          </p:cNvPr>
          <p:cNvSpPr/>
          <p:nvPr/>
        </p:nvSpPr>
        <p:spPr>
          <a:xfrm>
            <a:off x="909320" y="3879850"/>
            <a:ext cx="2872740" cy="12642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적의 좌표 </a:t>
            </a:r>
            <a:r>
              <a:rPr lang="en-US" altLang="ko-KR" sz="1400" dirty="0"/>
              <a:t>(x1, y1) </a:t>
            </a:r>
            <a:r>
              <a:rPr lang="ko-KR" altLang="en-US" sz="1400" dirty="0"/>
              <a:t>에서 </a:t>
            </a:r>
            <a:endParaRPr lang="en-US" altLang="ko-KR" sz="1400" dirty="0"/>
          </a:p>
          <a:p>
            <a:pPr algn="ctr"/>
            <a:r>
              <a:rPr lang="ko-KR" altLang="en-US" sz="1400" dirty="0"/>
              <a:t>플레이어의 좌표 </a:t>
            </a:r>
            <a:r>
              <a:rPr lang="en-US" altLang="ko-KR" sz="1400" dirty="0"/>
              <a:t>(x2, y2) </a:t>
            </a:r>
            <a:r>
              <a:rPr lang="ko-KR" altLang="en-US" sz="1400" dirty="0"/>
              <a:t>까지 </a:t>
            </a:r>
            <a:endParaRPr lang="en-US" altLang="ko-KR" sz="1400" dirty="0"/>
          </a:p>
          <a:p>
            <a:pPr algn="ctr"/>
            <a:r>
              <a:rPr lang="ko-KR" altLang="en-US" sz="1400" dirty="0"/>
              <a:t>차례로 이동한다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DCDE0AC-A317-4827-9E7C-6CDD50DBD7E4}"/>
              </a:ext>
            </a:extLst>
          </p:cNvPr>
          <p:cNvCxnSpPr>
            <a:stCxn id="109" idx="2"/>
            <a:endCxn id="2" idx="0"/>
          </p:cNvCxnSpPr>
          <p:nvPr/>
        </p:nvCxnSpPr>
        <p:spPr>
          <a:xfrm rot="5400000" flipH="1">
            <a:off x="423545" y="3221990"/>
            <a:ext cx="3836035" cy="8890"/>
          </a:xfrm>
          <a:prstGeom prst="bentConnector5">
            <a:avLst>
              <a:gd name="adj1" fmla="val -20857"/>
              <a:gd name="adj2" fmla="val 25829529"/>
              <a:gd name="adj3" fmla="val 105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0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27" name="Rectangle 3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1" name="Picture 3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6065"/>
          </a:xfrm>
          <a:prstGeom prst="rect">
            <a:avLst/>
          </a:prstGeom>
        </p:spPr>
      </p:pic>
      <p:pic>
        <p:nvPicPr>
          <p:cNvPr id="33" name="Picture 3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255"/>
          </a:xfrm>
          <a:prstGeom prst="rect">
            <a:avLst/>
          </a:prstGeom>
        </p:spPr>
      </p:pic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BDCF9927-2E5C-478C-99D8-46DE92B129D8}"/>
              </a:ext>
            </a:extLst>
          </p:cNvPr>
          <p:cNvSpPr txBox="1">
            <a:spLocks/>
          </p:cNvSpPr>
          <p:nvPr/>
        </p:nvSpPr>
        <p:spPr>
          <a:xfrm>
            <a:off x="1367790" y="-37465"/>
            <a:ext cx="7971155" cy="136080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tx2"/>
                </a:solidFill>
              </a:rPr>
              <a:t>적이 플레이어를 발견하지 못한 경우</a:t>
            </a:r>
            <a:r>
              <a:rPr lang="en-US" altLang="ko-KR" dirty="0">
                <a:solidFill>
                  <a:schemeClr val="tx2"/>
                </a:solidFill>
              </a:rPr>
              <a:t> – (1)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F42907-3E73-47D6-B8B6-546FFEF66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" y="1285875"/>
            <a:ext cx="3093720" cy="2872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87E3F1-E74C-4078-A67B-33C38387F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85" y="1285875"/>
            <a:ext cx="3116580" cy="2872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027671-775D-4081-BBB4-B6E33FA502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085" y="1285875"/>
            <a:ext cx="3101340" cy="2872740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40206EA-11A8-40C2-A2DB-C8AE407BAE27}"/>
              </a:ext>
            </a:extLst>
          </p:cNvPr>
          <p:cNvCxnSpPr>
            <a:cxnSpLocks/>
            <a:stCxn id="3" idx="2"/>
            <a:endCxn id="56" idx="0"/>
          </p:cNvCxnSpPr>
          <p:nvPr/>
        </p:nvCxnSpPr>
        <p:spPr>
          <a:xfrm>
            <a:off x="1683385" y="4158615"/>
            <a:ext cx="333375" cy="51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8B24F26-50D5-44CA-9053-ED5901F0C6FC}"/>
              </a:ext>
            </a:extLst>
          </p:cNvPr>
          <p:cNvSpPr/>
          <p:nvPr/>
        </p:nvSpPr>
        <p:spPr>
          <a:xfrm>
            <a:off x="579120" y="4673600"/>
            <a:ext cx="2875280" cy="15798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높은 점수를 획득할 위치를 선정한다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( 10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r>
              <a:rPr lang="en-US" altLang="ko-KR" dirty="0">
                <a:solidFill>
                  <a:schemeClr val="tx1"/>
                </a:solidFill>
              </a:rPr>
              <a:t>, 40</a:t>
            </a:r>
            <a:r>
              <a:rPr lang="ko-KR" altLang="en-US" dirty="0">
                <a:solidFill>
                  <a:schemeClr val="tx1"/>
                </a:solidFill>
              </a:rPr>
              <a:t>점 중에 </a:t>
            </a:r>
            <a:r>
              <a:rPr lang="en-US" altLang="ko-KR" dirty="0">
                <a:solidFill>
                  <a:schemeClr val="tx1"/>
                </a:solidFill>
              </a:rPr>
              <a:t>40</a:t>
            </a:r>
            <a:r>
              <a:rPr lang="ko-KR" altLang="en-US" dirty="0">
                <a:solidFill>
                  <a:schemeClr val="tx1"/>
                </a:solidFill>
              </a:rPr>
              <a:t>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위치를 선정함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94B9B31-08BA-4855-98AE-3D35DCBAE196}"/>
              </a:ext>
            </a:extLst>
          </p:cNvPr>
          <p:cNvCxnSpPr>
            <a:cxnSpLocks/>
          </p:cNvCxnSpPr>
          <p:nvPr/>
        </p:nvCxnSpPr>
        <p:spPr>
          <a:xfrm>
            <a:off x="6124575" y="4158615"/>
            <a:ext cx="0" cy="51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5D26836-CB30-4DC5-9A2D-069ABD9CA625}"/>
              </a:ext>
            </a:extLst>
          </p:cNvPr>
          <p:cNvSpPr/>
          <p:nvPr/>
        </p:nvSpPr>
        <p:spPr>
          <a:xfrm>
            <a:off x="4686935" y="4673600"/>
            <a:ext cx="2875280" cy="15798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적은 선정한 위치로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한칸씩</a:t>
            </a:r>
            <a:r>
              <a:rPr lang="ko-KR" altLang="en-US" dirty="0">
                <a:solidFill>
                  <a:schemeClr val="tx1"/>
                </a:solidFill>
              </a:rPr>
              <a:t> 차례로 이동한다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ED13E2-46D2-481F-921A-E7F4CC240A39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10030460" y="4158615"/>
            <a:ext cx="478155" cy="51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255C0A9-07F0-4E33-82D5-E4122882D1D6}"/>
              </a:ext>
            </a:extLst>
          </p:cNvPr>
          <p:cNvSpPr/>
          <p:nvPr/>
        </p:nvSpPr>
        <p:spPr>
          <a:xfrm>
            <a:off x="8592820" y="4673600"/>
            <a:ext cx="2875280" cy="15798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적이 선정한 위치에 도착한 경우 풍선을 놓는다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화살표: 굽음 65">
            <a:extLst>
              <a:ext uri="{FF2B5EF4-FFF2-40B4-BE49-F238E27FC236}">
                <a16:creationId xmlns:a16="http://schemas.microsoft.com/office/drawing/2014/main" id="{9751E293-9087-4FEC-9719-A1A9AE8F92F5}"/>
              </a:ext>
            </a:extLst>
          </p:cNvPr>
          <p:cNvSpPr/>
          <p:nvPr/>
        </p:nvSpPr>
        <p:spPr>
          <a:xfrm rot="5400000" flipV="1">
            <a:off x="6486525" y="2085975"/>
            <a:ext cx="942975" cy="828040"/>
          </a:xfrm>
          <a:prstGeom prst="bentArrow">
            <a:avLst>
              <a:gd name="adj1" fmla="val 15801"/>
              <a:gd name="adj2" fmla="val 19251"/>
              <a:gd name="adj3" fmla="val 1580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38156B9-3C65-4FEC-8B86-71F7F36AA666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3230245" y="2722245"/>
            <a:ext cx="129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5D4B404-3EE1-4788-9417-E08B3883BD17}"/>
              </a:ext>
            </a:extLst>
          </p:cNvPr>
          <p:cNvCxnSpPr/>
          <p:nvPr/>
        </p:nvCxnSpPr>
        <p:spPr>
          <a:xfrm flipV="1">
            <a:off x="7647940" y="2722245"/>
            <a:ext cx="129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4DCDFCE-2362-4AD8-8402-7395EFFF1B18}"/>
              </a:ext>
            </a:extLst>
          </p:cNvPr>
          <p:cNvSpPr/>
          <p:nvPr/>
        </p:nvSpPr>
        <p:spPr>
          <a:xfrm>
            <a:off x="789940" y="1857375"/>
            <a:ext cx="58166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9652B45-52DB-47A9-A676-33AFDB111010}"/>
              </a:ext>
            </a:extLst>
          </p:cNvPr>
          <p:cNvSpPr/>
          <p:nvPr/>
        </p:nvSpPr>
        <p:spPr>
          <a:xfrm>
            <a:off x="1985645" y="3020695"/>
            <a:ext cx="630555" cy="533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4599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60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8000"/>
            <a:ext cx="640715" cy="254825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5758133-2E3A-433B-9F00-3719A362AED8}"/>
              </a:ext>
            </a:extLst>
          </p:cNvPr>
          <p:cNvSpPr txBox="1">
            <a:spLocks/>
          </p:cNvSpPr>
          <p:nvPr/>
        </p:nvSpPr>
        <p:spPr>
          <a:xfrm>
            <a:off x="1210945" y="-13970"/>
            <a:ext cx="7971155" cy="136080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tx2"/>
                </a:solidFill>
              </a:rPr>
              <a:t>적이 플레이어를 발견하지 못한 경우</a:t>
            </a:r>
            <a:r>
              <a:rPr lang="en-US" altLang="ko-KR" dirty="0">
                <a:solidFill>
                  <a:schemeClr val="tx2"/>
                </a:solidFill>
              </a:rPr>
              <a:t> – (2)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2"/>
                </a:solidFill>
              </a:rPr>
              <a:t>=&gt; (</a:t>
            </a:r>
            <a:r>
              <a:rPr lang="ko-KR" altLang="en-US" dirty="0">
                <a:solidFill>
                  <a:schemeClr val="tx2"/>
                </a:solidFill>
              </a:rPr>
              <a:t>이 과정을 플레이어를 발견할 때까지 계속한다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7B4CC-BF8B-4864-8489-52B315483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55" y="1604010"/>
            <a:ext cx="3108960" cy="28422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872BB2-AB4E-49CA-9C1C-EBEAFD1D0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1593850"/>
            <a:ext cx="3101340" cy="2842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6E50DD-F1F3-412B-B7CD-8C648F007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" y="1593850"/>
            <a:ext cx="3101340" cy="284226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D2DBB54-975B-4130-889C-E74B2DA275B3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1726565" y="4436745"/>
            <a:ext cx="31877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A308B01-E06E-442E-99BB-848EFEFE477D}"/>
              </a:ext>
            </a:extLst>
          </p:cNvPr>
          <p:cNvSpPr/>
          <p:nvPr/>
        </p:nvSpPr>
        <p:spPr>
          <a:xfrm>
            <a:off x="607695" y="4985385"/>
            <a:ext cx="2875280" cy="15798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적이 풍선 범위에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벗어나도록 하는 위치를 선정한다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8216A4-BA97-4752-953C-45F7A55BF86E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flipH="1">
            <a:off x="6120765" y="4446270"/>
            <a:ext cx="1397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C149AA-E644-4C06-B7BA-481561C2AC38}"/>
              </a:ext>
            </a:extLst>
          </p:cNvPr>
          <p:cNvSpPr/>
          <p:nvPr/>
        </p:nvSpPr>
        <p:spPr>
          <a:xfrm>
            <a:off x="4683125" y="4985385"/>
            <a:ext cx="2875280" cy="15798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적은 선정한 위치로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한칸씩</a:t>
            </a:r>
            <a:r>
              <a:rPr lang="ko-KR" altLang="en-US" dirty="0">
                <a:solidFill>
                  <a:schemeClr val="tx1"/>
                </a:solidFill>
              </a:rPr>
              <a:t> 차례로 이동한다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26B216-D192-4DE1-9F12-8FA0E4FD5527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flipH="1">
            <a:off x="10059035" y="4436745"/>
            <a:ext cx="467995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95802F7-A3A1-454F-8DB5-3AD5B492CFDA}"/>
              </a:ext>
            </a:extLst>
          </p:cNvPr>
          <p:cNvSpPr/>
          <p:nvPr/>
        </p:nvSpPr>
        <p:spPr>
          <a:xfrm>
            <a:off x="8621395" y="4985385"/>
            <a:ext cx="2875280" cy="15798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적이 선정한 위치에 도착한 경우 풍선을 터뜨린다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2A1E191-772F-4FD1-B7A1-EFF59002BC15}"/>
              </a:ext>
            </a:extLst>
          </p:cNvPr>
          <p:cNvCxnSpPr/>
          <p:nvPr/>
        </p:nvCxnSpPr>
        <p:spPr>
          <a:xfrm flipV="1">
            <a:off x="3274695" y="3015615"/>
            <a:ext cx="129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C75204-7FFC-4118-ADCA-9C5BF4CFFE72}"/>
              </a:ext>
            </a:extLst>
          </p:cNvPr>
          <p:cNvCxnSpPr/>
          <p:nvPr/>
        </p:nvCxnSpPr>
        <p:spPr>
          <a:xfrm flipV="1">
            <a:off x="7668895" y="3036570"/>
            <a:ext cx="129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FCDBEF60-2963-4695-ABC7-AD9C34B0853F}"/>
              </a:ext>
            </a:extLst>
          </p:cNvPr>
          <p:cNvSpPr/>
          <p:nvPr/>
        </p:nvSpPr>
        <p:spPr>
          <a:xfrm>
            <a:off x="2112010" y="2197100"/>
            <a:ext cx="497840" cy="45720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화살표: 위쪽 39">
            <a:extLst>
              <a:ext uri="{FF2B5EF4-FFF2-40B4-BE49-F238E27FC236}">
                <a16:creationId xmlns:a16="http://schemas.microsoft.com/office/drawing/2014/main" id="{76BAE307-1C38-427D-A183-4CBDCEA132CC}"/>
              </a:ext>
            </a:extLst>
          </p:cNvPr>
          <p:cNvSpPr/>
          <p:nvPr/>
        </p:nvSpPr>
        <p:spPr>
          <a:xfrm>
            <a:off x="6675120" y="2694305"/>
            <a:ext cx="171450" cy="8763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9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60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8000"/>
            <a:ext cx="640715" cy="254825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BEF6DB4-4707-4C58-8AFE-2A1AE98D7A56}"/>
              </a:ext>
            </a:extLst>
          </p:cNvPr>
          <p:cNvSpPr txBox="1">
            <a:spLocks/>
          </p:cNvSpPr>
          <p:nvPr/>
        </p:nvSpPr>
        <p:spPr>
          <a:xfrm>
            <a:off x="1367790" y="-37465"/>
            <a:ext cx="7971155" cy="136080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tx2"/>
                </a:solidFill>
              </a:rPr>
              <a:t>적이 플레이어를 발견한 경우 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711E08-E9CB-43F7-A6C7-F122B8ED450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5" y="1046480"/>
            <a:ext cx="2520315" cy="25203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966CB0-595F-4CC3-8A0C-E9E28123AC49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5" y="4063365"/>
            <a:ext cx="2520315" cy="25203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30D766-0046-486C-BD4F-4DCD7E86EF66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90" y="4063365"/>
            <a:ext cx="2520315" cy="25203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4CB7C3-AE78-4C18-AAAD-4DB4214E0140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95" y="4063365"/>
            <a:ext cx="2520315" cy="252031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518078-A9FC-4B69-8AB7-E812A1C37F0E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2894330" y="2306320"/>
            <a:ext cx="7880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4DE8498-6EFF-418C-9124-F92CB8660C41}"/>
              </a:ext>
            </a:extLst>
          </p:cNvPr>
          <p:cNvSpPr/>
          <p:nvPr/>
        </p:nvSpPr>
        <p:spPr>
          <a:xfrm>
            <a:off x="3682365" y="1520190"/>
            <a:ext cx="2875280" cy="15798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적이 플레이어의 위치에 이동할 수 있는 경로를 선정한다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D121CA-CC7F-43CD-9E3A-DBD591B99A9F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1634490" y="3566795"/>
            <a:ext cx="0" cy="49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321D961-72AD-4D5B-82CE-77E355D15F4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894330" y="5323840"/>
            <a:ext cx="1826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A54C13C-98EC-40EF-B7B7-E27630CAA1C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7240270" y="5323840"/>
            <a:ext cx="196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CBAAE8-E0ED-42DF-B7DF-31F3CD7AA9AC}"/>
              </a:ext>
            </a:extLst>
          </p:cNvPr>
          <p:cNvCxnSpPr>
            <a:cxnSpLocks/>
            <a:stCxn id="11" idx="0"/>
            <a:endCxn id="33" idx="2"/>
          </p:cNvCxnSpPr>
          <p:nvPr/>
        </p:nvCxnSpPr>
        <p:spPr>
          <a:xfrm flipH="1" flipV="1">
            <a:off x="9832975" y="3103880"/>
            <a:ext cx="63246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2F3CF3F-C3A6-4FE0-AC4B-526C658060D9}"/>
              </a:ext>
            </a:extLst>
          </p:cNvPr>
          <p:cNvSpPr/>
          <p:nvPr/>
        </p:nvSpPr>
        <p:spPr>
          <a:xfrm>
            <a:off x="7762875" y="1046480"/>
            <a:ext cx="4140200" cy="20567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플레이어와 맞닿은 경우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=&gt; </a:t>
            </a:r>
            <a:r>
              <a:rPr lang="ko-KR" altLang="en-US" dirty="0">
                <a:solidFill>
                  <a:schemeClr val="tx1"/>
                </a:solidFill>
              </a:rPr>
              <a:t>플레이어의 </a:t>
            </a:r>
            <a:r>
              <a:rPr lang="en-US" altLang="ko-KR" dirty="0">
                <a:solidFill>
                  <a:schemeClr val="tx1"/>
                </a:solidFill>
              </a:rPr>
              <a:t>life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 </a:t>
            </a:r>
            <a:r>
              <a:rPr lang="ko-KR" altLang="en-US" dirty="0">
                <a:solidFill>
                  <a:schemeClr val="tx1"/>
                </a:solidFill>
              </a:rPr>
              <a:t>감소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적은 </a:t>
            </a:r>
            <a:r>
              <a:rPr lang="en-US" altLang="ko-KR" dirty="0">
                <a:solidFill>
                  <a:schemeClr val="tx1"/>
                </a:solidFill>
              </a:rPr>
              <a:t>life </a:t>
            </a:r>
            <a:r>
              <a:rPr lang="ko-KR" altLang="en-US" dirty="0">
                <a:solidFill>
                  <a:schemeClr val="tx1"/>
                </a:solidFill>
              </a:rPr>
              <a:t>유지 및 플레이어가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이동할 때 마다 쫓아다닌다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57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C5BA-BB9C-4B3B-8B13-FBC43D438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782" r="-1" b="-1"/>
          <a:stretch/>
        </p:blipFill>
        <p:spPr>
          <a:xfrm>
            <a:off x="0" y="1270"/>
            <a:ext cx="12188825" cy="68567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5" y="1546225"/>
            <a:ext cx="6327775" cy="40036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175" y="1546225"/>
            <a:ext cx="6327775" cy="4016375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AE20A-0789-4C6A-8945-2A0C3460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" y="1832610"/>
            <a:ext cx="4958080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700" dirty="0">
                <a:solidFill>
                  <a:srgbClr val="FFFFFF"/>
                </a:solidFill>
              </a:rPr>
              <a:t>4. </a:t>
            </a:r>
            <a:r>
              <a:rPr lang="ko-KR" altLang="en-US" sz="3700" dirty="0">
                <a:solidFill>
                  <a:srgbClr val="FFFFFF"/>
                </a:solidFill>
              </a:rPr>
              <a:t>플레이어가 승리한 경우와 패배한 경우 살펴보기</a:t>
            </a:r>
          </a:p>
        </p:txBody>
      </p:sp>
    </p:spTree>
    <p:extLst>
      <p:ext uri="{BB962C8B-B14F-4D97-AF65-F5344CB8AC3E}">
        <p14:creationId xmlns:p14="http://schemas.microsoft.com/office/powerpoint/2010/main" val="110112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4340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2000" cy="183388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BDCF9927-2E5C-478C-99D8-46DE92B129D8}"/>
              </a:ext>
            </a:extLst>
          </p:cNvPr>
          <p:cNvSpPr txBox="1">
            <a:spLocks/>
          </p:cNvSpPr>
          <p:nvPr/>
        </p:nvSpPr>
        <p:spPr>
          <a:xfrm>
            <a:off x="838200" y="169545"/>
            <a:ext cx="10751185" cy="1514475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228600" indent="-228600" algn="l" defTabSz="91440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24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1pPr>
            <a:lvl2pPr marL="6858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20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2pPr>
            <a:lvl3pPr marL="11430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3pPr>
            <a:lvl4pPr marL="16002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4pPr>
            <a:lvl5pPr marL="20574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5pPr>
            <a:lvl6pPr marL="25146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6pPr>
            <a:lvl7pPr marL="29718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7pPr>
            <a:lvl8pPr marL="34290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8pPr>
            <a:lvl9pPr marL="38862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ko-KR" sz="5400" b="1">
                <a:solidFill>
                  <a:schemeClr val="bg1"/>
                </a:solidFill>
                <a:latin typeface="Malgun Gothic" charset="0"/>
                <a:ea typeface="Malgun Gothic" charset="0"/>
              </a:rPr>
              <a:t>Player Win!</a:t>
            </a:r>
            <a:endParaRPr lang="ko-KR" altLang="en-US" sz="5400" b="1">
              <a:solidFill>
                <a:schemeClr val="bg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54E539-EB45-4EFF-8B60-E4487D657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833880"/>
            <a:ext cx="11734800" cy="50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2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4340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2000" cy="183388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BDCF9927-2E5C-478C-99D8-46DE92B129D8}"/>
              </a:ext>
            </a:extLst>
          </p:cNvPr>
          <p:cNvSpPr txBox="1">
            <a:spLocks/>
          </p:cNvSpPr>
          <p:nvPr/>
        </p:nvSpPr>
        <p:spPr>
          <a:xfrm>
            <a:off x="838200" y="169545"/>
            <a:ext cx="10751185" cy="1514475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228600" indent="-228600" algn="l" defTabSz="91440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24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1pPr>
            <a:lvl2pPr marL="6858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20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2pPr>
            <a:lvl3pPr marL="11430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3pPr>
            <a:lvl4pPr marL="16002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4pPr>
            <a:lvl5pPr marL="20574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5pPr>
            <a:lvl6pPr marL="25146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6pPr>
            <a:lvl7pPr marL="29718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7pPr>
            <a:lvl8pPr marL="34290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8pPr>
            <a:lvl9pPr marL="38862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ko-KR" sz="5400" b="1">
                <a:solidFill>
                  <a:schemeClr val="bg1"/>
                </a:solidFill>
                <a:latin typeface="Malgun Gothic" charset="0"/>
                <a:ea typeface="Malgun Gothic" charset="0"/>
              </a:rPr>
              <a:t>Player Lose!</a:t>
            </a:r>
            <a:endParaRPr lang="ko-KR" altLang="en-US" sz="5400" b="1">
              <a:solidFill>
                <a:schemeClr val="bg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74BE71-B273-4DFD-B189-3C63548A5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833880"/>
            <a:ext cx="11649075" cy="50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6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spect="1"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chemeClr val="tx2">
              <a:lumMod val="90000"/>
              <a:lumOff val="1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AvenirNext LT Pro Medium" charset="0"/>
              <a:ea typeface="AvenirNext LT Pro Medium" charset="0"/>
            </a:endParaRPr>
          </a:p>
        </p:txBody>
      </p:sp>
      <p:pic>
        <p:nvPicPr>
          <p:cNvPr id="17" name="Picture 16" descr="C:/Users/cmj09/AppData/Roaming/PolarisOffice/ETemp/20912_11417240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1393190"/>
          </a:xfrm>
          <a:prstGeom prst="rect"/>
          <a:noFill/>
        </p:spPr>
      </p:pic>
      <p:sp useBgFill="1">
        <p:nvSpPr>
          <p:cNvPr id="19" name="Rectangle 18"/>
          <p:cNvSpPr>
            <a:spLocks noChangeAspect="1"/>
          </p:cNvSpPr>
          <p:nvPr/>
        </p:nvSpPr>
        <p:spPr>
          <a:xfrm rot="0">
            <a:off x="0" y="0"/>
            <a:ext cx="12189460" cy="685863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AvenirNext LT Pro Medium" charset="0"/>
              <a:ea typeface="AvenirNext LT Pro Medium" charset="0"/>
            </a:endParaRP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 rot="0">
            <a:off x="3175" y="0"/>
            <a:ext cx="12189460" cy="6858635"/>
          </a:xfrm>
          <a:prstGeom prst="rect"/>
          <a:solidFill>
            <a:schemeClr val="bg2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AvenirNext LT Pro Medium" charset="0"/>
              <a:ea typeface="AvenirNext LT Pro Medium" charset="0"/>
            </a:endParaRPr>
          </a:p>
        </p:txBody>
      </p:sp>
      <p:pic>
        <p:nvPicPr>
          <p:cNvPr id="23" name="Picture 22" descr="C:/Users/cmj09/AppData/Roaming/PolarisOffice/ETemp/20912_11417240/image6.png"/>
          <p:cNvPicPr>
            <a:picLocks noChangeAspect="1"/>
          </p:cNvPicPr>
          <p:nvPr/>
        </p:nvPicPr>
        <p:blipFill rotWithShape="1">
          <a:blip r:embed="rId3" cstate="print">
            <a:duotone>
              <a:srgbClr val="97255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>
            <a:fillRect/>
          </a:stretch>
        </p:blipFill>
        <p:spPr>
          <a:xfrm rot="0">
            <a:off x="10744200" y="0"/>
            <a:ext cx="1448435" cy="1536700"/>
          </a:xfrm>
          <a:prstGeom prst="rect"/>
          <a:noFill/>
        </p:spPr>
      </p:pic>
      <p:pic>
        <p:nvPicPr>
          <p:cNvPr id="25" name="Picture 24" descr="C:/Users/cmj09/AppData/Roaming/PolarisOffice/ETemp/20912_11417240/image8.png"/>
          <p:cNvPicPr>
            <a:picLocks noChangeAspect="1"/>
          </p:cNvPicPr>
          <p:nvPr/>
        </p:nvPicPr>
        <p:blipFill rotWithShape="1">
          <a:blip r:embed="rId4" cstate="print">
            <a:duotone>
              <a:srgbClr val="97255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>
            <a:fillRect/>
          </a:stretch>
        </p:blipFill>
        <p:spPr>
          <a:xfrm rot="10800000">
            <a:off x="0" y="3048000"/>
            <a:ext cx="641350" cy="2548890"/>
          </a:xfrm>
          <a:prstGeom prst="rect"/>
          <a:noFill/>
        </p:spPr>
      </p:pic>
      <p:sp>
        <p:nvSpPr>
          <p:cNvPr id="10" name="내용 개체 틀 9"/>
          <p:cNvSpPr txBox="1">
            <a:spLocks/>
          </p:cNvSpPr>
          <p:nvPr/>
        </p:nvSpPr>
        <p:spPr>
          <a:xfrm rot="0">
            <a:off x="1367790" y="-37465"/>
            <a:ext cx="7971789" cy="1361440"/>
          </a:xfrm>
          <a:prstGeom prst="rect"/>
        </p:spPr>
        <p:txBody>
          <a:bodyPr wrap="square" lIns="109855" tIns="109855" rIns="109855" bIns="91440" numCol="1" vert="horz" anchor="ctr">
            <a:noAutofit/>
          </a:bodyPr>
          <a:lstStyle>
            <a:lvl1pPr marL="228600" indent="-228600" algn="l" defTabSz="91440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24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1pPr>
            <a:lvl2pPr marL="6858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20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2pPr>
            <a:lvl3pPr marL="11430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3pPr>
            <a:lvl4pPr marL="16002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4pPr>
            <a:lvl5pPr marL="20574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5pPr>
            <a:lvl6pPr marL="25146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6pPr>
            <a:lvl7pPr marL="29718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7pPr>
            <a:lvl8pPr marL="34290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8pPr>
            <a:lvl9pPr marL="38862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tx2"/>
                </a:solidFill>
                <a:latin typeface="Malgun Gothic Semilight" charset="0"/>
                <a:ea typeface="Malgun Gothic Semilight" charset="0"/>
              </a:rPr>
              <a:t>게임이 끝나고 ‘d’ 또는 ‘D’ 키를 누를 경우 </a:t>
            </a:r>
            <a:endParaRPr lang="ko-KR" altLang="en-US" sz="2400">
              <a:solidFill>
                <a:schemeClr val="tx2"/>
              </a:solidFill>
              <a:latin typeface="Malgun Gothic Semilight" charset="0"/>
              <a:ea typeface="Malgun Gothic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tx2"/>
                </a:solidFill>
                <a:latin typeface="Malgun Gothic Semilight" charset="0"/>
                <a:ea typeface="Malgun Gothic Semilight" charset="0"/>
              </a:rPr>
              <a:t>=&gt; 다시 맵, 플레이어, 적 위치를 재세팅 한다</a:t>
            </a:r>
            <a:endParaRPr lang="ko-KR" altLang="en-US" sz="2400">
              <a:solidFill>
                <a:schemeClr val="tx2"/>
              </a:solidFill>
              <a:latin typeface="Malgun Gothic Semilight" charset="0"/>
              <a:ea typeface="Malgun Gothic Semilight" charset="0"/>
            </a:endParaRPr>
          </a:p>
        </p:txBody>
      </p:sp>
      <p:pic>
        <p:nvPicPr>
          <p:cNvPr id="26" name="그림 25" descr="C:/Users/cmj09/AppData/Roaming/PolarisOffice/ETemp/20912_11417240/fImage35169879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2580" y="1388745"/>
            <a:ext cx="11344910" cy="54578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0" y="0"/>
            <a:ext cx="12188825" cy="222567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9CE741-CD55-49F8-8AEA-F74E4CD7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245" y="381000"/>
            <a:ext cx="1000315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          </a:t>
            </a:r>
            <a:r>
              <a:rPr lang="ko-KR" altLang="en-US" dirty="0"/>
              <a:t>간단한 게임 설명</a:t>
            </a:r>
          </a:p>
        </p:txBody>
      </p:sp>
      <p:grpSp>
        <p:nvGrpSpPr>
          <p:cNvPr id="5" name="다이어그램 4"/>
          <p:cNvGrpSpPr/>
          <p:nvPr/>
        </p:nvGrpSpPr>
        <p:grpSpPr>
          <a:xfrm rot="0">
            <a:off x="838200" y="2514600"/>
            <a:ext cx="10516235" cy="3666490"/>
            <a:chOff x="838200" y="2514600"/>
            <a:chExt cx="10516235" cy="3666490"/>
          </a:xfrm>
        </p:grpSpPr>
        <p:sp>
          <p:nvSpPr>
            <p:cNvPr id="55" name="다이어그램 1"/>
            <p:cNvSpPr>
              <a:spLocks/>
            </p:cNvSpPr>
            <p:nvPr/>
          </p:nvSpPr>
          <p:spPr>
            <a:xfrm rot="0">
              <a:off x="838200" y="2524760"/>
              <a:ext cx="10516235" cy="1205230"/>
            </a:xfrm>
            <a:prstGeom prst="roundRect"/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64770" tIns="64770" rIns="64770" bIns="64770" numCol="1" vert="horz" anchor="ctr" upright="1">
              <a:noAutofit/>
            </a:bodyPr>
            <a:lstStyle/>
            <a:p>
              <a:pPr marL="0" indent="0" algn="l" defTabSz="914400" eaLnBrk="1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P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l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a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yer가 물풍선을 터뜨려 Enemy를 전부 무찌를 경우 </a:t>
              </a:r>
              <a:endParaRPr lang="ko-KR" altLang="en-US" sz="1700">
                <a:latin typeface="Malgun Gothic Semilight" charset="0"/>
                <a:ea typeface="Malgun Gothic Semilight" charset="0"/>
              </a:endParaRPr>
            </a:p>
            <a:p>
              <a:pPr marL="0" indent="0" algn="l" defTabSz="914400" eaLnBrk="1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=&gt; Game Win!</a:t>
              </a:r>
              <a:endParaRPr lang="ko-KR" altLang="en-US" sz="1700">
                <a:latin typeface="Malgun Gothic Semilight" charset="0"/>
                <a:ea typeface="Malgun Gothic Semilight" charset="0"/>
              </a:endParaRPr>
            </a:p>
          </p:txBody>
        </p:sp>
        <p:sp>
          <p:nvSpPr>
            <p:cNvPr id="56" name="다이어그램 1"/>
            <p:cNvSpPr>
              <a:spLocks/>
            </p:cNvSpPr>
            <p:nvPr/>
          </p:nvSpPr>
          <p:spPr>
            <a:xfrm rot="0">
              <a:off x="838200" y="3702685"/>
              <a:ext cx="10516235" cy="874395"/>
            </a:xfrm>
            <a:prstGeom prst="roundRect"/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64770" tIns="64770" rIns="64770" bIns="64770" numCol="1" vert="horz" anchor="ctr" upright="1">
              <a:noAutofit/>
            </a:bodyPr>
            <a:lstStyle/>
            <a:p>
              <a:pPr marL="0" indent="0" algn="l" defTabSz="914400" eaLnBrk="1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P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l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ayer가 Enemy에게 맞닿는 경우 (최대 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5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번) </a:t>
              </a:r>
              <a:endParaRPr lang="ko-KR" altLang="en-US" sz="1700">
                <a:latin typeface="Malgun Gothic Semilight" charset="0"/>
                <a:ea typeface="Malgun Gothic Semilight" charset="0"/>
              </a:endParaRPr>
            </a:p>
            <a:p>
              <a:pPr marL="0" indent="0" algn="l" defTabSz="914400" eaLnBrk="1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=&gt; Game Over!</a:t>
              </a:r>
              <a:endParaRPr lang="ko-KR" altLang="en-US" sz="1700">
                <a:latin typeface="Malgun Gothic Semilight" charset="0"/>
                <a:ea typeface="Malgun Gothic Semilight" charset="0"/>
              </a:endParaRPr>
            </a:p>
          </p:txBody>
        </p:sp>
        <p:sp>
          <p:nvSpPr>
            <p:cNvPr id="57" name="다이어그램 1"/>
            <p:cNvSpPr>
              <a:spLocks/>
            </p:cNvSpPr>
            <p:nvPr/>
          </p:nvSpPr>
          <p:spPr>
            <a:xfrm rot="0">
              <a:off x="838200" y="4576445"/>
              <a:ext cx="10516235" cy="1089660"/>
            </a:xfrm>
            <a:prstGeom prst="roundRect"/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64770" tIns="64770" rIns="64770" bIns="64770" numCol="1" vert="horz" anchor="ctr" upright="1">
              <a:noAutofit/>
            </a:bodyPr>
            <a:lstStyle/>
            <a:p>
              <a:pPr marL="0" indent="0" algn="l" defTabSz="914400" eaLnBrk="1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Player가 Enemy의 물풍선 또는 Player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의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물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풍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선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의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범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위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내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에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서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물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풍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선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이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터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지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는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경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우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(최대 5번) </a:t>
              </a:r>
              <a:endParaRPr lang="ko-KR" altLang="en-US" sz="1700">
                <a:latin typeface="Malgun Gothic Semilight" charset="0"/>
                <a:ea typeface="Malgun Gothic Semilight" charset="0"/>
              </a:endParaRPr>
            </a:p>
            <a:p>
              <a:pPr marL="0" indent="0" algn="l" defTabSz="914400" eaLnBrk="1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=&gt; Game Over!</a:t>
              </a:r>
              <a:endParaRPr lang="ko-KR" altLang="en-US" sz="1700">
                <a:latin typeface="Malgun Gothic Semilight" charset="0"/>
                <a:ea typeface="Malgun Gothic Semilight" charset="0"/>
              </a:endParaRPr>
            </a:p>
          </p:txBody>
        </p:sp>
        <p:sp>
          <p:nvSpPr>
            <p:cNvPr id="58" name="다이어그램 1"/>
            <p:cNvSpPr>
              <a:spLocks/>
            </p:cNvSpPr>
            <p:nvPr/>
          </p:nvSpPr>
          <p:spPr>
            <a:xfrm rot="0">
              <a:off x="838200" y="5615940"/>
              <a:ext cx="10516235" cy="565150"/>
            </a:xfrm>
            <a:prstGeom prst="roundRect"/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64770" tIns="64770" rIns="64770" bIns="64770" numCol="1" vert="horz" anchor="ctr" upright="1">
              <a:noAutofit/>
            </a:bodyPr>
            <a:lstStyle/>
            <a:p>
              <a:pPr marL="0" indent="0" algn="l" defTabSz="914400" eaLnBrk="1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FontTx/>
                <a:buNone/>
              </a:pP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		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Player life : 5				   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 </a:t>
              </a:r>
              <a:r>
                <a:rPr lang="en-US" altLang="ko-KR" sz="1700">
                  <a:latin typeface="Malgun Gothic Semilight" charset="0"/>
                  <a:ea typeface="Malgun Gothic Semilight" charset="0"/>
                </a:rPr>
                <a:t>     Enemy life : 3 </a:t>
              </a:r>
              <a:endParaRPr lang="ko-KR" altLang="en-US" sz="1700">
                <a:latin typeface="Malgun Gothic Semilight" charset="0"/>
                <a:ea typeface="Malgun Gothic Semi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71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spect="1"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chemeClr val="tx2">
              <a:lumMod val="90000"/>
              <a:lumOff val="1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AvenirNext LT Pro Medium" charset="0"/>
              <a:ea typeface="AvenirNext LT Pro Medium" charset="0"/>
            </a:endParaRPr>
          </a:p>
        </p:txBody>
      </p:sp>
      <p:pic>
        <p:nvPicPr>
          <p:cNvPr id="17" name="Picture 16" descr="C:/Users/cmj09/AppData/Roaming/PolarisOffice/ETemp/20912_11417240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1393190"/>
          </a:xfrm>
          <a:prstGeom prst="rect"/>
          <a:noFill/>
        </p:spPr>
      </p:pic>
      <p:sp useBgFill="1">
        <p:nvSpPr>
          <p:cNvPr id="19" name="Rectangle 18"/>
          <p:cNvSpPr>
            <a:spLocks noChangeAspect="1"/>
          </p:cNvSpPr>
          <p:nvPr/>
        </p:nvSpPr>
        <p:spPr>
          <a:xfrm rot="0">
            <a:off x="0" y="0"/>
            <a:ext cx="12189460" cy="685863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AvenirNext LT Pro Medium" charset="0"/>
              <a:ea typeface="AvenirNext LT Pro Medium" charset="0"/>
            </a:endParaRP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 rot="0">
            <a:off x="3175" y="0"/>
            <a:ext cx="12189460" cy="6858635"/>
          </a:xfrm>
          <a:prstGeom prst="rect"/>
          <a:solidFill>
            <a:schemeClr val="bg2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AvenirNext LT Pro Medium" charset="0"/>
              <a:ea typeface="AvenirNext LT Pro Medium" charset="0"/>
            </a:endParaRPr>
          </a:p>
        </p:txBody>
      </p:sp>
      <p:pic>
        <p:nvPicPr>
          <p:cNvPr id="23" name="Picture 22" descr="C:/Users/cmj09/AppData/Roaming/PolarisOffice/ETemp/20912_11417240/image6.png"/>
          <p:cNvPicPr>
            <a:picLocks noChangeAspect="1"/>
          </p:cNvPicPr>
          <p:nvPr/>
        </p:nvPicPr>
        <p:blipFill rotWithShape="1">
          <a:blip r:embed="rId3" cstate="print">
            <a:duotone>
              <a:srgbClr val="97255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>
            <a:fillRect/>
          </a:stretch>
        </p:blipFill>
        <p:spPr>
          <a:xfrm rot="0">
            <a:off x="10744200" y="0"/>
            <a:ext cx="1448435" cy="1536700"/>
          </a:xfrm>
          <a:prstGeom prst="rect"/>
          <a:noFill/>
        </p:spPr>
      </p:pic>
      <p:pic>
        <p:nvPicPr>
          <p:cNvPr id="25" name="Picture 24" descr="C:/Users/cmj09/AppData/Roaming/PolarisOffice/ETemp/20912_11417240/image8.png"/>
          <p:cNvPicPr>
            <a:picLocks noChangeAspect="1"/>
          </p:cNvPicPr>
          <p:nvPr/>
        </p:nvPicPr>
        <p:blipFill rotWithShape="1">
          <a:blip r:embed="rId4" cstate="print">
            <a:duotone>
              <a:srgbClr val="97255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>
            <a:fillRect/>
          </a:stretch>
        </p:blipFill>
        <p:spPr>
          <a:xfrm rot="10800000">
            <a:off x="0" y="3048000"/>
            <a:ext cx="641350" cy="2548890"/>
          </a:xfrm>
          <a:prstGeom prst="rect"/>
          <a:noFill/>
        </p:spPr>
      </p:pic>
      <p:sp>
        <p:nvSpPr>
          <p:cNvPr id="10" name="내용 개체 틀 9"/>
          <p:cNvSpPr txBox="1">
            <a:spLocks/>
          </p:cNvSpPr>
          <p:nvPr/>
        </p:nvSpPr>
        <p:spPr>
          <a:xfrm rot="0">
            <a:off x="1367790" y="-37465"/>
            <a:ext cx="7971789" cy="1361440"/>
          </a:xfrm>
          <a:prstGeom prst="rect"/>
        </p:spPr>
        <p:txBody>
          <a:bodyPr wrap="square" lIns="109855" tIns="109855" rIns="109855" bIns="91440" numCol="1" vert="horz" anchor="ctr">
            <a:noAutofit/>
          </a:bodyPr>
          <a:lstStyle>
            <a:lvl1pPr marL="228600" indent="-228600" algn="l" defTabSz="91440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24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1pPr>
            <a:lvl2pPr marL="6858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20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2pPr>
            <a:lvl3pPr marL="11430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3pPr>
            <a:lvl4pPr marL="16002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4pPr>
            <a:lvl5pPr marL="2057400" indent="-228600" algn="l" defTabSz="91440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600" spc="60">
                <a:solidFill>
                  <a:schemeClr val="bg1"/>
                </a:solidFill>
                <a:latin typeface="Malgun Gothic Semilight" charset="0"/>
                <a:ea typeface="Malgun Gothic Semilight" charset="0"/>
              </a:defRPr>
            </a:lvl5pPr>
            <a:lvl6pPr marL="25146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6pPr>
            <a:lvl7pPr marL="29718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7pPr>
            <a:lvl8pPr marL="34290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8pPr>
            <a:lvl9pPr marL="3886200" indent="-228600" algn="l" defTabSz="91440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Malgun Gothic Semilight" charset="0"/>
                <a:ea typeface="Malgun Gothic Semilight" charset="0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tx2"/>
                </a:solidFill>
                <a:latin typeface="Malgun Gothic Semilight" charset="0"/>
                <a:ea typeface="Malgun Gothic Semilight" charset="0"/>
              </a:rPr>
              <a:t>재세팅을 완료하고 또 다시 ‘d’ 또는 ‘D’ 키를 누르면?</a:t>
            </a:r>
            <a:endParaRPr lang="ko-KR" altLang="en-US" sz="2400">
              <a:solidFill>
                <a:schemeClr val="tx2"/>
              </a:solidFill>
              <a:latin typeface="Malgun Gothic Semilight" charset="0"/>
              <a:ea typeface="Malgun Gothic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tx2"/>
                </a:solidFill>
                <a:latin typeface="Malgun Gothic Semilight" charset="0"/>
                <a:ea typeface="Malgun Gothic Semilight" charset="0"/>
              </a:rPr>
              <a:t>=&gt; </a:t>
            </a:r>
            <a:r>
              <a:rPr lang="en-US" altLang="ko-KR" sz="2400">
                <a:solidFill>
                  <a:schemeClr val="tx2"/>
                </a:solidFill>
                <a:latin typeface="Malgun Gothic Semilight" charset="0"/>
                <a:ea typeface="Malgun Gothic Semilight" charset="0"/>
              </a:rPr>
              <a:t>랜덤하게 배치된 적들 및 플레이어가 화면상에</a:t>
            </a:r>
            <a:r>
              <a:rPr lang="en-US" altLang="ko-KR" sz="2400">
                <a:solidFill>
                  <a:schemeClr val="tx2"/>
                </a:solidFill>
                <a:latin typeface="Malgun Gothic Semilight" charset="0"/>
                <a:ea typeface="Malgun Gothic Semilight" charset="0"/>
              </a:rPr>
              <a:t> </a:t>
            </a:r>
            <a:r>
              <a:rPr lang="en-US" altLang="ko-KR" sz="2400">
                <a:solidFill>
                  <a:schemeClr val="tx2"/>
                </a:solidFill>
                <a:latin typeface="Malgun Gothic Semilight" charset="0"/>
                <a:ea typeface="Malgun Gothic Semilight" charset="0"/>
              </a:rPr>
              <a:t>보</a:t>
            </a:r>
            <a:r>
              <a:rPr lang="en-US" altLang="ko-KR" sz="2400">
                <a:solidFill>
                  <a:schemeClr val="tx2"/>
                </a:solidFill>
                <a:latin typeface="Malgun Gothic Semilight" charset="0"/>
                <a:ea typeface="Malgun Gothic Semilight" charset="0"/>
              </a:rPr>
              <a:t>여짐</a:t>
            </a:r>
            <a:endParaRPr lang="ko-KR" altLang="en-US" sz="2400">
              <a:solidFill>
                <a:schemeClr val="tx2"/>
              </a:solidFill>
              <a:latin typeface="Malgun Gothic Semilight" charset="0"/>
              <a:ea typeface="Malgun Gothic Semilight" charset="0"/>
            </a:endParaRPr>
          </a:p>
        </p:txBody>
      </p:sp>
      <p:pic>
        <p:nvPicPr>
          <p:cNvPr id="26" name="그림 25" descr="C:/Users/cmj09/AppData/Roaming/PolarisOffice/ETemp/20912_11417240/fImage84950889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1290" y="1254760"/>
            <a:ext cx="11605895" cy="5591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C5BA-BB9C-4B3B-8B13-FBC43D438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782" r="-1" b="-1"/>
          <a:stretch/>
        </p:blipFill>
        <p:spPr>
          <a:xfrm>
            <a:off x="6350" y="0"/>
            <a:ext cx="12188825" cy="68567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5" y="1546225"/>
            <a:ext cx="6327775" cy="40036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175" y="1546225"/>
            <a:ext cx="6327775" cy="4016375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AE20A-0789-4C6A-8945-2A0C3460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" y="1294130"/>
            <a:ext cx="5506720" cy="28301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프로그램의 흐름에 대한 설명 </a:t>
            </a:r>
          </a:p>
        </p:txBody>
      </p:sp>
    </p:spTree>
    <p:extLst>
      <p:ext uri="{BB962C8B-B14F-4D97-AF65-F5344CB8AC3E}">
        <p14:creationId xmlns:p14="http://schemas.microsoft.com/office/powerpoint/2010/main" val="66032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555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C5BA-BB9C-4B3B-8B13-FBC43D438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782" r="-1" b="-1"/>
          <a:stretch/>
        </p:blipFill>
        <p:spPr>
          <a:xfrm>
            <a:off x="0" y="1270"/>
            <a:ext cx="12188825" cy="68567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5" y="1546225"/>
            <a:ext cx="6327775" cy="40036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175" y="1546225"/>
            <a:ext cx="6327775" cy="4016375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AE20A-0789-4C6A-8945-2A0C3460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" y="2247900"/>
            <a:ext cx="4958080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1. Map, </a:t>
            </a:r>
            <a:r>
              <a:rPr lang="ko-KR" altLang="en-US" dirty="0">
                <a:solidFill>
                  <a:srgbClr val="FFFFFF"/>
                </a:solidFill>
              </a:rPr>
              <a:t>플레이어와 적들의 위치 세팅 </a:t>
            </a:r>
          </a:p>
        </p:txBody>
      </p:sp>
    </p:spTree>
    <p:extLst>
      <p:ext uri="{BB962C8B-B14F-4D97-AF65-F5344CB8AC3E}">
        <p14:creationId xmlns:p14="http://schemas.microsoft.com/office/powerpoint/2010/main" val="98435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175" y="-635"/>
            <a:ext cx="1146175" cy="107061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D5EEE-5D89-4720-86F4-AC023305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30" y="2470785"/>
            <a:ext cx="4648200" cy="2585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tx2"/>
                </a:solidFill>
              </a:rPr>
              <a:t>해당 화면이 나타나면 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=&gt; ‘l’</a:t>
            </a:r>
            <a:r>
              <a:rPr lang="ko-KR" altLang="en-US" dirty="0">
                <a:solidFill>
                  <a:schemeClr val="tx2"/>
                </a:solidFill>
              </a:rPr>
              <a:t> 또는 </a:t>
            </a:r>
            <a:r>
              <a:rPr lang="en-US" altLang="ko-KR" dirty="0">
                <a:solidFill>
                  <a:schemeClr val="tx2"/>
                </a:solidFill>
              </a:rPr>
              <a:t>‘L’ </a:t>
            </a:r>
            <a:r>
              <a:rPr lang="ko-KR" altLang="en-US" dirty="0">
                <a:solidFill>
                  <a:schemeClr val="tx2"/>
                </a:solidFill>
              </a:rPr>
              <a:t>키 입력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00045A-9533-4770-BD6C-ED06FC173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5" y="889000"/>
            <a:ext cx="6480175" cy="52812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155" y="3144520"/>
            <a:ext cx="661670" cy="254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3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175" y="-635"/>
            <a:ext cx="1146175" cy="107061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D5EEE-5D89-4720-86F4-AC023305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10" y="2514600"/>
            <a:ext cx="4648200" cy="2585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‘l’ </a:t>
            </a:r>
            <a:r>
              <a:rPr lang="ko-KR" altLang="en-US" dirty="0">
                <a:solidFill>
                  <a:schemeClr val="tx2"/>
                </a:solidFill>
              </a:rPr>
              <a:t>또는 </a:t>
            </a:r>
            <a:r>
              <a:rPr lang="en-US" altLang="ko-KR" dirty="0">
                <a:solidFill>
                  <a:schemeClr val="tx2"/>
                </a:solidFill>
              </a:rPr>
              <a:t>‘L’ </a:t>
            </a:r>
            <a:r>
              <a:rPr lang="ko-KR" altLang="en-US" dirty="0">
                <a:solidFill>
                  <a:schemeClr val="tx2"/>
                </a:solidFill>
              </a:rPr>
              <a:t>키를 입력한 후에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=&gt; map.txt </a:t>
            </a:r>
            <a:r>
              <a:rPr lang="ko-KR" altLang="en-US" dirty="0">
                <a:solidFill>
                  <a:schemeClr val="tx2"/>
                </a:solidFill>
              </a:rPr>
              <a:t>를 클릭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4D1821-12AF-4443-B11C-2045B5C7C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595" y="834390"/>
            <a:ext cx="6970395" cy="56807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155" y="3144520"/>
            <a:ext cx="661670" cy="254825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CA7D9F0-B865-4A75-AE8A-ABA5359C932A}"/>
              </a:ext>
            </a:extLst>
          </p:cNvPr>
          <p:cNvSpPr/>
          <p:nvPr/>
        </p:nvSpPr>
        <p:spPr>
          <a:xfrm flipH="1">
            <a:off x="7877175" y="3886200"/>
            <a:ext cx="23812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01C6E56-90AF-48AB-A8E9-4A7BE130F524}"/>
              </a:ext>
            </a:extLst>
          </p:cNvPr>
          <p:cNvSpPr/>
          <p:nvPr/>
        </p:nvSpPr>
        <p:spPr>
          <a:xfrm>
            <a:off x="7286625" y="3867150"/>
            <a:ext cx="661670" cy="409575"/>
          </a:xfrm>
          <a:custGeom>
            <a:avLst/>
            <a:gdLst>
              <a:gd name="connsiteX0" fmla="*/ 619125 w 619125"/>
              <a:gd name="connsiteY0" fmla="*/ 466725 h 561975"/>
              <a:gd name="connsiteX1" fmla="*/ 571500 w 619125"/>
              <a:gd name="connsiteY1" fmla="*/ 476250 h 561975"/>
              <a:gd name="connsiteX2" fmla="*/ 542925 w 619125"/>
              <a:gd name="connsiteY2" fmla="*/ 523875 h 561975"/>
              <a:gd name="connsiteX3" fmla="*/ 514350 w 619125"/>
              <a:gd name="connsiteY3" fmla="*/ 561975 h 561975"/>
              <a:gd name="connsiteX4" fmla="*/ 447675 w 619125"/>
              <a:gd name="connsiteY4" fmla="*/ 542925 h 561975"/>
              <a:gd name="connsiteX5" fmla="*/ 219075 w 619125"/>
              <a:gd name="connsiteY5" fmla="*/ 504825 h 561975"/>
              <a:gd name="connsiteX6" fmla="*/ 161925 w 619125"/>
              <a:gd name="connsiteY6" fmla="*/ 476250 h 561975"/>
              <a:gd name="connsiteX7" fmla="*/ 95250 w 619125"/>
              <a:gd name="connsiteY7" fmla="*/ 400050 h 561975"/>
              <a:gd name="connsiteX8" fmla="*/ 28575 w 619125"/>
              <a:gd name="connsiteY8" fmla="*/ 314325 h 561975"/>
              <a:gd name="connsiteX9" fmla="*/ 0 w 619125"/>
              <a:gd name="connsiteY9" fmla="*/ 142875 h 561975"/>
              <a:gd name="connsiteX10" fmla="*/ 19050 w 619125"/>
              <a:gd name="connsiteY10" fmla="*/ 57150 h 561975"/>
              <a:gd name="connsiteX11" fmla="*/ 57150 w 619125"/>
              <a:gd name="connsiteY11" fmla="*/ 47625 h 561975"/>
              <a:gd name="connsiteX12" fmla="*/ 190500 w 619125"/>
              <a:gd name="connsiteY12" fmla="*/ 28575 h 561975"/>
              <a:gd name="connsiteX13" fmla="*/ 342900 w 619125"/>
              <a:gd name="connsiteY13" fmla="*/ 19050 h 561975"/>
              <a:gd name="connsiteX14" fmla="*/ 466725 w 619125"/>
              <a:gd name="connsiteY14" fmla="*/ 0 h 561975"/>
              <a:gd name="connsiteX15" fmla="*/ 504825 w 619125"/>
              <a:gd name="connsiteY15" fmla="*/ 9525 h 561975"/>
              <a:gd name="connsiteX16" fmla="*/ 523875 w 619125"/>
              <a:gd name="connsiteY16" fmla="*/ 38100 h 561975"/>
              <a:gd name="connsiteX17" fmla="*/ 533400 w 619125"/>
              <a:gd name="connsiteY17" fmla="*/ 85725 h 561975"/>
              <a:gd name="connsiteX18" fmla="*/ 514350 w 619125"/>
              <a:gd name="connsiteY18" fmla="*/ 333375 h 561975"/>
              <a:gd name="connsiteX19" fmla="*/ 504825 w 619125"/>
              <a:gd name="connsiteY19" fmla="*/ 400050 h 561975"/>
              <a:gd name="connsiteX20" fmla="*/ 495300 w 619125"/>
              <a:gd name="connsiteY20" fmla="*/ 457200 h 561975"/>
              <a:gd name="connsiteX21" fmla="*/ 495300 w 619125"/>
              <a:gd name="connsiteY21" fmla="*/ 55245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9125" h="561975">
                <a:moveTo>
                  <a:pt x="619125" y="466725"/>
                </a:moveTo>
                <a:cubicBezTo>
                  <a:pt x="603250" y="469900"/>
                  <a:pt x="584452" y="466536"/>
                  <a:pt x="571500" y="476250"/>
                </a:cubicBezTo>
                <a:cubicBezTo>
                  <a:pt x="556689" y="487358"/>
                  <a:pt x="553194" y="508471"/>
                  <a:pt x="542925" y="523875"/>
                </a:cubicBezTo>
                <a:cubicBezTo>
                  <a:pt x="534119" y="537084"/>
                  <a:pt x="523875" y="549275"/>
                  <a:pt x="514350" y="561975"/>
                </a:cubicBezTo>
                <a:cubicBezTo>
                  <a:pt x="492125" y="555625"/>
                  <a:pt x="470175" y="548219"/>
                  <a:pt x="447675" y="542925"/>
                </a:cubicBezTo>
                <a:cubicBezTo>
                  <a:pt x="361575" y="522666"/>
                  <a:pt x="310732" y="517919"/>
                  <a:pt x="219075" y="504825"/>
                </a:cubicBezTo>
                <a:cubicBezTo>
                  <a:pt x="200025" y="495300"/>
                  <a:pt x="178184" y="490008"/>
                  <a:pt x="161925" y="476250"/>
                </a:cubicBezTo>
                <a:cubicBezTo>
                  <a:pt x="136160" y="454449"/>
                  <a:pt x="118056" y="424929"/>
                  <a:pt x="95250" y="400050"/>
                </a:cubicBezTo>
                <a:cubicBezTo>
                  <a:pt x="35976" y="335388"/>
                  <a:pt x="74722" y="391237"/>
                  <a:pt x="28575" y="314325"/>
                </a:cubicBezTo>
                <a:cubicBezTo>
                  <a:pt x="19200" y="267448"/>
                  <a:pt x="0" y="175143"/>
                  <a:pt x="0" y="142875"/>
                </a:cubicBezTo>
                <a:cubicBezTo>
                  <a:pt x="0" y="113603"/>
                  <a:pt x="3990" y="82251"/>
                  <a:pt x="19050" y="57150"/>
                </a:cubicBezTo>
                <a:cubicBezTo>
                  <a:pt x="25785" y="45925"/>
                  <a:pt x="44237" y="49777"/>
                  <a:pt x="57150" y="47625"/>
                </a:cubicBezTo>
                <a:cubicBezTo>
                  <a:pt x="101440" y="40243"/>
                  <a:pt x="145822" y="33043"/>
                  <a:pt x="190500" y="28575"/>
                </a:cubicBezTo>
                <a:cubicBezTo>
                  <a:pt x="241147" y="23510"/>
                  <a:pt x="292100" y="22225"/>
                  <a:pt x="342900" y="19050"/>
                </a:cubicBezTo>
                <a:cubicBezTo>
                  <a:pt x="388912" y="7547"/>
                  <a:pt x="411872" y="0"/>
                  <a:pt x="466725" y="0"/>
                </a:cubicBezTo>
                <a:cubicBezTo>
                  <a:pt x="479816" y="0"/>
                  <a:pt x="492125" y="6350"/>
                  <a:pt x="504825" y="9525"/>
                </a:cubicBezTo>
                <a:cubicBezTo>
                  <a:pt x="511175" y="19050"/>
                  <a:pt x="519855" y="27381"/>
                  <a:pt x="523875" y="38100"/>
                </a:cubicBezTo>
                <a:cubicBezTo>
                  <a:pt x="529559" y="53259"/>
                  <a:pt x="533400" y="69536"/>
                  <a:pt x="533400" y="85725"/>
                </a:cubicBezTo>
                <a:cubicBezTo>
                  <a:pt x="533400" y="464881"/>
                  <a:pt x="538939" y="198135"/>
                  <a:pt x="514350" y="333375"/>
                </a:cubicBezTo>
                <a:cubicBezTo>
                  <a:pt x="510334" y="355464"/>
                  <a:pt x="508239" y="377860"/>
                  <a:pt x="504825" y="400050"/>
                </a:cubicBezTo>
                <a:cubicBezTo>
                  <a:pt x="501888" y="419138"/>
                  <a:pt x="496505" y="437925"/>
                  <a:pt x="495300" y="457200"/>
                </a:cubicBezTo>
                <a:cubicBezTo>
                  <a:pt x="493319" y="488888"/>
                  <a:pt x="495300" y="520700"/>
                  <a:pt x="495300" y="552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9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175" y="-635"/>
            <a:ext cx="1146175" cy="107061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D5EEE-5D89-4720-86F4-AC023305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30" y="2406015"/>
            <a:ext cx="4648200" cy="2585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map.txt</a:t>
            </a:r>
            <a:r>
              <a:rPr lang="ko-KR" altLang="en-US" dirty="0">
                <a:solidFill>
                  <a:schemeClr val="tx2"/>
                </a:solidFill>
              </a:rPr>
              <a:t>를 클릭하여 정상적인 </a:t>
            </a:r>
            <a:r>
              <a:rPr lang="en-US" altLang="ko-KR" dirty="0">
                <a:solidFill>
                  <a:schemeClr val="tx2"/>
                </a:solidFill>
              </a:rPr>
              <a:t>map </a:t>
            </a:r>
            <a:r>
              <a:rPr lang="ko-KR" altLang="en-US" dirty="0">
                <a:solidFill>
                  <a:schemeClr val="tx2"/>
                </a:solidFill>
              </a:rPr>
              <a:t>세팅 및 플레이어와 적들을 랜덤하게 배치한 것을 콘솔창에서 확인 가능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48FCB-84AF-4525-9819-276F6ADF2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05" y="688975"/>
            <a:ext cx="6723380" cy="54794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155" y="3144520"/>
            <a:ext cx="661670" cy="254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0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175" y="-635"/>
            <a:ext cx="1146175" cy="107061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D5EEE-5D89-4720-86F4-AC023305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85" y="1297940"/>
            <a:ext cx="4648200" cy="2585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‘d’ </a:t>
            </a:r>
            <a:r>
              <a:rPr lang="ko-KR" altLang="en-US" dirty="0">
                <a:solidFill>
                  <a:schemeClr val="tx2"/>
                </a:solidFill>
              </a:rPr>
              <a:t>또는 </a:t>
            </a:r>
            <a:r>
              <a:rPr lang="en-US" altLang="ko-KR" dirty="0">
                <a:solidFill>
                  <a:schemeClr val="tx2"/>
                </a:solidFill>
              </a:rPr>
              <a:t>‘D’</a:t>
            </a:r>
            <a:r>
              <a:rPr lang="ko-KR" altLang="en-US" dirty="0">
                <a:solidFill>
                  <a:schemeClr val="tx2"/>
                </a:solidFill>
              </a:rPr>
              <a:t>키를 입력하면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=&gt; </a:t>
            </a:r>
            <a:r>
              <a:rPr lang="ko-KR" altLang="en-US" dirty="0">
                <a:solidFill>
                  <a:schemeClr val="tx2"/>
                </a:solidFill>
              </a:rPr>
              <a:t>랜덤하게 배치된 적들 및 플레이어가 화면상에 </a:t>
            </a:r>
            <a:r>
              <a:rPr lang="ko-KR" altLang="en-US" dirty="0" err="1">
                <a:solidFill>
                  <a:schemeClr val="tx2"/>
                </a:solidFill>
              </a:rPr>
              <a:t>보여짐과</a:t>
            </a:r>
            <a:r>
              <a:rPr lang="ko-KR" altLang="en-US" dirty="0">
                <a:solidFill>
                  <a:schemeClr val="tx2"/>
                </a:solidFill>
              </a:rPr>
              <a:t> 동시에 추가적으로 게임의 재미를 더하기 위해 음악을 첨가하였다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11A520-539F-4239-A65E-BA9D64DBA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25" y="732790"/>
            <a:ext cx="6616065" cy="53924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155" y="3144520"/>
            <a:ext cx="661670" cy="254825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8951123-A61D-430B-9249-B913139FBEEB}"/>
              </a:ext>
            </a:extLst>
          </p:cNvPr>
          <p:cNvSpPr txBox="1">
            <a:spLocks/>
          </p:cNvSpPr>
          <p:nvPr/>
        </p:nvSpPr>
        <p:spPr>
          <a:xfrm>
            <a:off x="464185" y="4110990"/>
            <a:ext cx="4648200" cy="1847215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>
                <a:solidFill>
                  <a:srgbClr val="2B91AF"/>
                </a:solidFill>
                <a:latin typeface="Amasis MT Pro Black" panose="020B0604020202020204" pitchFamily="18" charset="0"/>
                <a:ea typeface="돋움체" panose="020B0609000101010101" pitchFamily="49" charset="-127"/>
              </a:rPr>
              <a:t>ofSoundPlayer</a:t>
            </a:r>
            <a:r>
              <a:rPr lang="en-US" altLang="ko-KR" sz="1600" dirty="0">
                <a:solidFill>
                  <a:srgbClr val="000000"/>
                </a:solidFill>
                <a:latin typeface="Amasis MT Pro Black" panose="020B0604020202020204" pitchFamily="18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masis MT Pro Black" panose="020B0604020202020204" pitchFamily="18" charset="0"/>
                <a:ea typeface="돋움체" panose="020B0609000101010101" pitchFamily="49" charset="-127"/>
              </a:rPr>
              <a:t>mySound</a:t>
            </a:r>
            <a:r>
              <a:rPr lang="en-US" altLang="ko-KR" sz="1600" dirty="0">
                <a:solidFill>
                  <a:srgbClr val="000000"/>
                </a:solidFill>
                <a:latin typeface="Amasis MT Pro Black" panose="020B0604020202020204" pitchFamily="18" charset="0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Amasis MT Pro Black" panose="020B0604020202020204" pitchFamily="18" charset="0"/>
                <a:ea typeface="돋움체" panose="020B0609000101010101" pitchFamily="49" charset="-127"/>
              </a:rPr>
              <a:t>mySound.load</a:t>
            </a:r>
            <a:r>
              <a:rPr lang="en-US" altLang="ko-KR" sz="1600" dirty="0">
                <a:solidFill>
                  <a:srgbClr val="000000"/>
                </a:solidFill>
                <a:latin typeface="Amasis MT Pro Black" panose="020B0604020202020204" pitchFamily="18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masis MT Pro Black" panose="020B0604020202020204" pitchFamily="18" charset="0"/>
                <a:ea typeface="돋움체" panose="020B0609000101010101" pitchFamily="49" charset="-127"/>
              </a:rPr>
              <a:t>"Crazy Arcade BGM - Village.mp3"</a:t>
            </a:r>
            <a:r>
              <a:rPr lang="en-US" altLang="ko-KR" sz="1600" dirty="0">
                <a:solidFill>
                  <a:srgbClr val="000000"/>
                </a:solidFill>
                <a:latin typeface="Amasis MT Pro Black" panose="020B0604020202020204" pitchFamily="18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Amasis MT Pro Black" panose="020B0604020202020204" pitchFamily="18" charset="0"/>
                <a:ea typeface="돋움체" panose="020B0609000101010101" pitchFamily="49" charset="-127"/>
              </a:rPr>
              <a:t>mySound.play</a:t>
            </a:r>
            <a:r>
              <a:rPr lang="en-US" altLang="ko-KR" sz="1600" dirty="0">
                <a:solidFill>
                  <a:srgbClr val="000000"/>
                </a:solidFill>
                <a:latin typeface="Amasis MT Pro Black" panose="020B0604020202020204" pitchFamily="18" charset="0"/>
                <a:ea typeface="돋움체" panose="020B0609000101010101" pitchFamily="49" charset="-127"/>
              </a:rPr>
              <a:t>(); 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tx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9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30</Pages>
  <Paragraphs>159</Paragraphs>
  <Words>968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조명재</dc:creator>
  <cp:lastModifiedBy>조명재</cp:lastModifiedBy>
  <dc:title>컴퓨터공학설계및실험1</dc:title>
  <dcterms:modified xsi:type="dcterms:W3CDTF">2021-06-19T20:35:35Z</dcterms:modified>
</cp:coreProperties>
</file>