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3" Type="http://schemas.openxmlformats.org/officeDocument/2006/relationships/slide" Target="slides/slide25.xml"></Relationship><Relationship Id="rId44" Type="http://schemas.openxmlformats.org/officeDocument/2006/relationships/slide" Target="slides/slide26.xml"></Relationship><Relationship Id="rId45" Type="http://schemas.openxmlformats.org/officeDocument/2006/relationships/slide" Target="slides/slide27.xml"></Relationship><Relationship Id="rId46" Type="http://schemas.openxmlformats.org/officeDocument/2006/relationships/slide" Target="slides/slide28.xml"></Relationship><Relationship Id="rId47" Type="http://schemas.openxmlformats.org/officeDocument/2006/relationships/slide" Target="slides/slide29.xml"></Relationship><Relationship Id="rId77" Type="http://schemas.openxmlformats.org/officeDocument/2006/relationships/viewProps" Target="viewProps.xml"></Relationship><Relationship Id="rId7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Relationship Id="rId2" Type="http://schemas.openxmlformats.org/officeDocument/2006/relationships/notesMaster" Target="../notesMasters/notesMaster1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Relationship Id="rId2" Type="http://schemas.openxmlformats.org/officeDocument/2006/relationships/notesMaster" Target="../notesMasters/notesMaster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Relationship Id="rId2" Type="http://schemas.openxmlformats.org/officeDocument/2006/relationships/notesMaster" Target="../notesMasters/notesMaster1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slide" Target="../slides/slide23.xml"></Relationship><Relationship Id="rId2" Type="http://schemas.openxmlformats.org/officeDocument/2006/relationships/notesMaster" Target="../notesMasters/notesMaster1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slide" Target="../slides/slide24.xml"></Relationship><Relationship Id="rId2" Type="http://schemas.openxmlformats.org/officeDocument/2006/relationships/notesMaster" Target="../notesMasters/notesMaster1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slide" Target="../slides/slide25.xml"></Relationship><Relationship Id="rId2" Type="http://schemas.openxmlformats.org/officeDocument/2006/relationships/notesMaster" Target="../notesMasters/notesMaster1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slide" Target="../slides/slide26.xml"></Relationship><Relationship Id="rId2" Type="http://schemas.openxmlformats.org/officeDocument/2006/relationships/notesMaster" Target="../notesMasters/notesMaster1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slide" Target="../slides/slide27.xml"></Relationship><Relationship Id="rId2" Type="http://schemas.openxmlformats.org/officeDocument/2006/relationships/notesMaster" Target="../notesMasters/notesMaster1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slide" Target="../slides/slide28.xml"></Relationship><Relationship Id="rId2" Type="http://schemas.openxmlformats.org/officeDocument/2006/relationships/notesMaster" Target="../notesMasters/notesMaster1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slide" Target="../slides/slide29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191478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029358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2641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098467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966334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796500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659169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345724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solidFill>
                  <a:schemeClr val="bg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mj09/AppData/Roaming/PolarisOffice/ETemp/25668_16340888/fImage690141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mj09/AppData/Roaming/PolarisOffice/ETemp/25668_16340888/fImage690140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cmj09/AppData/Roaming/PolarisOffice/ETemp/25668_16340888/fImage690142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cmj09/AppData/Roaming/PolarisOffice/ETemp/25668_16340888/fImage690140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350"/>
            <a:ext cx="12193270" cy="6859270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7830"/>
            <a:ext cx="5158740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7830"/>
            <a:ext cx="5184775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cmj09/AppData/Roaming/PolarisOffice/ETemp/25668_16340888/fImage690139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cmj09/AppData/Roaming/PolarisOffice/ETemp/25668_16340888/fImage6901379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5668_16340888/fImage690136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Calibri Light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5668_16340888/fImage690143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089035869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5668_16340888/fImage10890358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3495632995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1285641942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1455654827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5856195436.png"></Relationship><Relationship Id="rId3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1516272391.png"></Relationship><Relationship Id="rId3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9066434604.png"></Relationship><Relationship Id="rId3" Type="http://schemas.openxmlformats.org/officeDocument/2006/relationships/image" Target="../media/fImage58756443902.png"></Relationship><Relationship Id="rId4" Type="http://schemas.openxmlformats.org/officeDocument/2006/relationships/image" Target="../media/fImage9068645153.png"></Relationship><Relationship Id="rId5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2935647292.png"></Relationship><Relationship Id="rId3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3516542382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6356787421.png"></Relationship><Relationship Id="rId3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586868716.png"></Relationship><Relationship Id="rId3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7556939718.png"></Relationship><Relationship Id="rId3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3777289895.png"></Relationship><Relationship Id="rId3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9947075447.png"></Relationship><Relationship Id="rId3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6317141726.png"></Relationship><Relationship Id="rId3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0617214771.png"></Relationship><Relationship Id="rId3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0717311538.png"></Relationship><Relationship Id="rId3" Type="http://schemas.openxmlformats.org/officeDocument/2006/relationships/image" Target="../media/fImage43207321869.png"></Relationship><Relationship Id="rId4" Type="http://schemas.openxmlformats.org/officeDocument/2006/relationships/image" Target="../media/fImage19787339912.png"></Relationship><Relationship Id="rId5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0057405667.png"></Relationship><Relationship Id="rId3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847476299.png"></Relationship><Relationship Id="rId3" Type="http://schemas.openxmlformats.org/officeDocument/2006/relationships/image" Target="../media/fImage31997487035.png"></Relationship><Relationship Id="rId4" Type="http://schemas.openxmlformats.org/officeDocument/2006/relationships/notesSlide" Target="../notesSlides/notesSlide29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2184654464.png"></Relationship><Relationship Id="rId3" Type="http://schemas.openxmlformats.org/officeDocument/2006/relationships/image" Target="../media/fImage40684675705.png"></Relationship><Relationship Id="rId4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7674838145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9374923281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9135006827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90225369961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794543491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latin typeface="Calibri Light" charset="0"/>
                <a:ea typeface="맑은 고딕" charset="0"/>
              </a:rPr>
              <a:t>알고리즘 설계와 분석</a:t>
            </a:r>
            <a:r>
              <a:rPr lang="en-US" altLang="ko-KR" sz="5000">
                <a:latin typeface="Calibri Light" charset="0"/>
                <a:ea typeface="맑은 고딕" charset="0"/>
              </a:rPr>
              <a:t/>
            </a:r>
            <a:br>
              <a:rPr lang="en-US" altLang="ko-KR" sz="5000">
                <a:latin typeface="Calibri Light" charset="0"/>
                <a:ea typeface="맑은 고딕" charset="0"/>
              </a:rPr>
            </a:br>
            <a:r>
              <a:rPr lang="en-US" altLang="ko-KR" sz="5000">
                <a:latin typeface="Calibri Light" charset="0"/>
                <a:ea typeface="맑은 고딕" charset="0"/>
              </a:rPr>
              <a:t>(HW 3)</a:t>
            </a:r>
            <a:endParaRPr lang="ko-KR" altLang="en-US" sz="5000"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4820920"/>
            <a:ext cx="9144635" cy="6838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Calibri" charset="0"/>
                <a:ea typeface="맑은 고딕" charset="0"/>
              </a:rPr>
              <a:t>20192138 </a:t>
            </a:r>
            <a:r>
              <a:rPr lang="en-US" altLang="ko-KR" sz="2400">
                <a:solidFill>
                  <a:schemeClr val="tx1"/>
                </a:solidFill>
                <a:latin typeface="Calibri" charset="0"/>
                <a:ea typeface="맑은 고딕" charset="0"/>
              </a:rPr>
              <a:t>조명재</a:t>
            </a:r>
            <a:endParaRPr lang="ko-KR" altLang="en-US" sz="24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385570" y="30035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(2)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/>
          </p:cNvSpPr>
          <p:nvPr>
            <p:ph type="subTitle" idx="5"/>
          </p:nvPr>
        </p:nvSpPr>
        <p:spPr>
          <a:xfrm rot="0">
            <a:off x="7265670" y="2418080"/>
            <a:ext cx="8693785" cy="30067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세팅한 Table을 가지고 bottom-up 방식으로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dynamic programming 을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이전에 보였던 식을 참고하면 더 쉽게 이해할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Left ~ right 의 격차를 점점 높여가는 방식으로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테이블을 채워가야 한다.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(범위 내의 테이블 정보가 필요하기 때문!)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5" name="그림 4" descr="C:/Users/cmj09/AppData/Roaming/PolarisOffice/ETemp/25668_16340888/fImage9349563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905" y="1430655"/>
            <a:ext cx="6686550" cy="4609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385570" y="30035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(3)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/>
          </p:cNvSpPr>
          <p:nvPr>
            <p:ph type="subTitle" idx="5"/>
          </p:nvPr>
        </p:nvSpPr>
        <p:spPr>
          <a:xfrm rot="0">
            <a:off x="5821680" y="2669540"/>
            <a:ext cx="8693785" cy="2805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PAL(x, y) 에 대한 example 을 참고하면서 보면 이해하기 훨씬 쉽다.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PAL table 에 대한 추적 정보를 통해 LPS 를 구하는 과정이다.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left_string은 LPS의 왼쪽 문자열을 담고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right_string 은 LPS의 오른쪽 문자열을 담도록 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문자 자기 자신인 경우에는 left_string에 담도록 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5" name="그림 4" descr="C:/Users/cmj09/AppData/Roaming/PolarisOffice/ETemp/25668_16340888/fImage8128564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395" y="1219835"/>
            <a:ext cx="4780915" cy="4895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385570" y="30035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(4)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/>
          </p:cNvSpPr>
          <p:nvPr>
            <p:ph type="subTitle" idx="5"/>
          </p:nvPr>
        </p:nvSpPr>
        <p:spPr>
          <a:xfrm rot="0">
            <a:off x="1213485" y="4427855"/>
            <a:ext cx="8693785" cy="16370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최종적인 LPS 를 세팅하는 과정이다.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길이 LPS_length 와 문자열 LPS 를 최종적으로 구하고 함수를 return 하게 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5" name="그림 4" descr="C:/Users/cmj09/AppData/Roaming/PolarisOffice/ETemp/25668_16340888/fImage4145565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2355" y="1275715"/>
            <a:ext cx="7338060" cy="2667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448435" y="25019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Problem 2 : 카드 선별하기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351155" y="1091565"/>
            <a:ext cx="11489055" cy="57638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문제 접근 방법 : 다이나믹 프로그래밍 기법 이용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solidFill>
                  <a:srgbClr val="FF0000"/>
                </a:solidFill>
                <a:latin typeface="Calibri" charset="0"/>
                <a:ea typeface="맑은 고딕" charset="0"/>
              </a:rPr>
              <a:t>Card(left, right, index)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를 왼쪽 카드를 left개, 오른쪽 카드를 right개,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그리고 섞인 카드 중 index 번째를 가르킬 때 만들 수 있으면 true, 만들 수 없으면 false 이다.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전역 변수에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int left_n, right_n, card_size, *left_card, *right_card, *card;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=&gt; left_n, right_n, card_size : 왼쪽, 오른쪽, 그리고 섞인 카드의 갯수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  *left_card, *right_card, *card : 왼쪽, 오른쪽, 그리고 섞인 카드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bool ***check_card, global_result;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=&gt; ***check_card : Card(left, right, index) 의 역할을 함으로써 (left, right, index) 의 경우가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 다시 한번 불려질 경우 수행하지 않고 빠져나오도록 하기 위한 memoziation 역할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   global_result : 만들 수 있을 경우 true로 변경하여 더 이상 작업 (recursive call) 을 하지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  않도록 하기 위한 용도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448435" y="25019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Problem 2 : 카드 선별하기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263525" y="2494915"/>
            <a:ext cx="4709795" cy="13563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Card(left ,right, index) =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011805" y="1530985"/>
            <a:ext cx="478155" cy="2322830"/>
          </a:xfrm>
          <a:prstGeom prst="leftBrace"/>
          <a:noFill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부제목 8"/>
          <p:cNvSpPr txBox="1">
            <a:spLocks/>
          </p:cNvSpPr>
          <p:nvPr>
            <p:ph type="subTitle" idx="6"/>
          </p:nvPr>
        </p:nvSpPr>
        <p:spPr>
          <a:xfrm rot="0">
            <a:off x="3565525" y="1355725"/>
            <a:ext cx="4420870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true ,     if global_result = true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1" name="부제목 10"/>
          <p:cNvSpPr txBox="1">
            <a:spLocks/>
          </p:cNvSpPr>
          <p:nvPr>
            <p:ph type="subTitle" idx="8"/>
          </p:nvPr>
        </p:nvSpPr>
        <p:spPr>
          <a:xfrm rot="0">
            <a:off x="4264660" y="1842135"/>
            <a:ext cx="7059295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if left = left_n and right = right_n and index &lt;= card_size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2" name="부제목 11"/>
          <p:cNvSpPr txBox="1">
            <a:spLocks/>
          </p:cNvSpPr>
          <p:nvPr>
            <p:ph type="subTitle" idx="9"/>
          </p:nvPr>
        </p:nvSpPr>
        <p:spPr>
          <a:xfrm rot="0">
            <a:off x="3561715" y="2595245"/>
            <a:ext cx="7249795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false ,     if (left_n - left) + (right_n - right) &gt; card_size - index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3" name="부제목 12"/>
          <p:cNvSpPr txBox="1">
            <a:spLocks/>
          </p:cNvSpPr>
          <p:nvPr>
            <p:ph type="subTitle" idx="10"/>
          </p:nvPr>
        </p:nvSpPr>
        <p:spPr>
          <a:xfrm rot="0">
            <a:off x="4260850" y="3081655"/>
            <a:ext cx="6006465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if left &gt; left_n or right &gt; right_n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부제목 13"/>
          <p:cNvSpPr txBox="1">
            <a:spLocks/>
          </p:cNvSpPr>
          <p:nvPr>
            <p:ph type="subTitle" idx="11"/>
          </p:nvPr>
        </p:nvSpPr>
        <p:spPr>
          <a:xfrm rot="0">
            <a:off x="3491230" y="3653790"/>
            <a:ext cx="6739890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global_result ,    if check_card[left][right][index] = true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5" name="부제목 14"/>
          <p:cNvSpPr txBox="1">
            <a:spLocks/>
          </p:cNvSpPr>
          <p:nvPr>
            <p:ph type="subTitle" idx="12"/>
          </p:nvPr>
        </p:nvSpPr>
        <p:spPr>
          <a:xfrm rot="0">
            <a:off x="739140" y="4304030"/>
            <a:ext cx="10056495" cy="198056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global_result = true : 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어디선가 true가 마킹된 경우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left = left_n and right = right_n and index &lt;= card_size : 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주어진 카드로 섞인 카드를 만들어 낼 경우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(left_n - left) + (right_n - right) &gt; card_size - index : 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남은 섞인 카드를 비교할 수 없는 경우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left &gt; left_n or right &gt; right_n : 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더 많은 카드를 뽑으려고 하는 경우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check_card[left][right][index] = true : 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해당 경우가 마킹된 경우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448435" y="25019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(1)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527040" y="3079750"/>
            <a:ext cx="7118350" cy="27393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첫번째로 왼쪽 카드와 오른쪽 카드를 세팅하는 함수이다.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10585619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480" y="1231265"/>
            <a:ext cx="5140325" cy="4406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448435" y="25019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(2)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564505" y="1981835"/>
            <a:ext cx="7118350" cy="41541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get_card() 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함수는 섞인 카드를 받아오는 함수이다.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왼쪽 카드 갯수 + 오른쪽 카드 갯수 가 섞일 카드의 갯수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보다 클 경우 말이 안되는 경우이므로 시도조차 안하고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바로 0을 담아둔다.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Get_card(), init_card(), free_card() 는 진행하기 위한 세팅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함수인데 이는 다음 페이지에서 간단히 보이겠다.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9151627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3355" y="1059815"/>
            <a:ext cx="5239385" cy="4935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448435" y="25019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(3)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4906643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4000" y="3778250"/>
            <a:ext cx="3240405" cy="2969260"/>
          </a:xfrm>
          <a:prstGeom prst="rect"/>
          <a:noFill/>
        </p:spPr>
      </p:pic>
      <p:pic>
        <p:nvPicPr>
          <p:cNvPr id="5" name="그림 4" descr="C:/Users/cmj09/AppData/Roaming/PolarisOffice/ETemp/25668_16340888/fImage5875644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350" y="1156970"/>
            <a:ext cx="4867910" cy="2385060"/>
          </a:xfrm>
          <a:prstGeom prst="rect"/>
          <a:noFill/>
        </p:spPr>
      </p:pic>
      <p:pic>
        <p:nvPicPr>
          <p:cNvPr id="6" name="그림 5" descr="C:/Users/cmj09/AppData/Roaming/PolarisOffice/ETemp/25668_16340888/fImage90686451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96865" y="1701800"/>
            <a:ext cx="6287770" cy="3249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448435" y="25019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(4)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863590" y="1271270"/>
            <a:ext cx="7118350" cy="51898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Card(left, right, index) 에서 true, false 를 리턴하기 위해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여러 조건문을 설정하였다.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Recursive Call을 하기 때문에 subprogram의 overlapping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을 방지 하기 위해 check_card[left][right][index] 를 통해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해당 경우가 방문된 경우 global_result 를 리턴하여 현재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까지 진행된 결과를 리턴해주는 것으로 볼 수 있다.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(memoziation 기법)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그리고 나머지 경우는 앞에서의 설명과 해당 조건에 대한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주석을 참고하여 이해하면 좋을 것 같다.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12935647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020" y="1090930"/>
            <a:ext cx="5427345" cy="5045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-2193290" y="123571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(5)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13715" y="3279140"/>
            <a:ext cx="11184255" cy="378015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실질적으로 결과를 내기 위한 부분으로 dynamic programming 기법을 활용하여 recursive 하게 구현하였다.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세가지 케이스가 존재하는데 다음과 같다.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(1) index 번째 섞일 카드가 왼쪽 카드 left 번째와 오른쪽 카드 right 번째와 동시에 같을 경우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=&gt; 왼쪽 카드를 선택할 것인지 or 오른쪽 카드를 선택할 것인지 or 선택을 안할 것인지 에 대한 경우로 나눌 수 있으며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이 중에 하나라도 만드는 경우가 발생된다면 true가 되도록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(2), (3) index 번째 섞일 카드가 왼쪽 카드 left 번째 or 오른쪽 카드 right 번째와 같은 경우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=&gt; 왼쪽 or 오른쪽 카드를 선택할 것인지와 선택을 안할 것인지에 대한 경우로 나눌 수 있으며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이 중에 하나라도 만드는 경우가 발생된다면 true 가 되도록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그렇게 하여 최종적으로 (0, 0, 0) 에서 얻어낼 수 있는 result 를 리턴하게 된다면 그게 결국 최종 결과가 된다.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8351654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56785" y="127000"/>
            <a:ext cx="6852920" cy="29908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Problem 1 : Longest Palindromic Subsequence(LPS)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351155" y="1493520"/>
            <a:ext cx="11489055" cy="57638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문제 접근 방법 : 다이나믹 프로그래밍 기법 이용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rgbClr val="FF0000"/>
                </a:solidFill>
                <a:latin typeface="Calibri" charset="0"/>
                <a:ea typeface="맑은 고딕" charset="0"/>
              </a:rPr>
              <a:t>LPS(left, right)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를 left부터 right 까지의 범위 내에서 LPS의 최대의 길이라고 할 때 (X는 문자열)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LPS(left, right) =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221865" y="3101340"/>
            <a:ext cx="478155" cy="2273300"/>
          </a:xfrm>
          <a:prstGeom prst="leftBrace"/>
          <a:noFill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부제목 4"/>
          <p:cNvSpPr txBox="1">
            <a:spLocks/>
          </p:cNvSpPr>
          <p:nvPr>
            <p:ph type="subTitle" idx="2"/>
          </p:nvPr>
        </p:nvSpPr>
        <p:spPr>
          <a:xfrm rot="0">
            <a:off x="2849880" y="2924810"/>
            <a:ext cx="8576310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1 ,                                                                          if left = right or X[left] != X[left + 1]                                                               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부제목 5"/>
          <p:cNvSpPr txBox="1">
            <a:spLocks/>
          </p:cNvSpPr>
          <p:nvPr>
            <p:ph type="subTitle" idx="3"/>
          </p:nvPr>
        </p:nvSpPr>
        <p:spPr>
          <a:xfrm rot="0">
            <a:off x="2846070" y="3549015"/>
            <a:ext cx="7073900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2 ,                                                                          if X[left] = X[left + 1]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" name="부제목 6"/>
          <p:cNvSpPr txBox="1">
            <a:spLocks/>
          </p:cNvSpPr>
          <p:nvPr>
            <p:ph type="subTitle" idx="4"/>
          </p:nvPr>
        </p:nvSpPr>
        <p:spPr>
          <a:xfrm rot="0">
            <a:off x="2783205" y="4302125"/>
            <a:ext cx="8869045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LPS(left + 1, right - 1) + 2,                                  if right - left &gt;= 2 and X[left] = X[right]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8" name="부제목 7"/>
          <p:cNvSpPr txBox="1">
            <a:spLocks/>
          </p:cNvSpPr>
          <p:nvPr>
            <p:ph type="subTitle" idx="5"/>
          </p:nvPr>
        </p:nvSpPr>
        <p:spPr>
          <a:xfrm rot="0">
            <a:off x="2792095" y="5152390"/>
            <a:ext cx="8546465" cy="12763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max({LPS(left + 1, right), LPS(left, right - 1),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         LPS(left + 1, right - 1 })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9" name="부제목 8"/>
          <p:cNvSpPr txBox="1">
            <a:spLocks/>
          </p:cNvSpPr>
          <p:nvPr>
            <p:ph type="subTitle" idx="6"/>
          </p:nvPr>
        </p:nvSpPr>
        <p:spPr>
          <a:xfrm rot="0">
            <a:off x="7382510" y="5373370"/>
            <a:ext cx="4232275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If right - left &gt;= 2 and X[left] != X[right]                                                                                       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Problem 3 : Huffman coding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351155" y="1493520"/>
            <a:ext cx="11489055" cy="5763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문제 접근 방법 : 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Greedy 기법 이용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먼저 구조체에 대한 간단한 설명이 있겠다.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NODE : 강의자료에 나온 구조체에 order 를 추가하였다.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order는 합쳐지는 과정에서 어떠한 문자인지에 대한 정보가 담겨져 있지 않다.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합쳐질 때 -1, -2, ... 와 같은 순서로 변경되며 초기 order는 해당 문자의 정수값이다.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ENCODE : 인코딩한 해당 문자를 담기 위한 구조체이다.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     symbol, freq 에 대한 정보를 그대로 담아주며 최종적으로 만든 Tree 에 대해서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     child가 없는 노드까지 이동함으로써 얻은 encoding 값을 담아주도록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4635678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40165" y="1496695"/>
            <a:ext cx="2794635" cy="4180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Problem 3 : Huffman coding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351155" y="1493520"/>
            <a:ext cx="11489055" cy="5763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전역변수에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char buffer[1 &lt;&lt; 20] : 주어진 문장을 받기 위한 용도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char symbolSet[128] : ASCII Code 에 주어진 모든 문자들에 대한 문자를 담기 위한 용도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freqSet[128] : 특정 문자에 대한 빈도수를 담기 위한 용도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node_cnt : min Heap 을 만들기 위해 만들어진 노드의 갯수를 알기 위한 용도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order : min Heap 을 만들때 노드가 합쳐진 경우 문자가 사라지므로 order 를 매겨준다.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합쳐질 때 -1, -2, ... 와 같은 순서로 변경되며 초기 order는 해당 문자의 정수값이다.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빈도수가 같을 경우 order가 낮은 순서로 우선순위를 갖도록 구현하였다.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1358686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78850" y="2167890"/>
            <a:ext cx="3131820" cy="1960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(1)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5813425" y="2431415"/>
            <a:ext cx="6120765" cy="3304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문장을 받아오는 코드이다.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문장을 한 문자씩 접근함으로써 문자의 빈도수를 늘려주고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모든 과정이 마치면 Huffman_Coding() 함수를 호출한다.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해당 함수로 넘어가도록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6755693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0070" y="1489710"/>
            <a:ext cx="4952365" cy="4970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(2)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5826125" y="2219960"/>
            <a:ext cx="6120765" cy="3304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for문에 집중한다.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문자의 빈도수가 한번이라도 발생한 경우에 대해서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Set_Single_Node() 함수를 호출함으로써 해당 문자와 빈도수를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인자값으로 넘겨 min_Heap 구조로 만든다.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Set_Single_Node() 함수에 대해서 알아보도록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737772898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895" y="1598295"/>
            <a:ext cx="5586095" cy="3677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(3)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5826125" y="2219960"/>
            <a:ext cx="6120765" cy="3304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먼저 make_a_new_node() 함수를 통해 동적할당하여 얻은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NODE type의 *tmp 에 대해서 parameter로 받아온 문자 s와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빈도수 f에 대한 세팅 작업이 이뤄진다.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 후에 min_Heap 구조를 만들기 위한 PQ_insert(tmp) 를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호출한다.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PQ_insert() 함수에 대해서 알아보도록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399470754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325" y="1749425"/>
            <a:ext cx="4717415" cy="3874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(4)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5826125" y="2219960"/>
            <a:ext cx="6120765" cy="3304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Min_Heap 을 만들어주는 PQ_insert() 함수이다.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노드에 대한 우선순위는 다음과 같다.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(1) 문자의 빈도수가 가장 낮은것을 최우선으로 여긴다.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(2) 문자의 빈도수가 같을 경우 order 값이 가장 낮은 것을 우선으로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663171417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0585" y="1583055"/>
            <a:ext cx="4255135" cy="4391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(5)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5651500" y="1845945"/>
            <a:ext cx="6120765" cy="41903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강의 자료에 나와있는 코드를 그대로 이용하였다.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 전에 w-&gt;order = --order; 에 대한 부분만 유의해서 보도록 하면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합쳐진 노드 w에 대해서 해당 노드는 결국 문자에 대한 정보는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없는 셈이다.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즉, 이러한 경우로 encoding 이 잘못되는 것을 방지하기 위해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w-&gt;order 값에 --order 값을 할당해준다.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PQ_delete 함수는 가장 상단에 있는 node를 꺼내오는 함수로써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이 함수는 생략하도록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406172147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6765" y="1561465"/>
            <a:ext cx="4425950" cy="4237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4130040" y="26479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(6)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5776595" y="3006090"/>
            <a:ext cx="6120765" cy="41903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Find_Depth 함수를 통해 최상단 root node 로 부터 child가 없는 external node 까지에 최대 깊이를 구한다.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즉, 최대 깊이를 구함으로써 encoding 의 문자열의 최대 길이가 결국 최대 깊이이기 때문에 다음과 같이 tree_depth + 1 만큼 동적 할당을 할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 후에 Make_Encoding() 함수를 통해 해당 문자에 대한 encoding 값과 freq, symbol 에 대한 값을 할당해 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1007173115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405" y="3005455"/>
            <a:ext cx="5083175" cy="3055620"/>
          </a:xfrm>
          <a:prstGeom prst="rect"/>
          <a:noFill/>
        </p:spPr>
      </p:pic>
      <p:pic>
        <p:nvPicPr>
          <p:cNvPr id="5" name="그림 4" descr="C:/Users/cmj09/AppData/Roaming/PolarisOffice/ETemp/25668_16340888/fImage432073218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710" y="785495"/>
            <a:ext cx="5055870" cy="1920875"/>
          </a:xfrm>
          <a:prstGeom prst="rect"/>
          <a:noFill/>
        </p:spPr>
      </p:pic>
      <p:pic>
        <p:nvPicPr>
          <p:cNvPr id="6" name="그림 5" descr="C:/Users/cmj09/AppData/Roaming/PolarisOffice/ETemp/25668_16340888/fImage1978733991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9410" y="1309370"/>
            <a:ext cx="4377690" cy="1284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1524000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(7)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5651500" y="1845945"/>
            <a:ext cx="6120765" cy="41903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이제 빈도수와 인코딩한 결과를 가지고 최소 갯수의 비트로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압축한 비트수 total_bit 를 다음과 같이 구할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빈도수가 있는 문자들을 통해 파일에 결과를 출력하고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total_bit 를 빈도수 * 인코딩 길이 만큼 누적해서 더해주고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인코딩된 바이너리 데이터가 차지하는 바이트 수 total 를 구한다.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그리고 바이너리 파일에 unsigned int 타입으로 해당 값을 작성한다.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마지막으로 인코딩된 비트 정보를 패킹하여 저장하는 과정을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다음 페이지에서 확인하도록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700574056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380" y="2457450"/>
            <a:ext cx="5442585" cy="2169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idx="1"/>
          </p:nvPr>
        </p:nvSpPr>
        <p:spPr>
          <a:xfrm rot="0">
            <a:off x="-2009775" y="488950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(8)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5855335" y="2280920"/>
            <a:ext cx="6120765" cy="41903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다시 파일을 열어서 문장에 각 문자들에 대한 encoding 값을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Pack_encoding 에 이어주도록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 후에 마지막에 끝을 알리기 위한 ‘\0’ 문자를 담아주고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Pack() 함수를 통해 encoding 한 비트 정보를 1 byte로 패킹하여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바이너리 파일에 작성하도록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pack() 함수는 ‘\0’ 문자를 발견하면 즉, 마지막 바이트에 빈 공간이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존재하게 되는 경우 ‘0’ 으로 채워주도록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9484747629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765" y="1655445"/>
            <a:ext cx="5503545" cy="4379595"/>
          </a:xfrm>
          <a:prstGeom prst="rect"/>
          <a:noFill/>
        </p:spPr>
      </p:pic>
      <p:pic>
        <p:nvPicPr>
          <p:cNvPr id="5" name="그림 4" descr="C:/Users/cmj09/AppData/Roaming/PolarisOffice/ETemp/25668_16340888/fImage3199748703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94270" y="239395"/>
            <a:ext cx="2155825" cy="1909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2509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LPS(left, right) - (1)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3"/>
          </p:nvPr>
        </p:nvSpPr>
        <p:spPr>
          <a:xfrm rot="0">
            <a:off x="627380" y="1054100"/>
            <a:ext cx="8576310" cy="13817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LPS(left, right ) = 1 , if left = right or X[left] != X[left + 1]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에 대한 설명은 다음과 같다.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4218465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2300" y="2073275"/>
            <a:ext cx="4287520" cy="1455420"/>
          </a:xfrm>
          <a:prstGeom prst="rect"/>
          <a:noFill/>
        </p:spPr>
      </p:pic>
      <p:sp>
        <p:nvSpPr>
          <p:cNvPr id="5" name="부제목 4"/>
          <p:cNvSpPr txBox="1">
            <a:spLocks/>
          </p:cNvSpPr>
          <p:nvPr>
            <p:ph type="subTitle" idx="4"/>
          </p:nvPr>
        </p:nvSpPr>
        <p:spPr>
          <a:xfrm rot="0">
            <a:off x="5507990" y="2142490"/>
            <a:ext cx="4738370" cy="16370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길이가 1인 경우에는 무조건 자기 자신을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포함해야만 LPS의 최대 길이가 될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그래서 LPS(left, right) = 1 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6" name="그림 5" descr="C:/Users/cmj09/AppData/Roaming/PolarisOffice/ETemp/25668_16340888/fImage4068467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4965" y="4114165"/>
            <a:ext cx="4819015" cy="1461135"/>
          </a:xfrm>
          <a:prstGeom prst="rect"/>
          <a:noFill/>
        </p:spPr>
      </p:pic>
      <p:sp>
        <p:nvSpPr>
          <p:cNvPr id="7" name="부제목 6"/>
          <p:cNvSpPr txBox="1">
            <a:spLocks/>
          </p:cNvSpPr>
          <p:nvPr>
            <p:ph type="subTitle" idx="5"/>
          </p:nvPr>
        </p:nvSpPr>
        <p:spPr>
          <a:xfrm rot="0">
            <a:off x="5516880" y="4147820"/>
            <a:ext cx="3963670" cy="21558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길이가 2인 경우에는 각 문자가 같지 않을 경우에 LPS의 최대 길이는 왼쪽 문자를 기준으로 1을 잡았다.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LPS(left, right) = 1 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398270" y="43878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LPS(left, right) - (2)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3"/>
          </p:nvPr>
        </p:nvSpPr>
        <p:spPr>
          <a:xfrm rot="0">
            <a:off x="903605" y="1456055"/>
            <a:ext cx="8576310" cy="13817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LPS(left, right ) = 2 , if X[left] = X[left + 1]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에 대한 설명은 다음과 같다.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부제목 4"/>
          <p:cNvSpPr txBox="1">
            <a:spLocks/>
          </p:cNvSpPr>
          <p:nvPr>
            <p:ph type="subTitle" idx="4"/>
          </p:nvPr>
        </p:nvSpPr>
        <p:spPr>
          <a:xfrm rot="0">
            <a:off x="5570855" y="3034030"/>
            <a:ext cx="4977130" cy="16370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길이가 2인 경우에 양쪽 문자가 동일해야만 LPS의 최대 길이가 될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그래서 LPS(left, right) = 2 이다.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8" name="그림 7" descr="C:/Users/cmj09/AppData/Roaming/PolarisOffice/ETemp/25668_16340888/fImage3767483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670" y="2842260"/>
            <a:ext cx="5018405" cy="14020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398270" y="43878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LPS(left, right) - (3)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3"/>
          </p:nvPr>
        </p:nvSpPr>
        <p:spPr>
          <a:xfrm rot="0">
            <a:off x="903605" y="1456055"/>
            <a:ext cx="8576310" cy="13817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LPS(left, right) = LPS(left + 1, right - 1) + 2,  if right - left &gt;= 2 and X[left] = X[right]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에 대한 설명은 다음과 같다.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부제목 4"/>
          <p:cNvSpPr txBox="1">
            <a:spLocks/>
          </p:cNvSpPr>
          <p:nvPr>
            <p:ph type="subTitle" idx="4"/>
          </p:nvPr>
        </p:nvSpPr>
        <p:spPr>
          <a:xfrm rot="0">
            <a:off x="6022975" y="3361055"/>
            <a:ext cx="4977130" cy="16370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길이가 3 이상인 경우 양쪽 문자가 동일하다면 양쪽 안에 존재하는 LPS 에서 2를 증가시켜준다.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즉, LPS(left, right) = LPS(left + 1, right - 1) + 2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6" name="그림 5" descr="C:/Users/cmj09/AppData/Roaming/PolarisOffice/ETemp/25668_16340888/fImage8937492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960" y="2775585"/>
            <a:ext cx="4916170" cy="2447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385570" y="30035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LPS(left, right) - (4)</a:t>
            </a:r>
            <a:endParaRPr lang="ko-KR" altLang="en-US" sz="2800" b="1">
              <a:solidFill>
                <a:srgbClr val="FC66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3"/>
          </p:nvPr>
        </p:nvSpPr>
        <p:spPr>
          <a:xfrm rot="0">
            <a:off x="916305" y="1167130"/>
            <a:ext cx="8576310" cy="13817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LPS(left, right) = max({LPS(left + 1, right), LPS(left, right - 1),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                   LPS(left + 1, right - 1 }),  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if r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ight - left &gt;= 2 and X[left] != X[right]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에 대한 설명은 다음과 같다.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부제목 4"/>
          <p:cNvSpPr txBox="1">
            <a:spLocks/>
          </p:cNvSpPr>
          <p:nvPr>
            <p:ph type="subTitle" idx="4"/>
          </p:nvPr>
        </p:nvSpPr>
        <p:spPr>
          <a:xfrm rot="0">
            <a:off x="6060440" y="2959100"/>
            <a:ext cx="4977130" cy="30683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길이가 3 이상인 경우 양쪽 문자가 동일하지 않다면 3가지 케이스를 존재한다.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(1) </a:t>
            </a: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left + 1 ~ right 범위에서 LPS : LPS(left + 1, right)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(2) left ~ right - 1 </a:t>
            </a: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범위에서 LPS : LPS(left, right - 1)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(3) left + 1 ~ right - 1 </a:t>
            </a: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범위에서 LPS : LPS(left + 1, right - 1)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(1), (2), (3) 중에 가장 큰 LPS 가 될 경우가 LPS가 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즉, LPS(left, right) = max({ (1), (2), (3) }) 이다.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6" name="그림 5" descr="C:/Users/cmj09/AppData/Roaming/PolarisOffice/ETemp/25668_16340888/fImage10913500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5485" y="2673985"/>
            <a:ext cx="4919980" cy="25615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460500" y="18732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C6600"/>
                </a:solidFill>
                <a:latin typeface="Calibri Light" charset="0"/>
                <a:ea typeface="맑은 고딕" charset="0"/>
              </a:rPr>
              <a:t>Problem 1 : Longest Palindromic Subsequence(LPS)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2"/>
          </p:nvPr>
        </p:nvSpPr>
        <p:spPr>
          <a:xfrm rot="0">
            <a:off x="489585" y="853440"/>
            <a:ext cx="11489055" cy="576389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rgbClr val="FF0000"/>
                </a:solidFill>
                <a:latin typeface="Calibri" charset="0"/>
                <a:ea typeface="맑은 고딕" charset="0"/>
              </a:rPr>
              <a:t>PAL(left, right)</a:t>
            </a: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는 최대 길이가 되는 문자열을 추적하기 위한 용도라고 할 때,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PAL(left, right) =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47595" y="2486660"/>
            <a:ext cx="478155" cy="3453130"/>
          </a:xfrm>
          <a:prstGeom prst="leftBrace"/>
          <a:noFill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부제목 4"/>
          <p:cNvSpPr txBox="1">
            <a:spLocks/>
          </p:cNvSpPr>
          <p:nvPr>
            <p:ph type="subTitle" idx="3"/>
          </p:nvPr>
        </p:nvSpPr>
        <p:spPr>
          <a:xfrm rot="0">
            <a:off x="2988310" y="2284730"/>
            <a:ext cx="8576310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SELF ,                                                         if left = right                                                              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부제목 5"/>
          <p:cNvSpPr txBox="1">
            <a:spLocks/>
          </p:cNvSpPr>
          <p:nvPr>
            <p:ph type="subTitle" idx="4"/>
          </p:nvPr>
        </p:nvSpPr>
        <p:spPr>
          <a:xfrm rot="0">
            <a:off x="2984500" y="3223260"/>
            <a:ext cx="7073900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LEFT_AND_RIGHT ,                                 if X[left] = X[left + 1]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" name="부제목 6"/>
          <p:cNvSpPr txBox="1">
            <a:spLocks/>
          </p:cNvSpPr>
          <p:nvPr>
            <p:ph type="subTitle" idx="5"/>
          </p:nvPr>
        </p:nvSpPr>
        <p:spPr>
          <a:xfrm rot="0">
            <a:off x="2984500" y="3662045"/>
            <a:ext cx="8869045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LEFT_AND_RIGHT ,                                 if right - left &gt;= 2 and X[left] = X[right]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0" name="부제목 9"/>
          <p:cNvSpPr txBox="1">
            <a:spLocks/>
          </p:cNvSpPr>
          <p:nvPr>
            <p:ph type="subTitle" idx="8"/>
          </p:nvPr>
        </p:nvSpPr>
        <p:spPr>
          <a:xfrm rot="0">
            <a:off x="2984500" y="2733040"/>
            <a:ext cx="8576310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LEFT ,                                                         if X[left] != X[left + 1]                                                             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1" name="부제목 10"/>
          <p:cNvSpPr txBox="1">
            <a:spLocks/>
          </p:cNvSpPr>
          <p:nvPr>
            <p:ph type="subTitle" idx="9"/>
          </p:nvPr>
        </p:nvSpPr>
        <p:spPr>
          <a:xfrm rot="0">
            <a:off x="2993390" y="4123055"/>
            <a:ext cx="1979295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LEFT ,               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2" name="부제목 11"/>
          <p:cNvSpPr txBox="1">
            <a:spLocks/>
          </p:cNvSpPr>
          <p:nvPr>
            <p:ph type="subTitle" idx="10"/>
          </p:nvPr>
        </p:nvSpPr>
        <p:spPr>
          <a:xfrm rot="0">
            <a:off x="6869430" y="4069080"/>
            <a:ext cx="4908550" cy="12674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if right - left &gt;= 2 and X[left] != X[right]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and LPS(left, right) &lt; LPS(left + 1, right)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3" name="부제목 12"/>
          <p:cNvSpPr txBox="1">
            <a:spLocks/>
          </p:cNvSpPr>
          <p:nvPr>
            <p:ph type="subTitle" idx="11"/>
          </p:nvPr>
        </p:nvSpPr>
        <p:spPr>
          <a:xfrm rot="0">
            <a:off x="6865620" y="4843780"/>
            <a:ext cx="4908550" cy="12674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if right - left &gt;= 2 and X[left] != X[right]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and LPS(left, right) &lt; LPS(left, right - 1)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부제목 13"/>
          <p:cNvSpPr txBox="1">
            <a:spLocks/>
          </p:cNvSpPr>
          <p:nvPr>
            <p:ph type="subTitle" idx="12"/>
          </p:nvPr>
        </p:nvSpPr>
        <p:spPr>
          <a:xfrm rot="0">
            <a:off x="6865620" y="5647690"/>
            <a:ext cx="4908550" cy="12674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if right - left &gt;= 2 and X[left] != X[right]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    and LPS(left, right) &lt; LPS(left + 1, right - 1)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5" name="부제목 14"/>
          <p:cNvSpPr txBox="1">
            <a:spLocks/>
          </p:cNvSpPr>
          <p:nvPr>
            <p:ph type="subTitle" idx="13"/>
          </p:nvPr>
        </p:nvSpPr>
        <p:spPr>
          <a:xfrm rot="0">
            <a:off x="2993390" y="4876800"/>
            <a:ext cx="1979295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RIGHT ,               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6" name="부제목 15"/>
          <p:cNvSpPr txBox="1">
            <a:spLocks/>
          </p:cNvSpPr>
          <p:nvPr>
            <p:ph type="subTitle" idx="14"/>
          </p:nvPr>
        </p:nvSpPr>
        <p:spPr>
          <a:xfrm rot="0">
            <a:off x="2993390" y="5717540"/>
            <a:ext cx="2255520" cy="624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LEFT_AND_RIGHT ,                           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385570" y="30035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PAL(left, right) example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3"/>
          </p:nvPr>
        </p:nvSpPr>
        <p:spPr>
          <a:xfrm rot="0">
            <a:off x="916305" y="1167130"/>
            <a:ext cx="8576310" cy="13817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임의의 문자열에 대해서 PAL(left, right) 을 활용하여 LPS 를 구하는 방법은 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다음과 같다.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68_16340888/fImage39022536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3495" y="2079625"/>
            <a:ext cx="9330055" cy="44119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385570" y="300355"/>
            <a:ext cx="9144635" cy="6096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  <a:latin typeface="Calibri Light" charset="0"/>
                <a:ea typeface="맑은 고딕" charset="0"/>
              </a:rPr>
              <a:t>Code - (1)</a:t>
            </a:r>
            <a:endParaRPr lang="ko-KR" altLang="en-US" sz="2800" b="1">
              <a:solidFill>
                <a:srgbClr val="FF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3" name="그림 2" descr="C:/Users/cmj09/AppData/Roaming/PolarisOffice/ETemp/25668_16340888/fImage3794543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3270" y="1301115"/>
            <a:ext cx="6557010" cy="2227580"/>
          </a:xfrm>
          <a:prstGeom prst="rect"/>
          <a:noFill/>
        </p:spPr>
      </p:pic>
      <p:sp>
        <p:nvSpPr>
          <p:cNvPr id="4" name="부제목 3"/>
          <p:cNvSpPr txBox="1">
            <a:spLocks/>
          </p:cNvSpPr>
          <p:nvPr>
            <p:ph type="subTitle" idx="5"/>
          </p:nvPr>
        </p:nvSpPr>
        <p:spPr>
          <a:xfrm rot="0">
            <a:off x="949960" y="4076065"/>
            <a:ext cx="8693785" cy="16370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Dynamic programming </a:t>
            </a: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을 하기 위해 Table 을 세팅하였다.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이때 LPS(x, y) 를 Len_Table[x][y], PAL(x, y) = Pal_Table[x][y] 으로 보면 된다.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완료 theme wav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wave" id="{E2175735-9593-4637-A239-EE8B24736178}" vid="{ED7EABB0-80A5-4005-91DC-3B0D0A6699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조명재</dc:creator>
  <cp:lastModifiedBy>조명재</cp:lastModifiedBy>
  <dc:title>PowerPoint 프레젠테이션</dc:title>
</cp:coreProperties>
</file>