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Lst>
  <p:sldIdLst>
    <p:sldId id="256" r:id="rId2"/>
    <p:sldId id="257" r:id="rId3"/>
    <p:sldId id="258" r:id="rId4"/>
    <p:sldId id="260" r:id="rId5"/>
    <p:sldId id="259" r:id="rId6"/>
    <p:sldId id="287" r:id="rId7"/>
    <p:sldId id="262" r:id="rId8"/>
    <p:sldId id="261" r:id="rId9"/>
    <p:sldId id="280" r:id="rId10"/>
    <p:sldId id="281" r:id="rId11"/>
    <p:sldId id="289" r:id="rId12"/>
    <p:sldId id="290" r:id="rId13"/>
    <p:sldId id="263" r:id="rId14"/>
    <p:sldId id="271" r:id="rId15"/>
    <p:sldId id="274" r:id="rId16"/>
    <p:sldId id="275" r:id="rId17"/>
    <p:sldId id="276" r:id="rId18"/>
    <p:sldId id="291" r:id="rId19"/>
    <p:sldId id="265" r:id="rId20"/>
    <p:sldId id="266" r:id="rId21"/>
    <p:sldId id="268" r:id="rId22"/>
    <p:sldId id="269" r:id="rId23"/>
    <p:sldId id="270" r:id="rId24"/>
    <p:sldId id="288" r:id="rId25"/>
    <p:sldId id="273" r:id="rId26"/>
    <p:sldId id="284" r:id="rId27"/>
    <p:sldId id="28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xmlns=""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7E60C3-41CF-4725-9B69-CCACEA87B8BE}" type="datetimeFigureOut">
              <a:rPr lang="en-IN" smtClean="0"/>
              <a:pPr/>
              <a:t>21-07-2021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B179904-CFFF-46AF-9E36-6B4D88434D70}" type="slidenum">
              <a:rPr lang="en-IN" smtClean="0"/>
              <a:pPr/>
              <a:t>‹#›</a:t>
            </a:fld>
            <a:endParaRPr lang="en-IN"/>
          </a:p>
        </p:txBody>
      </p:sp>
    </p:spTree>
    <p:extLst>
      <p:ext uri="{BB962C8B-B14F-4D97-AF65-F5344CB8AC3E}">
        <p14:creationId xmlns:p14="http://schemas.microsoft.com/office/powerpoint/2010/main" xmlns="" val="1580845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7E60C3-41CF-4725-9B69-CCACEA87B8BE}" type="datetimeFigureOut">
              <a:rPr lang="en-IN" smtClean="0"/>
              <a:pPr/>
              <a:t>21-07-2021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B179904-CFFF-46AF-9E36-6B4D88434D70}" type="slidenum">
              <a:rPr lang="en-IN" smtClean="0"/>
              <a:pPr/>
              <a:t>‹#›</a:t>
            </a:fld>
            <a:endParaRPr lang="en-IN"/>
          </a:p>
        </p:txBody>
      </p:sp>
    </p:spTree>
    <p:extLst>
      <p:ext uri="{BB962C8B-B14F-4D97-AF65-F5344CB8AC3E}">
        <p14:creationId xmlns:p14="http://schemas.microsoft.com/office/powerpoint/2010/main" xmlns="" val="4076066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7E60C3-41CF-4725-9B69-CCACEA87B8BE}" type="datetimeFigureOut">
              <a:rPr lang="en-IN" smtClean="0"/>
              <a:pPr/>
              <a:t>21-07-2021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B179904-CFFF-46AF-9E36-6B4D88434D70}"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2532226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7E60C3-41CF-4725-9B69-CCACEA87B8BE}" type="datetimeFigureOut">
              <a:rPr lang="en-IN" smtClean="0"/>
              <a:pPr/>
              <a:t>21-07-2021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179904-CFFF-46AF-9E36-6B4D88434D70}" type="slidenum">
              <a:rPr lang="en-IN" smtClean="0"/>
              <a:pPr/>
              <a:t>‹#›</a:t>
            </a:fld>
            <a:endParaRPr lang="en-IN"/>
          </a:p>
        </p:txBody>
      </p:sp>
    </p:spTree>
    <p:extLst>
      <p:ext uri="{BB962C8B-B14F-4D97-AF65-F5344CB8AC3E}">
        <p14:creationId xmlns:p14="http://schemas.microsoft.com/office/powerpoint/2010/main" xmlns="" val="1026213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7E60C3-41CF-4725-9B69-CCACEA87B8BE}" type="datetimeFigureOut">
              <a:rPr lang="en-IN" smtClean="0"/>
              <a:pPr/>
              <a:t>21-07-2021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179904-CFFF-46AF-9E36-6B4D88434D70}"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10798528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7E60C3-41CF-4725-9B69-CCACEA87B8BE}" type="datetimeFigureOut">
              <a:rPr lang="en-IN" smtClean="0"/>
              <a:pPr/>
              <a:t>21-07-2021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179904-CFFF-46AF-9E36-6B4D88434D70}" type="slidenum">
              <a:rPr lang="en-IN" smtClean="0"/>
              <a:pPr/>
              <a:t>‹#›</a:t>
            </a:fld>
            <a:endParaRPr lang="en-IN"/>
          </a:p>
        </p:txBody>
      </p:sp>
    </p:spTree>
    <p:extLst>
      <p:ext uri="{BB962C8B-B14F-4D97-AF65-F5344CB8AC3E}">
        <p14:creationId xmlns:p14="http://schemas.microsoft.com/office/powerpoint/2010/main" xmlns="" val="1557234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7E60C3-41CF-4725-9B69-CCACEA87B8BE}" type="datetimeFigureOut">
              <a:rPr lang="en-IN" smtClean="0"/>
              <a:pPr/>
              <a:t>21-07-2021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B179904-CFFF-46AF-9E36-6B4D88434D70}" type="slidenum">
              <a:rPr lang="en-IN" smtClean="0"/>
              <a:pPr/>
              <a:t>‹#›</a:t>
            </a:fld>
            <a:endParaRPr lang="en-IN"/>
          </a:p>
        </p:txBody>
      </p:sp>
    </p:spTree>
    <p:extLst>
      <p:ext uri="{BB962C8B-B14F-4D97-AF65-F5344CB8AC3E}">
        <p14:creationId xmlns:p14="http://schemas.microsoft.com/office/powerpoint/2010/main" xmlns="" val="34012101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7E60C3-41CF-4725-9B69-CCACEA87B8BE}" type="datetimeFigureOut">
              <a:rPr lang="en-IN" smtClean="0"/>
              <a:pPr/>
              <a:t>21-07-2021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B179904-CFFF-46AF-9E36-6B4D88434D70}" type="slidenum">
              <a:rPr lang="en-IN" smtClean="0"/>
              <a:pPr/>
              <a:t>‹#›</a:t>
            </a:fld>
            <a:endParaRPr lang="en-IN"/>
          </a:p>
        </p:txBody>
      </p:sp>
    </p:spTree>
    <p:extLst>
      <p:ext uri="{BB962C8B-B14F-4D97-AF65-F5344CB8AC3E}">
        <p14:creationId xmlns:p14="http://schemas.microsoft.com/office/powerpoint/2010/main" xmlns="" val="1289841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7E60C3-41CF-4725-9B69-CCACEA87B8BE}" type="datetimeFigureOut">
              <a:rPr lang="en-IN" smtClean="0"/>
              <a:pPr/>
              <a:t>21-07-2021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B179904-CFFF-46AF-9E36-6B4D88434D70}" type="slidenum">
              <a:rPr lang="en-IN" smtClean="0"/>
              <a:pPr/>
              <a:t>‹#›</a:t>
            </a:fld>
            <a:endParaRPr lang="en-IN"/>
          </a:p>
        </p:txBody>
      </p:sp>
    </p:spTree>
    <p:extLst>
      <p:ext uri="{BB962C8B-B14F-4D97-AF65-F5344CB8AC3E}">
        <p14:creationId xmlns:p14="http://schemas.microsoft.com/office/powerpoint/2010/main" xmlns="" val="1504298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7E60C3-41CF-4725-9B69-CCACEA87B8BE}" type="datetimeFigureOut">
              <a:rPr lang="en-IN" smtClean="0"/>
              <a:pPr/>
              <a:t>21-07-2021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B179904-CFFF-46AF-9E36-6B4D88434D70}" type="slidenum">
              <a:rPr lang="en-IN" smtClean="0"/>
              <a:pPr/>
              <a:t>‹#›</a:t>
            </a:fld>
            <a:endParaRPr lang="en-IN"/>
          </a:p>
        </p:txBody>
      </p:sp>
    </p:spTree>
    <p:extLst>
      <p:ext uri="{BB962C8B-B14F-4D97-AF65-F5344CB8AC3E}">
        <p14:creationId xmlns:p14="http://schemas.microsoft.com/office/powerpoint/2010/main" xmlns="" val="1192744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7E60C3-41CF-4725-9B69-CCACEA87B8BE}" type="datetimeFigureOut">
              <a:rPr lang="en-IN" smtClean="0"/>
              <a:pPr/>
              <a:t>21-07-2021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B179904-CFFF-46AF-9E36-6B4D88434D70}" type="slidenum">
              <a:rPr lang="en-IN" smtClean="0"/>
              <a:pPr/>
              <a:t>‹#›</a:t>
            </a:fld>
            <a:endParaRPr lang="en-IN"/>
          </a:p>
        </p:txBody>
      </p:sp>
    </p:spTree>
    <p:extLst>
      <p:ext uri="{BB962C8B-B14F-4D97-AF65-F5344CB8AC3E}">
        <p14:creationId xmlns:p14="http://schemas.microsoft.com/office/powerpoint/2010/main" xmlns="" val="1511280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7E60C3-41CF-4725-9B69-CCACEA87B8BE}" type="datetimeFigureOut">
              <a:rPr lang="en-IN" smtClean="0"/>
              <a:pPr/>
              <a:t>21-07-2021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B179904-CFFF-46AF-9E36-6B4D88434D70}" type="slidenum">
              <a:rPr lang="en-IN" smtClean="0"/>
              <a:pPr/>
              <a:t>‹#›</a:t>
            </a:fld>
            <a:endParaRPr lang="en-IN"/>
          </a:p>
        </p:txBody>
      </p:sp>
    </p:spTree>
    <p:extLst>
      <p:ext uri="{BB962C8B-B14F-4D97-AF65-F5344CB8AC3E}">
        <p14:creationId xmlns:p14="http://schemas.microsoft.com/office/powerpoint/2010/main" xmlns="" val="781969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7E60C3-41CF-4725-9B69-CCACEA87B8BE}" type="datetimeFigureOut">
              <a:rPr lang="en-IN" smtClean="0"/>
              <a:pPr/>
              <a:t>21-07-2021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B179904-CFFF-46AF-9E36-6B4D88434D70}" type="slidenum">
              <a:rPr lang="en-IN" smtClean="0"/>
              <a:pPr/>
              <a:t>‹#›</a:t>
            </a:fld>
            <a:endParaRPr lang="en-IN"/>
          </a:p>
        </p:txBody>
      </p:sp>
    </p:spTree>
    <p:extLst>
      <p:ext uri="{BB962C8B-B14F-4D97-AF65-F5344CB8AC3E}">
        <p14:creationId xmlns:p14="http://schemas.microsoft.com/office/powerpoint/2010/main" xmlns="" val="475608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7E60C3-41CF-4725-9B69-CCACEA87B8BE}" type="datetimeFigureOut">
              <a:rPr lang="en-IN" smtClean="0"/>
              <a:pPr/>
              <a:t>21-07-2021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B179904-CFFF-46AF-9E36-6B4D88434D70}" type="slidenum">
              <a:rPr lang="en-IN" smtClean="0"/>
              <a:pPr/>
              <a:t>‹#›</a:t>
            </a:fld>
            <a:endParaRPr lang="en-IN"/>
          </a:p>
        </p:txBody>
      </p:sp>
    </p:spTree>
    <p:extLst>
      <p:ext uri="{BB962C8B-B14F-4D97-AF65-F5344CB8AC3E}">
        <p14:creationId xmlns:p14="http://schemas.microsoft.com/office/powerpoint/2010/main" xmlns="" val="174416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7E60C3-41CF-4725-9B69-CCACEA87B8BE}" type="datetimeFigureOut">
              <a:rPr lang="en-IN" smtClean="0"/>
              <a:pPr/>
              <a:t>21-07-2021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B179904-CFFF-46AF-9E36-6B4D88434D70}" type="slidenum">
              <a:rPr lang="en-IN" smtClean="0"/>
              <a:pPr/>
              <a:t>‹#›</a:t>
            </a:fld>
            <a:endParaRPr lang="en-IN"/>
          </a:p>
        </p:txBody>
      </p:sp>
    </p:spTree>
    <p:extLst>
      <p:ext uri="{BB962C8B-B14F-4D97-AF65-F5344CB8AC3E}">
        <p14:creationId xmlns:p14="http://schemas.microsoft.com/office/powerpoint/2010/main" xmlns="" val="3902480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7E60C3-41CF-4725-9B69-CCACEA87B8BE}" type="datetimeFigureOut">
              <a:rPr lang="en-IN" smtClean="0"/>
              <a:pPr/>
              <a:t>21-07-2021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B179904-CFFF-46AF-9E36-6B4D88434D70}" type="slidenum">
              <a:rPr lang="en-IN" smtClean="0"/>
              <a:pPr/>
              <a:t>‹#›</a:t>
            </a:fld>
            <a:endParaRPr lang="en-IN"/>
          </a:p>
        </p:txBody>
      </p:sp>
    </p:spTree>
    <p:extLst>
      <p:ext uri="{BB962C8B-B14F-4D97-AF65-F5344CB8AC3E}">
        <p14:creationId xmlns:p14="http://schemas.microsoft.com/office/powerpoint/2010/main" xmlns="" val="1933508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07E60C3-41CF-4725-9B69-CCACEA87B8BE}" type="datetimeFigureOut">
              <a:rPr lang="en-IN" smtClean="0"/>
              <a:pPr/>
              <a:t>21-07-2021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B179904-CFFF-46AF-9E36-6B4D88434D70}" type="slidenum">
              <a:rPr lang="en-IN" smtClean="0"/>
              <a:pPr/>
              <a:t>‹#›</a:t>
            </a:fld>
            <a:endParaRPr lang="en-IN"/>
          </a:p>
        </p:txBody>
      </p:sp>
    </p:spTree>
    <p:extLst>
      <p:ext uri="{BB962C8B-B14F-4D97-AF65-F5344CB8AC3E}">
        <p14:creationId xmlns:p14="http://schemas.microsoft.com/office/powerpoint/2010/main" xmlns="" val="3902012151"/>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CCC385-A9DF-4197-8F23-DBAA6935B7C6}"/>
              </a:ext>
            </a:extLst>
          </p:cNvPr>
          <p:cNvSpPr>
            <a:spLocks noGrp="1"/>
          </p:cNvSpPr>
          <p:nvPr>
            <p:ph type="ctrTitle"/>
          </p:nvPr>
        </p:nvSpPr>
        <p:spPr>
          <a:xfrm>
            <a:off x="2589213" y="793102"/>
            <a:ext cx="8915399" cy="1428760"/>
          </a:xfrm>
        </p:spPr>
        <p:txBody>
          <a:bodyPr>
            <a:normAutofit/>
          </a:bodyPr>
          <a:lstStyle/>
          <a:p>
            <a:r>
              <a:rPr lang="en-IN" sz="2400" b="1" dirty="0">
                <a:effectLst/>
                <a:latin typeface="Calibri" panose="020F0502020204030204" pitchFamily="34" charset="0"/>
                <a:ea typeface="Calibri" panose="020F0502020204030204" pitchFamily="34" charset="0"/>
                <a:cs typeface="Times New Roman" panose="02020603050405020304" pitchFamily="18" charset="0"/>
              </a:rPr>
              <a:t>ASSORTING THE WEB NEWS WITH THE APPLICATIONS OF MACHINE LEARNING ALGORITHMS</a:t>
            </a:r>
            <a:endParaRPr lang="en-IN" sz="2400" b="1" dirty="0"/>
          </a:p>
        </p:txBody>
      </p:sp>
      <p:sp>
        <p:nvSpPr>
          <p:cNvPr id="3" name="Subtitle 2">
            <a:extLst>
              <a:ext uri="{FF2B5EF4-FFF2-40B4-BE49-F238E27FC236}">
                <a16:creationId xmlns:a16="http://schemas.microsoft.com/office/drawing/2014/main" xmlns="" id="{9975C39B-AA7A-4B3F-A0E4-F4EC52301330}"/>
              </a:ext>
            </a:extLst>
          </p:cNvPr>
          <p:cNvSpPr>
            <a:spLocks noGrp="1"/>
          </p:cNvSpPr>
          <p:nvPr>
            <p:ph type="subTitle" idx="1"/>
          </p:nvPr>
        </p:nvSpPr>
        <p:spPr>
          <a:xfrm>
            <a:off x="2024743" y="4198776"/>
            <a:ext cx="9479869" cy="1763485"/>
          </a:xfrm>
        </p:spPr>
        <p:txBody>
          <a:bodyPr>
            <a:normAutofit fontScale="85000" lnSpcReduction="20000"/>
          </a:bodyPr>
          <a:lstStyle/>
          <a:p>
            <a:r>
              <a:rPr lang="en-US" sz="1600" dirty="0">
                <a:solidFill>
                  <a:srgbClr val="FF0000"/>
                </a:solidFill>
              </a:rPr>
              <a:t>Under the Esteemed </a:t>
            </a:r>
            <a:r>
              <a:rPr lang="en-US" sz="1600" dirty="0" smtClean="0">
                <a:solidFill>
                  <a:srgbClr val="FF0000"/>
                </a:solidFill>
              </a:rPr>
              <a:t>Guidance </a:t>
            </a:r>
            <a:r>
              <a:rPr lang="en-US" sz="1600" dirty="0">
                <a:solidFill>
                  <a:srgbClr val="FF0000"/>
                </a:solidFill>
              </a:rPr>
              <a:t>of                                              </a:t>
            </a:r>
            <a:r>
              <a:rPr lang="en-IN" sz="1600" b="1" dirty="0">
                <a:solidFill>
                  <a:srgbClr val="C00000"/>
                </a:solidFill>
                <a:latin typeface="Times New Roman" pitchFamily="18" charset="0"/>
                <a:cs typeface="Times New Roman" pitchFamily="18" charset="0"/>
                <a:sym typeface="Times New Roman" pitchFamily="18" charset="0"/>
              </a:rPr>
              <a:t>Presented By</a:t>
            </a:r>
            <a:endParaRPr lang="en-US" sz="1600" dirty="0">
              <a:solidFill>
                <a:srgbClr val="FF0000"/>
              </a:solidFill>
            </a:endParaRPr>
          </a:p>
          <a:p>
            <a:r>
              <a:rPr lang="en-US" sz="1600" b="1" dirty="0">
                <a:solidFill>
                  <a:srgbClr val="06176A"/>
                </a:solidFill>
                <a:latin typeface="Times New Roman" pitchFamily="18" charset="0"/>
                <a:cs typeface="Times New Roman" pitchFamily="18" charset="0"/>
              </a:rPr>
              <a:t>T.Rajasri                                                                                                    M Mounika                        (17B91A1294)</a:t>
            </a:r>
            <a:endParaRPr lang="en-US" sz="1600" b="1" dirty="0">
              <a:solidFill>
                <a:srgbClr val="FF0000"/>
              </a:solidFill>
              <a:latin typeface="Times New Roman" pitchFamily="18" charset="0"/>
              <a:cs typeface="Times New Roman" pitchFamily="18" charset="0"/>
            </a:endParaRPr>
          </a:p>
          <a:p>
            <a:r>
              <a:rPr lang="en-US" sz="1600" dirty="0">
                <a:solidFill>
                  <a:srgbClr val="06176A"/>
                </a:solidFill>
                <a:latin typeface="Times New Roman" pitchFamily="18" charset="0"/>
                <a:cs typeface="Times New Roman" pitchFamily="18" charset="0"/>
              </a:rPr>
              <a:t>Assistant Professor                                                                                     </a:t>
            </a:r>
            <a:r>
              <a:rPr lang="en-US" sz="1600" b="1" dirty="0">
                <a:solidFill>
                  <a:srgbClr val="06176A"/>
                </a:solidFill>
                <a:latin typeface="Times New Roman" pitchFamily="18" charset="0"/>
                <a:cs typeface="Times New Roman" pitchFamily="18" charset="0"/>
              </a:rPr>
              <a:t>L Lakshmi Sravani            (17B91A1285)</a:t>
            </a:r>
          </a:p>
          <a:p>
            <a:r>
              <a:rPr lang="en-US" sz="1600" b="1" dirty="0">
                <a:solidFill>
                  <a:srgbClr val="06176A"/>
                </a:solidFill>
                <a:latin typeface="Times New Roman" pitchFamily="18" charset="0"/>
                <a:cs typeface="Times New Roman" pitchFamily="18" charset="0"/>
              </a:rPr>
              <a:t>                                                                                                                    M Divija                              (17B91A1297)</a:t>
            </a:r>
          </a:p>
          <a:p>
            <a:r>
              <a:rPr lang="en-IN" sz="1600" b="1" dirty="0">
                <a:solidFill>
                  <a:srgbClr val="06176A"/>
                </a:solidFill>
                <a:latin typeface="Calibri" panose="020F0502020204030204" pitchFamily="34" charset="0"/>
                <a:cs typeface="Times New Roman" panose="02020603050405020304" pitchFamily="18" charset="0"/>
              </a:rPr>
              <a:t>                                                                                                                                   </a:t>
            </a:r>
            <a:r>
              <a:rPr lang="en-IN" sz="1600" b="1" dirty="0">
                <a:solidFill>
                  <a:srgbClr val="06176A"/>
                </a:solidFill>
                <a:latin typeface="Times New Roman" pitchFamily="18" charset="0"/>
                <a:cs typeface="Times New Roman" pitchFamily="18" charset="0"/>
              </a:rPr>
              <a:t>MD FAIROJUNNISA</a:t>
            </a:r>
            <a:r>
              <a:rPr lang="en-IN" sz="1600" b="1" dirty="0">
                <a:solidFill>
                  <a:srgbClr val="06176A"/>
                </a:solidFill>
                <a:latin typeface="Calibri" panose="020F0502020204030204" pitchFamily="34" charset="0"/>
                <a:cs typeface="Times New Roman" panose="02020603050405020304" pitchFamily="18" charset="0"/>
              </a:rPr>
              <a:t>         </a:t>
            </a:r>
            <a:r>
              <a:rPr lang="en-US" sz="1600" b="1" dirty="0">
                <a:solidFill>
                  <a:srgbClr val="06176A"/>
                </a:solidFill>
                <a:latin typeface="Times New Roman" pitchFamily="18" charset="0"/>
                <a:cs typeface="Times New Roman" pitchFamily="18" charset="0"/>
              </a:rPr>
              <a:t>(17B91A12A3)</a:t>
            </a:r>
          </a:p>
          <a:p>
            <a:r>
              <a:rPr lang="en-IN" sz="1600" b="1" dirty="0">
                <a:solidFill>
                  <a:srgbClr val="06176A"/>
                </a:solidFill>
                <a:latin typeface="Calibri" panose="020F0502020204030204" pitchFamily="34" charset="0"/>
                <a:cs typeface="Times New Roman" panose="02020603050405020304" pitchFamily="18" charset="0"/>
              </a:rPr>
              <a:t> </a:t>
            </a:r>
            <a:endParaRPr lang="en-US" sz="1600" b="1" dirty="0">
              <a:solidFill>
                <a:srgbClr val="06176A"/>
              </a:solidFill>
              <a:latin typeface="Times New Roman" pitchFamily="18" charset="0"/>
              <a:cs typeface="Times New Roman" pitchFamily="18" charset="0"/>
            </a:endParaRPr>
          </a:p>
          <a:p>
            <a:endParaRPr lang="en-US" sz="1600" dirty="0">
              <a:solidFill>
                <a:srgbClr val="FF0000"/>
              </a:solidFill>
            </a:endParaRPr>
          </a:p>
          <a:p>
            <a:endParaRPr lang="en-IN" sz="1600" dirty="0">
              <a:solidFill>
                <a:srgbClr val="FF0000"/>
              </a:solidFill>
            </a:endParaRPr>
          </a:p>
          <a:p>
            <a:endParaRPr lang="en-IN" sz="1600" dirty="0">
              <a:solidFill>
                <a:srgbClr val="FF0000"/>
              </a:solidFill>
            </a:endParaRPr>
          </a:p>
          <a:p>
            <a:endParaRPr lang="en-IN" sz="1600" dirty="0">
              <a:solidFill>
                <a:srgbClr val="FF0000"/>
              </a:solidFill>
            </a:endParaRPr>
          </a:p>
          <a:p>
            <a:endParaRPr lang="en-IN" sz="1600" dirty="0">
              <a:solidFill>
                <a:srgbClr val="FF0000"/>
              </a:solidFill>
            </a:endParaRPr>
          </a:p>
        </p:txBody>
      </p:sp>
      <p:pic>
        <p:nvPicPr>
          <p:cNvPr id="4" name="Picture 3" descr="Image result for srkr engineering college logo">
            <a:extLst>
              <a:ext uri="{FF2B5EF4-FFF2-40B4-BE49-F238E27FC236}">
                <a16:creationId xmlns:a16="http://schemas.microsoft.com/office/drawing/2014/main" xmlns="" id="{FA3B2547-D606-4292-A010-F60EC363B983}"/>
              </a:ext>
            </a:extLst>
          </p:cNvPr>
          <p:cNvPicPr/>
          <p:nvPr/>
        </p:nvPicPr>
        <p:blipFill>
          <a:blip r:embed="rId2" cstate="print"/>
          <a:srcRect/>
          <a:stretch>
            <a:fillRect/>
          </a:stretch>
        </p:blipFill>
        <p:spPr bwMode="auto">
          <a:xfrm>
            <a:off x="5804415" y="2621902"/>
            <a:ext cx="1428760" cy="1428760"/>
          </a:xfrm>
          <a:prstGeom prst="rect">
            <a:avLst/>
          </a:prstGeom>
          <a:noFill/>
          <a:ln w="9525">
            <a:noFill/>
            <a:miter lim="800000"/>
            <a:headEnd/>
            <a:tailEnd/>
          </a:ln>
        </p:spPr>
      </p:pic>
    </p:spTree>
    <p:extLst>
      <p:ext uri="{BB962C8B-B14F-4D97-AF65-F5344CB8AC3E}">
        <p14:creationId xmlns:p14="http://schemas.microsoft.com/office/powerpoint/2010/main" xmlns="" val="3099146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B32633-9703-4EA3-833A-6390194E5DEB}"/>
              </a:ext>
            </a:extLst>
          </p:cNvPr>
          <p:cNvSpPr>
            <a:spLocks noGrp="1"/>
          </p:cNvSpPr>
          <p:nvPr>
            <p:ph type="title"/>
          </p:nvPr>
        </p:nvSpPr>
        <p:spPr/>
        <p:txBody>
          <a:bodyPr>
            <a:normAutofit/>
          </a:bodyPr>
          <a:lstStyle/>
          <a:p>
            <a:r>
              <a:rPr lang="en-US" sz="2800" dirty="0">
                <a:solidFill>
                  <a:srgbClr val="C00000"/>
                </a:solidFill>
              </a:rPr>
              <a:t>Software Requirements:</a:t>
            </a:r>
            <a:endParaRPr lang="en-IN" sz="2800" dirty="0">
              <a:solidFill>
                <a:srgbClr val="C00000"/>
              </a:solidFill>
            </a:endParaRPr>
          </a:p>
        </p:txBody>
      </p:sp>
      <p:sp>
        <p:nvSpPr>
          <p:cNvPr id="3" name="Content Placeholder 2">
            <a:extLst>
              <a:ext uri="{FF2B5EF4-FFF2-40B4-BE49-F238E27FC236}">
                <a16:creationId xmlns:a16="http://schemas.microsoft.com/office/drawing/2014/main" xmlns="" id="{BCC5DA23-438D-468B-81BD-60E18A94A340}"/>
              </a:ext>
            </a:extLst>
          </p:cNvPr>
          <p:cNvSpPr>
            <a:spLocks noGrp="1"/>
          </p:cNvSpPr>
          <p:nvPr>
            <p:ph idx="1"/>
          </p:nvPr>
        </p:nvSpPr>
        <p:spPr>
          <a:xfrm>
            <a:off x="2589212" y="1436914"/>
            <a:ext cx="6825376" cy="4730621"/>
          </a:xfrm>
        </p:spPr>
        <p:txBody>
          <a:bodyPr>
            <a:normAutofit fontScale="92500" lnSpcReduction="20000"/>
          </a:bodyPr>
          <a:lstStyle/>
          <a:p>
            <a:r>
              <a:rPr lang="en-US" dirty="0"/>
              <a:t>OPERATING SYSTEM : Window 7/8/10, Linux </a:t>
            </a:r>
          </a:p>
          <a:p>
            <a:r>
              <a:rPr lang="en-IN" dirty="0"/>
              <a:t>Chrome browser</a:t>
            </a:r>
          </a:p>
          <a:p>
            <a:pPr marL="0" indent="0">
              <a:buNone/>
            </a:pPr>
            <a:endParaRPr lang="en-IN" dirty="0"/>
          </a:p>
          <a:p>
            <a:pPr marL="0" indent="0">
              <a:buNone/>
            </a:pPr>
            <a:endParaRPr lang="en-IN" dirty="0"/>
          </a:p>
          <a:p>
            <a:pPr marL="0" indent="0">
              <a:buNone/>
            </a:pPr>
            <a:r>
              <a:rPr lang="en-IN" dirty="0">
                <a:solidFill>
                  <a:srgbClr val="C00000"/>
                </a:solidFill>
              </a:rPr>
              <a:t>TECHNOLOGIES AND TOOLS :</a:t>
            </a:r>
          </a:p>
          <a:p>
            <a:pPr marL="0" indent="0">
              <a:buNone/>
            </a:pPr>
            <a:r>
              <a:rPr lang="en-IN" dirty="0">
                <a:solidFill>
                  <a:srgbClr val="C00000"/>
                </a:solidFill>
              </a:rPr>
              <a:t> </a:t>
            </a:r>
          </a:p>
          <a:p>
            <a:r>
              <a:rPr lang="en-IN" dirty="0"/>
              <a:t>Python 3.7.2 and above</a:t>
            </a:r>
          </a:p>
          <a:p>
            <a:r>
              <a:rPr lang="en-IN" dirty="0"/>
              <a:t>NLP packages</a:t>
            </a:r>
          </a:p>
          <a:p>
            <a:r>
              <a:rPr lang="en-IN" dirty="0"/>
              <a:t>Machine Learning Module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endParaRPr lang="en-US" dirty="0"/>
          </a:p>
        </p:txBody>
      </p:sp>
    </p:spTree>
    <p:extLst>
      <p:ext uri="{BB962C8B-B14F-4D97-AF65-F5344CB8AC3E}">
        <p14:creationId xmlns:p14="http://schemas.microsoft.com/office/powerpoint/2010/main" xmlns="" val="3717853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7005" y="461550"/>
            <a:ext cx="8911687" cy="828770"/>
          </a:xfrm>
        </p:spPr>
        <p:txBody>
          <a:bodyPr/>
          <a:lstStyle/>
          <a:p>
            <a:r>
              <a:rPr lang="en-IN" dirty="0">
                <a:solidFill>
                  <a:srgbClr val="C00000"/>
                </a:solidFill>
              </a:rPr>
              <a:t>Literature Survey</a:t>
            </a:r>
            <a:endParaRPr lang="en-US" dirty="0">
              <a:solidFill>
                <a:srgbClr val="C00000"/>
              </a:solidFill>
            </a:endParaRPr>
          </a:p>
        </p:txBody>
      </p:sp>
      <p:sp>
        <p:nvSpPr>
          <p:cNvPr id="3" name="Content Placeholder 2"/>
          <p:cNvSpPr>
            <a:spLocks noGrp="1"/>
          </p:cNvSpPr>
          <p:nvPr>
            <p:ph idx="1"/>
          </p:nvPr>
        </p:nvSpPr>
        <p:spPr>
          <a:xfrm>
            <a:off x="2010092" y="1645920"/>
            <a:ext cx="8915400" cy="3777622"/>
          </a:xfrm>
        </p:spPr>
        <p:txBody>
          <a:bodyPr>
            <a:normAutofit fontScale="92500"/>
          </a:bodyPr>
          <a:lstStyle/>
          <a:p>
            <a:pPr algn="just"/>
            <a:r>
              <a:rPr lang="en-US" dirty="0"/>
              <a:t>Thorsten </a:t>
            </a:r>
            <a:r>
              <a:rPr lang="en-US" dirty="0" err="1"/>
              <a:t>Joachims</a:t>
            </a:r>
            <a:r>
              <a:rPr lang="en-US" dirty="0"/>
              <a:t>[3]  introduces support vector machines for text categorization. It provides both theoretical and empirical evidence that SVMs are very well suited for text </a:t>
            </a:r>
            <a:r>
              <a:rPr lang="en-US" dirty="0" err="1"/>
              <a:t>categorization.The</a:t>
            </a:r>
            <a:r>
              <a:rPr lang="en-US" dirty="0"/>
              <a:t> paper considers the problem of automated categorization of web sites for systems used to block web pages that contain inappropriate content. In the paper we applied the techniques of analysis of the text, html tags, URL addresses and other information using Machine Learning and Data Mining methods. Besides that, techniques of analysis of sites that provide information in different languages are suggested. Architecture and algorithms of the system for collecting, storing and analyzing data required for classification of sites are presented. Results of experiments on analysis of web sites’ correspondence to different categories are given. Evaluation of the classification quality is performed. The classification system developed as a result of this work is implemented in F-Secure mass production systems performing analysis of web content.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7005" y="563150"/>
            <a:ext cx="8911687" cy="899890"/>
          </a:xfrm>
        </p:spPr>
        <p:txBody>
          <a:bodyPr/>
          <a:lstStyle/>
          <a:p>
            <a:r>
              <a:rPr lang="en-IN" dirty="0">
                <a:solidFill>
                  <a:srgbClr val="C00000"/>
                </a:solidFill>
              </a:rPr>
              <a:t>Literature Survey</a:t>
            </a:r>
            <a:endParaRPr lang="en-US" dirty="0">
              <a:solidFill>
                <a:srgbClr val="C00000"/>
              </a:solidFill>
            </a:endParaRPr>
          </a:p>
        </p:txBody>
      </p:sp>
      <p:sp>
        <p:nvSpPr>
          <p:cNvPr id="3" name="Content Placeholder 2"/>
          <p:cNvSpPr>
            <a:spLocks noGrp="1"/>
          </p:cNvSpPr>
          <p:nvPr>
            <p:ph idx="1"/>
          </p:nvPr>
        </p:nvSpPr>
        <p:spPr>
          <a:xfrm>
            <a:off x="2223452" y="1747520"/>
            <a:ext cx="8915400" cy="3777622"/>
          </a:xfrm>
        </p:spPr>
        <p:txBody>
          <a:bodyPr>
            <a:normAutofit lnSpcReduction="10000"/>
          </a:bodyPr>
          <a:lstStyle/>
          <a:p>
            <a:pPr algn="just"/>
            <a:r>
              <a:rPr lang="en-US" dirty="0" err="1"/>
              <a:t>Xindong</a:t>
            </a:r>
            <a:r>
              <a:rPr lang="en-US" dirty="0"/>
              <a:t> Wu presents the top 10 data mining algorithms .C4.5 ,k-means, SVM, </a:t>
            </a:r>
            <a:r>
              <a:rPr lang="en-US" dirty="0" err="1"/>
              <a:t>Apriori</a:t>
            </a:r>
            <a:r>
              <a:rPr lang="en-US" dirty="0"/>
              <a:t> , EM, page rank, </a:t>
            </a:r>
            <a:r>
              <a:rPr lang="en-US" dirty="0" err="1"/>
              <a:t>AdaBoost</a:t>
            </a:r>
            <a:r>
              <a:rPr lang="en-US" dirty="0"/>
              <a:t>, </a:t>
            </a:r>
            <a:r>
              <a:rPr lang="en-US" dirty="0" err="1"/>
              <a:t>kNN</a:t>
            </a:r>
            <a:r>
              <a:rPr lang="en-US" dirty="0"/>
              <a:t>, Naïve </a:t>
            </a:r>
            <a:r>
              <a:rPr lang="en-US" dirty="0" err="1"/>
              <a:t>Bayes</a:t>
            </a:r>
            <a:r>
              <a:rPr lang="en-US" dirty="0"/>
              <a:t> and CART. These top 10 algorithms are among the most influential data mining algorithms in the research community. This paper presents the top 10 data mining algorithms identified by the IEEE International Conference on Data Mining (ICDM) in December 2006: C4.5, k-Means, SVM, </a:t>
            </a:r>
            <a:r>
              <a:rPr lang="en-US" dirty="0" err="1"/>
              <a:t>Apriori</a:t>
            </a:r>
            <a:r>
              <a:rPr lang="en-US" dirty="0"/>
              <a:t>, EM, </a:t>
            </a:r>
            <a:r>
              <a:rPr lang="en-US" dirty="0" err="1"/>
              <a:t>PageRank</a:t>
            </a:r>
            <a:r>
              <a:rPr lang="en-US" dirty="0"/>
              <a:t>, </a:t>
            </a:r>
            <a:r>
              <a:rPr lang="en-US" dirty="0" err="1"/>
              <a:t>AdaBoost</a:t>
            </a:r>
            <a:r>
              <a:rPr lang="en-US" dirty="0"/>
              <a:t>, </a:t>
            </a:r>
            <a:r>
              <a:rPr lang="en-US" dirty="0" err="1"/>
              <a:t>kNN</a:t>
            </a:r>
            <a:r>
              <a:rPr lang="en-US" dirty="0"/>
              <a:t>, Naive </a:t>
            </a:r>
            <a:r>
              <a:rPr lang="en-US" dirty="0" err="1"/>
              <a:t>Bayes</a:t>
            </a:r>
            <a:r>
              <a:rPr lang="en-US" dirty="0"/>
              <a:t>, and CART. These top 10 algorithms are among the most influential data mining algorithms in the research community. With each algorithm, we provide a description of the algorithm, discuss the impact of the algorithm, and review current and further research on the algorithm. These 10 algorithms cover classification, clustering, statistical learning, association analysis, and link mining, which are all among the most important topics in data mining research and development.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C9ECEF-1CAB-4A1E-B250-2F7285E255F0}"/>
              </a:ext>
            </a:extLst>
          </p:cNvPr>
          <p:cNvSpPr>
            <a:spLocks noGrp="1"/>
          </p:cNvSpPr>
          <p:nvPr>
            <p:ph type="title"/>
          </p:nvPr>
        </p:nvSpPr>
        <p:spPr/>
        <p:txBody>
          <a:bodyPr/>
          <a:lstStyle/>
          <a:p>
            <a:r>
              <a:rPr lang="en-US" dirty="0">
                <a:solidFill>
                  <a:srgbClr val="C00000"/>
                </a:solidFill>
              </a:rPr>
              <a:t>Architecture:</a:t>
            </a:r>
            <a:endParaRPr lang="en-IN" dirty="0">
              <a:solidFill>
                <a:srgbClr val="C00000"/>
              </a:solidFill>
            </a:endParaRPr>
          </a:p>
        </p:txBody>
      </p:sp>
      <p:sp>
        <p:nvSpPr>
          <p:cNvPr id="3" name="Content Placeholder 2">
            <a:extLst>
              <a:ext uri="{FF2B5EF4-FFF2-40B4-BE49-F238E27FC236}">
                <a16:creationId xmlns:a16="http://schemas.microsoft.com/office/drawing/2014/main" xmlns="" id="{CC3C0CEC-E93E-4286-9A36-4FBC048D2461}"/>
              </a:ext>
            </a:extLst>
          </p:cNvPr>
          <p:cNvSpPr>
            <a:spLocks noGrp="1"/>
          </p:cNvSpPr>
          <p:nvPr>
            <p:ph idx="1"/>
          </p:nvPr>
        </p:nvSpPr>
        <p:spPr>
          <a:xfrm>
            <a:off x="2589212" y="1905000"/>
            <a:ext cx="8915400" cy="3777622"/>
          </a:xfrm>
        </p:spPr>
        <p:txBody>
          <a:bodyPr/>
          <a:lstStyle/>
          <a:p>
            <a:r>
              <a:rPr lang="en-US" dirty="0"/>
              <a:t>  </a:t>
            </a:r>
            <a:endParaRPr lang="en-IN" dirty="0"/>
          </a:p>
        </p:txBody>
      </p:sp>
      <p:sp>
        <p:nvSpPr>
          <p:cNvPr id="23" name="Rectangle 45">
            <a:extLst>
              <a:ext uri="{FF2B5EF4-FFF2-40B4-BE49-F238E27FC236}">
                <a16:creationId xmlns:a16="http://schemas.microsoft.com/office/drawing/2014/main" xmlns="" id="{365661EF-D8E7-4364-B6DC-643369EEE4C9}"/>
              </a:ext>
            </a:extLst>
          </p:cNvPr>
          <p:cNvSpPr>
            <a:spLocks noChangeArrowheads="1"/>
          </p:cNvSpPr>
          <p:nvPr/>
        </p:nvSpPr>
        <p:spPr bwMode="auto">
          <a:xfrm>
            <a:off x="4060987" y="1381461"/>
            <a:ext cx="1498601" cy="72231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Row  of  English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altLang="en-US" sz="1200" dirty="0">
                <a:latin typeface="Calibri" panose="020F0502020204030204" pitchFamily="34" charset="0"/>
                <a:ea typeface="Calibri" panose="020F0502020204030204" pitchFamily="34" charset="0"/>
                <a:cs typeface="Times New Roman" panose="02020603050405020304" pitchFamily="18" charset="0"/>
              </a:rPr>
              <a:t>Articles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44">
            <a:extLst>
              <a:ext uri="{FF2B5EF4-FFF2-40B4-BE49-F238E27FC236}">
                <a16:creationId xmlns:a16="http://schemas.microsoft.com/office/drawing/2014/main" xmlns="" id="{6A8EBA63-2E98-4BB9-8538-FBF6B430D407}"/>
              </a:ext>
            </a:extLst>
          </p:cNvPr>
          <p:cNvSpPr>
            <a:spLocks noChangeArrowheads="1"/>
          </p:cNvSpPr>
          <p:nvPr/>
        </p:nvSpPr>
        <p:spPr bwMode="auto">
          <a:xfrm>
            <a:off x="6675120" y="992072"/>
            <a:ext cx="3580436" cy="254796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Preprocessing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43">
            <a:extLst>
              <a:ext uri="{FF2B5EF4-FFF2-40B4-BE49-F238E27FC236}">
                <a16:creationId xmlns:a16="http://schemas.microsoft.com/office/drawing/2014/main" xmlns="" id="{D877B590-E2E7-4E10-8AAB-DE200E87045C}"/>
              </a:ext>
            </a:extLst>
          </p:cNvPr>
          <p:cNvSpPr>
            <a:spLocks noChangeArrowheads="1"/>
          </p:cNvSpPr>
          <p:nvPr/>
        </p:nvSpPr>
        <p:spPr bwMode="auto">
          <a:xfrm>
            <a:off x="7078176" y="1526592"/>
            <a:ext cx="1104900" cy="4032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Tokenizing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42">
            <a:extLst>
              <a:ext uri="{FF2B5EF4-FFF2-40B4-BE49-F238E27FC236}">
                <a16:creationId xmlns:a16="http://schemas.microsoft.com/office/drawing/2014/main" xmlns="" id="{BECC362B-4244-4D80-9CD6-969D2FF150A3}"/>
              </a:ext>
            </a:extLst>
          </p:cNvPr>
          <p:cNvSpPr>
            <a:spLocks noChangeArrowheads="1"/>
          </p:cNvSpPr>
          <p:nvPr/>
        </p:nvSpPr>
        <p:spPr bwMode="auto">
          <a:xfrm>
            <a:off x="8808147" y="1545062"/>
            <a:ext cx="1179513" cy="4032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Stopwords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41">
            <a:extLst>
              <a:ext uri="{FF2B5EF4-FFF2-40B4-BE49-F238E27FC236}">
                <a16:creationId xmlns:a16="http://schemas.microsoft.com/office/drawing/2014/main" xmlns="" id="{11E373BC-A0BF-4036-B9E3-C774BC4E3E08}"/>
              </a:ext>
            </a:extLst>
          </p:cNvPr>
          <p:cNvSpPr>
            <a:spLocks noChangeArrowheads="1"/>
          </p:cNvSpPr>
          <p:nvPr/>
        </p:nvSpPr>
        <p:spPr bwMode="auto">
          <a:xfrm>
            <a:off x="7133696" y="2611215"/>
            <a:ext cx="1104900" cy="5746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altLang="en-US" sz="1200" dirty="0">
                <a:latin typeface="Calibri" panose="020F0502020204030204" pitchFamily="34" charset="0"/>
                <a:ea typeface="Calibri" panose="020F0502020204030204" pitchFamily="34" charset="0"/>
                <a:cs typeface="Times New Roman" panose="02020603050405020304" pitchFamily="18" charset="0"/>
              </a:rPr>
              <a:t>WORD</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Calibri" panose="020F0502020204030204" pitchFamily="34"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Frequency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40">
            <a:extLst>
              <a:ext uri="{FF2B5EF4-FFF2-40B4-BE49-F238E27FC236}">
                <a16:creationId xmlns:a16="http://schemas.microsoft.com/office/drawing/2014/main" xmlns="" id="{BC87BA4F-1722-4F0E-8597-8BF861A87F8B}"/>
              </a:ext>
            </a:extLst>
          </p:cNvPr>
          <p:cNvSpPr>
            <a:spLocks noChangeArrowheads="1"/>
          </p:cNvSpPr>
          <p:nvPr/>
        </p:nvSpPr>
        <p:spPr bwMode="auto">
          <a:xfrm>
            <a:off x="8863319" y="2745160"/>
            <a:ext cx="1179513" cy="41433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panose="020B0604020202020204" pitchFamily="34" charset="0"/>
              </a:rPr>
              <a:t>Lemmatization</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9" name="Rectangle 39">
            <a:extLst>
              <a:ext uri="{FF2B5EF4-FFF2-40B4-BE49-F238E27FC236}">
                <a16:creationId xmlns:a16="http://schemas.microsoft.com/office/drawing/2014/main" xmlns="" id="{71E359E6-2522-427C-AA6C-AF5F65C509AE}"/>
              </a:ext>
            </a:extLst>
          </p:cNvPr>
          <p:cNvSpPr>
            <a:spLocks noChangeArrowheads="1"/>
          </p:cNvSpPr>
          <p:nvPr/>
        </p:nvSpPr>
        <p:spPr bwMode="auto">
          <a:xfrm>
            <a:off x="6992695" y="3984171"/>
            <a:ext cx="1774825" cy="4441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Feature Extraction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38">
            <a:extLst>
              <a:ext uri="{FF2B5EF4-FFF2-40B4-BE49-F238E27FC236}">
                <a16:creationId xmlns:a16="http://schemas.microsoft.com/office/drawing/2014/main" xmlns="" id="{DCA11A22-50BD-4C5D-80F0-BD5067CB02F7}"/>
              </a:ext>
            </a:extLst>
          </p:cNvPr>
          <p:cNvSpPr>
            <a:spLocks noChangeArrowheads="1"/>
          </p:cNvSpPr>
          <p:nvPr/>
        </p:nvSpPr>
        <p:spPr bwMode="auto">
          <a:xfrm>
            <a:off x="6988629" y="4885509"/>
            <a:ext cx="1825479" cy="57476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Building Models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SVM,KNN and LSTM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7">
            <a:extLst>
              <a:ext uri="{FF2B5EF4-FFF2-40B4-BE49-F238E27FC236}">
                <a16:creationId xmlns:a16="http://schemas.microsoft.com/office/drawing/2014/main" xmlns="" id="{1F578439-7F2F-4754-9EFB-16B75E538E67}"/>
              </a:ext>
            </a:extLst>
          </p:cNvPr>
          <p:cNvSpPr>
            <a:spLocks noChangeArrowheads="1"/>
          </p:cNvSpPr>
          <p:nvPr/>
        </p:nvSpPr>
        <p:spPr bwMode="auto">
          <a:xfrm>
            <a:off x="9958694" y="4859382"/>
            <a:ext cx="1314552" cy="60089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Classifying the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altLang="en-US" sz="1200" dirty="0">
                <a:latin typeface="Calibri" panose="020F0502020204030204" pitchFamily="34" charset="0"/>
                <a:ea typeface="Calibri" panose="020F0502020204030204" pitchFamily="34" charset="0"/>
                <a:cs typeface="Times New Roman" panose="02020603050405020304" pitchFamily="18" charset="0"/>
              </a:rPr>
              <a:t>Text  Data</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AutoShape 35">
            <a:extLst>
              <a:ext uri="{FF2B5EF4-FFF2-40B4-BE49-F238E27FC236}">
                <a16:creationId xmlns:a16="http://schemas.microsoft.com/office/drawing/2014/main" xmlns="" id="{6DC259A4-FCD3-4976-9E96-B33BD5E48EC8}"/>
              </a:ext>
            </a:extLst>
          </p:cNvPr>
          <p:cNvSpPr>
            <a:spLocks noChangeShapeType="1"/>
          </p:cNvSpPr>
          <p:nvPr/>
        </p:nvSpPr>
        <p:spPr bwMode="auto">
          <a:xfrm>
            <a:off x="9313538" y="2000198"/>
            <a:ext cx="11113" cy="7016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4" name="AutoShape 34">
            <a:extLst>
              <a:ext uri="{FF2B5EF4-FFF2-40B4-BE49-F238E27FC236}">
                <a16:creationId xmlns:a16="http://schemas.microsoft.com/office/drawing/2014/main" xmlns="" id="{E369312B-9256-4A5D-854A-9103282B648E}"/>
              </a:ext>
            </a:extLst>
          </p:cNvPr>
          <p:cNvSpPr>
            <a:spLocks noChangeShapeType="1"/>
          </p:cNvSpPr>
          <p:nvPr/>
        </p:nvSpPr>
        <p:spPr bwMode="auto">
          <a:xfrm>
            <a:off x="4210050" y="2046288"/>
            <a:ext cx="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5" name="AutoShape 33">
            <a:extLst>
              <a:ext uri="{FF2B5EF4-FFF2-40B4-BE49-F238E27FC236}">
                <a16:creationId xmlns:a16="http://schemas.microsoft.com/office/drawing/2014/main" xmlns="" id="{46D442B6-4CCE-4E31-83CC-89752B6512C0}"/>
              </a:ext>
            </a:extLst>
          </p:cNvPr>
          <p:cNvSpPr>
            <a:spLocks noChangeShapeType="1"/>
          </p:cNvSpPr>
          <p:nvPr/>
        </p:nvSpPr>
        <p:spPr bwMode="auto">
          <a:xfrm flipH="1">
            <a:off x="8256894" y="2898552"/>
            <a:ext cx="60642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0" name="Rectangle 46">
            <a:extLst>
              <a:ext uri="{FF2B5EF4-FFF2-40B4-BE49-F238E27FC236}">
                <a16:creationId xmlns:a16="http://schemas.microsoft.com/office/drawing/2014/main" xmlns="" id="{5584FA26-B7E8-463F-8B35-09AB7BFD8950}"/>
              </a:ext>
            </a:extLst>
          </p:cNvPr>
          <p:cNvSpPr>
            <a:spLocks noChangeArrowheads="1"/>
          </p:cNvSpPr>
          <p:nvPr/>
        </p:nvSpPr>
        <p:spPr bwMode="auto">
          <a:xfrm>
            <a:off x="0" y="-228600"/>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1" name="Rectangle 56">
            <a:extLst>
              <a:ext uri="{FF2B5EF4-FFF2-40B4-BE49-F238E27FC236}">
                <a16:creationId xmlns:a16="http://schemas.microsoft.com/office/drawing/2014/main" xmlns="" id="{A5FD8021-652E-4920-A41E-3F6491E1AB09}"/>
              </a:ext>
            </a:extLst>
          </p:cNvPr>
          <p:cNvSpPr>
            <a:spLocks noChangeArrowheads="1"/>
          </p:cNvSpPr>
          <p:nvPr/>
        </p:nvSpPr>
        <p:spPr bwMode="auto">
          <a:xfrm>
            <a:off x="0" y="22860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9" name="Rectangle 37">
            <a:extLst>
              <a:ext uri="{FF2B5EF4-FFF2-40B4-BE49-F238E27FC236}">
                <a16:creationId xmlns:a16="http://schemas.microsoft.com/office/drawing/2014/main" xmlns="" id="{1F578439-7F2F-4754-9EFB-16B75E538E67}"/>
              </a:ext>
            </a:extLst>
          </p:cNvPr>
          <p:cNvSpPr>
            <a:spLocks noChangeArrowheads="1"/>
          </p:cNvSpPr>
          <p:nvPr/>
        </p:nvSpPr>
        <p:spPr bwMode="auto">
          <a:xfrm>
            <a:off x="9457509" y="5891349"/>
            <a:ext cx="1907438" cy="66620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         Identify</a:t>
            </a:r>
            <a:r>
              <a:rPr kumimoji="0" lang="en-US" altLang="en-US" sz="1200" b="0" i="0" u="none" strike="noStrike" cap="none" normalizeH="0" dirty="0">
                <a:ln>
                  <a:noFill/>
                </a:ln>
                <a:solidFill>
                  <a:schemeClr val="tx1"/>
                </a:solidFill>
                <a:effectLst/>
                <a:latin typeface="Arial" panose="020B0604020202020204" pitchFamily="34" charset="0"/>
              </a:rPr>
              <a:t>   The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panose="020B0604020202020204" pitchFamily="34" charset="0"/>
              </a:rPr>
              <a:t>           </a:t>
            </a:r>
            <a:r>
              <a:rPr kumimoji="0" lang="en-US" altLang="en-US" sz="1200" b="0" i="0" u="none" strike="noStrike" cap="none" normalizeH="0" dirty="0">
                <a:ln>
                  <a:noFill/>
                </a:ln>
                <a:solidFill>
                  <a:schemeClr val="tx1"/>
                </a:solidFill>
                <a:effectLst/>
                <a:latin typeface="Arial" panose="020B0604020202020204" pitchFamily="34" charset="0"/>
              </a:rPr>
              <a:t> Efficient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panose="020B0604020202020204" pitchFamily="34" charset="0"/>
              </a:rPr>
              <a:t>            </a:t>
            </a:r>
            <a:r>
              <a:rPr kumimoji="0" lang="en-US" altLang="en-US" sz="1200" b="0" i="0" u="none" strike="noStrike" cap="none" normalizeH="0" dirty="0">
                <a:ln>
                  <a:noFill/>
                </a:ln>
                <a:solidFill>
                  <a:schemeClr val="tx1"/>
                </a:solidFill>
                <a:effectLst/>
                <a:latin typeface="Arial" panose="020B0604020202020204" pitchFamily="34" charset="0"/>
              </a:rPr>
              <a:t> Model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51" name="Straight Arrow Connector 50"/>
          <p:cNvCxnSpPr>
            <a:stCxn id="27" idx="2"/>
          </p:cNvCxnSpPr>
          <p:nvPr/>
        </p:nvCxnSpPr>
        <p:spPr>
          <a:xfrm>
            <a:off x="7686146" y="3185890"/>
            <a:ext cx="7877" cy="8505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7746274" y="4480560"/>
            <a:ext cx="0" cy="4180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30" idx="3"/>
            <a:endCxn id="31" idx="1"/>
          </p:cNvCxnSpPr>
          <p:nvPr/>
        </p:nvCxnSpPr>
        <p:spPr>
          <a:xfrm flipV="1">
            <a:off x="8814108" y="5159828"/>
            <a:ext cx="1144586" cy="130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23" idx="3"/>
            <a:endCxn id="25" idx="1"/>
          </p:cNvCxnSpPr>
          <p:nvPr/>
        </p:nvCxnSpPr>
        <p:spPr>
          <a:xfrm flipV="1">
            <a:off x="5559588" y="1728205"/>
            <a:ext cx="1518588" cy="144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25" idx="3"/>
            <a:endCxn id="26" idx="1"/>
          </p:cNvCxnSpPr>
          <p:nvPr/>
        </p:nvCxnSpPr>
        <p:spPr>
          <a:xfrm>
            <a:off x="8183076" y="1728205"/>
            <a:ext cx="625071" cy="184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31" idx="2"/>
          </p:cNvCxnSpPr>
          <p:nvPr/>
        </p:nvCxnSpPr>
        <p:spPr>
          <a:xfrm>
            <a:off x="10615970" y="5460273"/>
            <a:ext cx="4133" cy="4702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12631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A1B310B-A1A7-43CE-AA1F-58021BBC3D85}"/>
              </a:ext>
            </a:extLst>
          </p:cNvPr>
          <p:cNvSpPr>
            <a:spLocks noGrp="1"/>
          </p:cNvSpPr>
          <p:nvPr>
            <p:ph idx="1"/>
          </p:nvPr>
        </p:nvSpPr>
        <p:spPr/>
        <p:txBody>
          <a:bodyPr>
            <a:normAutofit lnSpcReduction="10000"/>
          </a:bodyPr>
          <a:lstStyle/>
          <a:p>
            <a:pPr>
              <a:buFont typeface="Wingdings" pitchFamily="2" charset="2"/>
              <a:buChar char="Ø"/>
            </a:pPr>
            <a:r>
              <a:rPr lang="en-US" sz="1800" dirty="0">
                <a:effectLst/>
                <a:ea typeface="Calibri" panose="020F0502020204030204" pitchFamily="34" charset="0"/>
                <a:cs typeface="Times New Roman" panose="02020603050405020304" pitchFamily="18" charset="0"/>
              </a:rPr>
              <a:t>Data Preprocessing</a:t>
            </a:r>
            <a:r>
              <a:rPr lang="en-US" dirty="0"/>
              <a:t> </a:t>
            </a:r>
          </a:p>
          <a:p>
            <a:pPr>
              <a:buFont typeface="Wingdings" pitchFamily="2" charset="2"/>
              <a:buChar char="Ø"/>
            </a:pPr>
            <a:r>
              <a:rPr lang="en-US" sz="1800" dirty="0">
                <a:effectLst/>
                <a:ea typeface="Calibri" panose="020F0502020204030204" pitchFamily="34" charset="0"/>
              </a:rPr>
              <a:t>Tokenization</a:t>
            </a:r>
          </a:p>
          <a:p>
            <a:pPr>
              <a:buFont typeface="Wingdings" pitchFamily="2" charset="2"/>
              <a:buChar char="Ø"/>
            </a:pPr>
            <a:r>
              <a:rPr lang="en-US" sz="1800" dirty="0">
                <a:effectLst/>
                <a:ea typeface="Calibri" panose="020F0502020204030204" pitchFamily="34" charset="0"/>
                <a:cs typeface="Times New Roman" panose="02020603050405020304" pitchFamily="18" charset="0"/>
              </a:rPr>
              <a:t>Stop Word  Removal</a:t>
            </a:r>
          </a:p>
          <a:p>
            <a:pPr>
              <a:buFont typeface="Wingdings" pitchFamily="2" charset="2"/>
              <a:buChar char="Ø"/>
            </a:pPr>
            <a:r>
              <a:rPr lang="en-US" sz="1800" dirty="0">
                <a:effectLst/>
                <a:ea typeface="Calibri" panose="020F0502020204030204" pitchFamily="34" charset="0"/>
                <a:cs typeface="Times New Roman" panose="02020603050405020304" pitchFamily="18" charset="0"/>
              </a:rPr>
              <a:t>Lemmatization</a:t>
            </a:r>
          </a:p>
          <a:p>
            <a:pPr>
              <a:buFont typeface="Wingdings" pitchFamily="2" charset="2"/>
              <a:buChar char="Ø"/>
            </a:pPr>
            <a:r>
              <a:rPr lang="en-US" dirty="0"/>
              <a:t>Label Encoding</a:t>
            </a:r>
          </a:p>
          <a:p>
            <a:pPr>
              <a:buFont typeface="Wingdings" pitchFamily="2" charset="2"/>
              <a:buChar char="Ø"/>
            </a:pPr>
            <a:r>
              <a:rPr lang="en-US" sz="1800" dirty="0">
                <a:solidFill>
                  <a:srgbClr val="555555"/>
                </a:solidFill>
                <a:effectLst/>
                <a:ea typeface="Calibri" panose="020F0502020204030204" pitchFamily="34" charset="0"/>
                <a:cs typeface="Times New Roman" panose="02020603050405020304" pitchFamily="18" charset="0"/>
              </a:rPr>
              <a:t>Feature Extraction</a:t>
            </a:r>
          </a:p>
          <a:p>
            <a:pPr>
              <a:buFont typeface="Wingdings" pitchFamily="2" charset="2"/>
              <a:buChar char="Ø"/>
            </a:pPr>
            <a:r>
              <a:rPr lang="en-US" sz="1800" dirty="0">
                <a:solidFill>
                  <a:srgbClr val="222222"/>
                </a:solidFill>
                <a:effectLst/>
                <a:ea typeface="Times New Roman" panose="02020603050405020304" pitchFamily="18" charset="0"/>
                <a:cs typeface="Times New Roman" panose="02020603050405020304" pitchFamily="18" charset="0"/>
              </a:rPr>
              <a:t>Word Frequencies</a:t>
            </a:r>
          </a:p>
          <a:p>
            <a:pPr>
              <a:buFont typeface="Wingdings" pitchFamily="2" charset="2"/>
              <a:buChar char="Ø"/>
            </a:pPr>
            <a:r>
              <a:rPr lang="en-US" sz="1800" dirty="0">
                <a:solidFill>
                  <a:schemeClr val="tx1"/>
                </a:solidFill>
                <a:effectLst/>
                <a:ea typeface="Times New Roman" panose="02020603050405020304" pitchFamily="18" charset="0"/>
                <a:cs typeface="Times New Roman" panose="02020603050405020304" pitchFamily="18" charset="0"/>
              </a:rPr>
              <a:t>Building models </a:t>
            </a:r>
            <a:r>
              <a:rPr lang="en-US" sz="1800" dirty="0" err="1">
                <a:solidFill>
                  <a:schemeClr val="tx1"/>
                </a:solidFill>
                <a:effectLst/>
                <a:ea typeface="Times New Roman" panose="02020603050405020304" pitchFamily="18" charset="0"/>
                <a:cs typeface="Times New Roman" panose="02020603050405020304" pitchFamily="18" charset="0"/>
              </a:rPr>
              <a:t>svm</a:t>
            </a:r>
            <a:r>
              <a:rPr lang="en-US" sz="1800" dirty="0">
                <a:solidFill>
                  <a:schemeClr val="tx1"/>
                </a:solidFill>
                <a:effectLst/>
                <a:ea typeface="Times New Roman" panose="02020603050405020304" pitchFamily="18" charset="0"/>
                <a:cs typeface="Times New Roman" panose="02020603050405020304" pitchFamily="18" charset="0"/>
              </a:rPr>
              <a:t> ,</a:t>
            </a:r>
            <a:r>
              <a:rPr lang="en-US" sz="1800" dirty="0" err="1">
                <a:solidFill>
                  <a:schemeClr val="tx1"/>
                </a:solidFill>
                <a:effectLst/>
                <a:ea typeface="Times New Roman" panose="02020603050405020304" pitchFamily="18" charset="0"/>
                <a:cs typeface="Times New Roman" panose="02020603050405020304" pitchFamily="18" charset="0"/>
              </a:rPr>
              <a:t>knn</a:t>
            </a:r>
            <a:r>
              <a:rPr lang="en-US" sz="1800" dirty="0">
                <a:solidFill>
                  <a:schemeClr val="tx1"/>
                </a:solidFill>
                <a:effectLst/>
                <a:ea typeface="Times New Roman" panose="02020603050405020304" pitchFamily="18" charset="0"/>
                <a:cs typeface="Times New Roman" panose="02020603050405020304" pitchFamily="18" charset="0"/>
              </a:rPr>
              <a:t> and </a:t>
            </a:r>
            <a:r>
              <a:rPr lang="en-US" sz="1800" dirty="0" err="1">
                <a:solidFill>
                  <a:schemeClr val="tx1"/>
                </a:solidFill>
                <a:effectLst/>
                <a:ea typeface="Times New Roman" panose="02020603050405020304" pitchFamily="18" charset="0"/>
                <a:cs typeface="Times New Roman" panose="02020603050405020304" pitchFamily="18" charset="0"/>
              </a:rPr>
              <a:t>lstm</a:t>
            </a:r>
            <a:r>
              <a:rPr lang="en-US" sz="1800" dirty="0">
                <a:solidFill>
                  <a:schemeClr val="tx1"/>
                </a:solidFill>
                <a:effectLst/>
                <a:ea typeface="Times New Roman" panose="02020603050405020304" pitchFamily="18" charset="0"/>
                <a:cs typeface="Times New Roman" panose="02020603050405020304" pitchFamily="18" charset="0"/>
              </a:rPr>
              <a:t>.</a:t>
            </a:r>
          </a:p>
          <a:p>
            <a:pPr>
              <a:buFont typeface="Wingdings" pitchFamily="2" charset="2"/>
              <a:buChar char="Ø"/>
            </a:pPr>
            <a:r>
              <a:rPr lang="en-US" sz="1800" dirty="0">
                <a:solidFill>
                  <a:schemeClr val="tx1"/>
                </a:solidFill>
                <a:effectLst/>
                <a:ea typeface="Times New Roman" panose="02020603050405020304" pitchFamily="18" charset="0"/>
                <a:cs typeface="Times New Roman" panose="02020603050405020304" pitchFamily="18" charset="0"/>
              </a:rPr>
              <a:t>classifying text data</a:t>
            </a:r>
          </a:p>
          <a:p>
            <a:pPr>
              <a:buFont typeface="Wingdings" pitchFamily="2" charset="2"/>
              <a:buChar char="Ø"/>
            </a:pPr>
            <a:r>
              <a:rPr lang="en-US" sz="1800" dirty="0">
                <a:solidFill>
                  <a:schemeClr val="tx1"/>
                </a:solidFill>
                <a:effectLst/>
                <a:ea typeface="Times New Roman" panose="02020603050405020304" pitchFamily="18" charset="0"/>
                <a:cs typeface="Times New Roman" panose="02020603050405020304" pitchFamily="18" charset="0"/>
              </a:rPr>
              <a:t>identify the efficient models</a:t>
            </a:r>
            <a:endParaRPr lang="en-IN" sz="1800" dirty="0">
              <a:solidFill>
                <a:schemeClr val="tx1"/>
              </a:solidFill>
              <a:effectLst/>
              <a:ea typeface="Times New Roman" panose="02020603050405020304" pitchFamily="18" charset="0"/>
              <a:cs typeface="Times New Roman" panose="02020603050405020304" pitchFamily="18" charset="0"/>
            </a:endParaRPr>
          </a:p>
          <a:p>
            <a:pPr marL="0" indent="0">
              <a:buNone/>
            </a:pPr>
            <a:endParaRPr lang="en-US" dirty="0"/>
          </a:p>
          <a:p>
            <a:endParaRPr lang="en-IN" dirty="0"/>
          </a:p>
        </p:txBody>
      </p:sp>
      <p:sp>
        <p:nvSpPr>
          <p:cNvPr id="4" name="Title 3">
            <a:extLst>
              <a:ext uri="{FF2B5EF4-FFF2-40B4-BE49-F238E27FC236}">
                <a16:creationId xmlns:a16="http://schemas.microsoft.com/office/drawing/2014/main" xmlns="" id="{5B7B1333-0282-48D8-9539-B488F5E64D4D}"/>
              </a:ext>
            </a:extLst>
          </p:cNvPr>
          <p:cNvSpPr txBox="1">
            <a:spLocks noGrp="1"/>
          </p:cNvSpPr>
          <p:nvPr>
            <p:ph type="title"/>
          </p:nvPr>
        </p:nvSpPr>
        <p:spPr>
          <a:xfrm>
            <a:off x="2592388" y="623888"/>
            <a:ext cx="8912225" cy="1281112"/>
          </a:xfrm>
          <a:prstGeom prst="rect">
            <a:avLst/>
          </a:prstGeom>
          <a:noFill/>
        </p:spPr>
        <p:txBody>
          <a:bodyPr wrap="square" rtlCol="0">
            <a:spAutoFit/>
          </a:bodyPr>
          <a:lstStyle/>
          <a:p>
            <a:r>
              <a:rPr lang="en-US" sz="2400" dirty="0">
                <a:solidFill>
                  <a:srgbClr val="C00000"/>
                </a:solidFill>
              </a:rPr>
              <a:t>MODULES USED:</a:t>
            </a:r>
          </a:p>
        </p:txBody>
      </p:sp>
    </p:spTree>
    <p:extLst>
      <p:ext uri="{BB962C8B-B14F-4D97-AF65-F5344CB8AC3E}">
        <p14:creationId xmlns:p14="http://schemas.microsoft.com/office/powerpoint/2010/main" xmlns="" val="1716740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38A3D7-FB89-4E41-8A30-552B5C1D030C}"/>
              </a:ext>
            </a:extLst>
          </p:cNvPr>
          <p:cNvSpPr>
            <a:spLocks noGrp="1"/>
          </p:cNvSpPr>
          <p:nvPr>
            <p:ph type="title"/>
          </p:nvPr>
        </p:nvSpPr>
        <p:spPr/>
        <p:txBody>
          <a:bodyPr>
            <a:normAutofit/>
          </a:bodyPr>
          <a:lstStyle/>
          <a:p>
            <a:r>
              <a:rPr lang="en-US" sz="2800" dirty="0">
                <a:solidFill>
                  <a:srgbClr val="C00000"/>
                </a:solidFill>
              </a:rPr>
              <a:t>Modules Used:</a:t>
            </a:r>
            <a:endParaRPr lang="en-IN" sz="2800" dirty="0">
              <a:solidFill>
                <a:srgbClr val="C00000"/>
              </a:solidFill>
            </a:endParaRPr>
          </a:p>
        </p:txBody>
      </p:sp>
      <p:sp>
        <p:nvSpPr>
          <p:cNvPr id="3" name="Content Placeholder 2">
            <a:extLst>
              <a:ext uri="{FF2B5EF4-FFF2-40B4-BE49-F238E27FC236}">
                <a16:creationId xmlns:a16="http://schemas.microsoft.com/office/drawing/2014/main" xmlns="" id="{FFC5E95B-7DAF-4C43-B659-34E6324DCD1C}"/>
              </a:ext>
            </a:extLst>
          </p:cNvPr>
          <p:cNvSpPr>
            <a:spLocks noGrp="1"/>
          </p:cNvSpPr>
          <p:nvPr>
            <p:ph idx="1"/>
          </p:nvPr>
        </p:nvSpPr>
        <p:spPr>
          <a:xfrm>
            <a:off x="2592925" y="1367161"/>
            <a:ext cx="7190267" cy="4866729"/>
          </a:xfrm>
        </p:spPr>
        <p:txBody>
          <a:bodyPr>
            <a:normAutofit fontScale="85000" lnSpcReduction="10000"/>
          </a:bodyPr>
          <a:lstStyle/>
          <a:p>
            <a:pPr marL="0" indent="0">
              <a:buNone/>
            </a:pPr>
            <a:r>
              <a:rPr lang="en-US" sz="1800" b="1" dirty="0">
                <a:effectLst/>
                <a:ea typeface="Calibri" panose="020F0502020204030204" pitchFamily="34" charset="0"/>
                <a:cs typeface="Times New Roman" panose="02020603050405020304" pitchFamily="18" charset="0"/>
              </a:rPr>
              <a:t>Data Preprocessing</a:t>
            </a:r>
            <a:r>
              <a:rPr lang="en-US" b="1" dirty="0"/>
              <a:t> </a:t>
            </a:r>
          </a:p>
          <a:p>
            <a:pPr marL="0" indent="0" algn="just">
              <a:buNone/>
            </a:pPr>
            <a:r>
              <a:rPr lang="en-US" dirty="0"/>
              <a:t>            </a:t>
            </a:r>
            <a:r>
              <a:rPr lang="en-US" sz="1800" dirty="0"/>
              <a:t> </a:t>
            </a:r>
            <a:r>
              <a:rPr lang="en-US" sz="1800" dirty="0">
                <a:effectLst/>
                <a:ea typeface="Calibri" panose="020F0502020204030204" pitchFamily="34" charset="0"/>
                <a:cs typeface="Times New Roman" panose="02020603050405020304" pitchFamily="18" charset="0"/>
              </a:rPr>
              <a:t>Data preprocessing is an integral step in Machine Learning as the quality of data and the useful information that can be derived from it directly affects the ability of model to learn therefore, it is extremely important that preprocess data before feeding it into our model. </a:t>
            </a:r>
          </a:p>
          <a:p>
            <a:pPr marL="0" indent="0">
              <a:buNone/>
            </a:pPr>
            <a:r>
              <a:rPr lang="en-US" sz="1800" b="1" dirty="0">
                <a:effectLst/>
                <a:ea typeface="Calibri" panose="020F0502020204030204" pitchFamily="34" charset="0"/>
              </a:rPr>
              <a:t>Tokenization</a:t>
            </a:r>
          </a:p>
          <a:p>
            <a:pPr marL="0" indent="0" algn="just">
              <a:buNone/>
            </a:pPr>
            <a:r>
              <a:rPr lang="en-US" dirty="0"/>
              <a:t>              </a:t>
            </a:r>
            <a:r>
              <a:rPr lang="en-US" sz="1800" dirty="0">
                <a:effectLst/>
                <a:ea typeface="Calibri" panose="020F0502020204030204" pitchFamily="34" charset="0"/>
                <a:cs typeface="Times New Roman" panose="02020603050405020304" pitchFamily="18" charset="0"/>
              </a:rPr>
              <a:t>Given a character sequence and a defined article unit (blurb of texts), tokenization is the task of chopping it up into pieces, called tokens, perhaps at the same time throwing away certain characters/words, such as punctuation. </a:t>
            </a:r>
            <a:endParaRPr lang="en-US" dirty="0"/>
          </a:p>
          <a:p>
            <a:pPr marL="0" indent="0">
              <a:buNone/>
            </a:pPr>
            <a:r>
              <a:rPr lang="en-US" b="1" dirty="0"/>
              <a:t> </a:t>
            </a:r>
            <a:r>
              <a:rPr lang="en-US" sz="1800" b="1" dirty="0">
                <a:effectLst/>
                <a:ea typeface="Calibri" panose="020F0502020204030204" pitchFamily="34" charset="0"/>
                <a:cs typeface="Times New Roman" panose="02020603050405020304" pitchFamily="18" charset="0"/>
              </a:rPr>
              <a:t>Stop Word  Removal</a:t>
            </a:r>
          </a:p>
          <a:p>
            <a:pPr marL="0" indent="0" algn="just">
              <a:buNone/>
            </a:pPr>
            <a:r>
              <a:rPr lang="en-US" dirty="0"/>
              <a:t>                </a:t>
            </a:r>
            <a:r>
              <a:rPr lang="en-US" sz="1800" dirty="0">
                <a:effectLst/>
                <a:ea typeface="Calibri" panose="020F0502020204030204" pitchFamily="34" charset="0"/>
              </a:rPr>
              <a:t>A stop word is a commonly used word (such as “the”, “a”, “an”, “in”) that a search engine has been programmed to ignore, both when indexing entries for searching and when retrieving them as the result of a search query.</a:t>
            </a:r>
            <a:r>
              <a:rPr lang="en-US" sz="1800" dirty="0">
                <a:effectLst/>
                <a:ea typeface="Calibri" panose="020F0502020204030204" pitchFamily="34" charset="0"/>
                <a:cs typeface="Times New Roman" panose="02020603050405020304" pitchFamily="18" charset="0"/>
              </a:rPr>
              <a:t> Example In the list of tokens [“Machine” ,”Learning” ,”makes” ,”benefit” ,”to” ,”humans”] we remove “to” because which does not contribute to the meaning of the sentence. </a:t>
            </a:r>
            <a:endParaRPr lang="en-IN" sz="1800" dirty="0">
              <a:effectLst/>
              <a:ea typeface="Calibri" panose="020F0502020204030204" pitchFamily="34" charset="0"/>
              <a:cs typeface="Times New Roman" panose="02020603050405020304" pitchFamily="18" charset="0"/>
            </a:endParaRPr>
          </a:p>
          <a:p>
            <a:pPr marL="0" indent="0" algn="just">
              <a:buNone/>
            </a:pPr>
            <a:r>
              <a:rPr lang="en-US" dirty="0"/>
              <a:t>        </a:t>
            </a:r>
            <a:endParaRPr lang="en-US" sz="1800" dirty="0"/>
          </a:p>
          <a:p>
            <a:pPr marL="0" indent="0">
              <a:buNone/>
            </a:pPr>
            <a:endParaRPr lang="en-US" dirty="0"/>
          </a:p>
          <a:p>
            <a:pPr marL="0" indent="0">
              <a:buNone/>
            </a:pPr>
            <a:endParaRPr lang="en-US" sz="1800" dirty="0"/>
          </a:p>
          <a:p>
            <a:pPr marL="0" indent="0">
              <a:buNone/>
            </a:pPr>
            <a:endParaRPr lang="en-US" dirty="0"/>
          </a:p>
          <a:p>
            <a:pPr marL="0" indent="0">
              <a:buNone/>
            </a:pPr>
            <a:endParaRPr lang="en-US" sz="1800" dirty="0"/>
          </a:p>
          <a:p>
            <a:pPr marL="0" indent="0">
              <a:buNone/>
            </a:pPr>
            <a:endParaRPr lang="en-US" dirty="0"/>
          </a:p>
          <a:p>
            <a:pPr marL="0" indent="0">
              <a:buNone/>
            </a:pPr>
            <a:endParaRPr lang="en-US" sz="1800" dirty="0"/>
          </a:p>
          <a:p>
            <a:pPr marL="0" indent="0">
              <a:buNone/>
            </a:pPr>
            <a:endParaRPr lang="en-US" sz="1800" dirty="0"/>
          </a:p>
          <a:p>
            <a:pPr marL="0" indent="0">
              <a:buNone/>
            </a:pPr>
            <a:endParaRPr lang="en-US" dirty="0"/>
          </a:p>
        </p:txBody>
      </p:sp>
    </p:spTree>
    <p:extLst>
      <p:ext uri="{BB962C8B-B14F-4D97-AF65-F5344CB8AC3E}">
        <p14:creationId xmlns:p14="http://schemas.microsoft.com/office/powerpoint/2010/main" xmlns="" val="2613784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8E692E-A8EC-4B84-A65D-8A7658BA1EB2}"/>
              </a:ext>
            </a:extLst>
          </p:cNvPr>
          <p:cNvSpPr>
            <a:spLocks noGrp="1"/>
          </p:cNvSpPr>
          <p:nvPr>
            <p:ph type="title"/>
          </p:nvPr>
        </p:nvSpPr>
        <p:spPr>
          <a:xfrm>
            <a:off x="2592925" y="373224"/>
            <a:ext cx="8911687" cy="1531776"/>
          </a:xfrm>
        </p:spPr>
        <p:txBody>
          <a:bodyPr>
            <a:normAutofit/>
          </a:bodyPr>
          <a:lstStyle/>
          <a:p>
            <a:r>
              <a:rPr lang="en-US" sz="2800" dirty="0">
                <a:solidFill>
                  <a:srgbClr val="C00000"/>
                </a:solidFill>
              </a:rPr>
              <a:t>Modules Used:</a:t>
            </a:r>
            <a:endParaRPr lang="en-IN" sz="2800" dirty="0"/>
          </a:p>
        </p:txBody>
      </p:sp>
      <p:sp>
        <p:nvSpPr>
          <p:cNvPr id="3" name="Content Placeholder 2">
            <a:extLst>
              <a:ext uri="{FF2B5EF4-FFF2-40B4-BE49-F238E27FC236}">
                <a16:creationId xmlns:a16="http://schemas.microsoft.com/office/drawing/2014/main" xmlns="" id="{3205355E-4479-4C42-8EA1-CA3EFB728D55}"/>
              </a:ext>
            </a:extLst>
          </p:cNvPr>
          <p:cNvSpPr>
            <a:spLocks noGrp="1"/>
          </p:cNvSpPr>
          <p:nvPr>
            <p:ph idx="1"/>
          </p:nvPr>
        </p:nvSpPr>
        <p:spPr>
          <a:xfrm>
            <a:off x="2589212" y="967667"/>
            <a:ext cx="7291635" cy="5517110"/>
          </a:xfrm>
        </p:spPr>
        <p:txBody>
          <a:bodyPr>
            <a:normAutofit/>
          </a:bodyPr>
          <a:lstStyle/>
          <a:p>
            <a:pPr marL="0" indent="0">
              <a:buNone/>
            </a:pPr>
            <a:r>
              <a:rPr lang="en-US" sz="1800" b="1" dirty="0">
                <a:effectLst/>
                <a:ea typeface="Calibri" panose="020F0502020204030204" pitchFamily="34" charset="0"/>
                <a:cs typeface="Times New Roman" panose="02020603050405020304" pitchFamily="18" charset="0"/>
              </a:rPr>
              <a:t>Lemmatization</a:t>
            </a:r>
          </a:p>
          <a:p>
            <a:pPr marL="0" indent="0" algn="just">
              <a:buNone/>
            </a:pPr>
            <a:r>
              <a:rPr lang="en-US" dirty="0">
                <a:ea typeface="Calibri" panose="020F0502020204030204" pitchFamily="34" charset="0"/>
                <a:cs typeface="Times New Roman" panose="02020603050405020304" pitchFamily="18" charset="0"/>
              </a:rPr>
              <a:t>               Lemmatization is found to be more powerful and organized as  compared to stemming as it  uses dictionaries which are formed using in depth linguistic knowledge. It helps to obtain better features as compared to stemming. demonstrates an example of lemmatization where different words ‘Likes’, ‘Liked ‘, ‘Likely’, ‘Liking’ are all converted into its base word ‘Like’ by slicing off the suffixes. </a:t>
            </a:r>
          </a:p>
          <a:p>
            <a:pPr marL="0" indent="0" algn="just">
              <a:buNone/>
            </a:pPr>
            <a:r>
              <a:rPr lang="en-US" b="1" dirty="0"/>
              <a:t>Label Encoding</a:t>
            </a:r>
          </a:p>
          <a:p>
            <a:pPr marL="0" indent="0" algn="just">
              <a:buNone/>
            </a:pPr>
            <a:r>
              <a:rPr lang="en-US" dirty="0"/>
              <a:t>                 Machine learning models require numeric features and labels to provide a prediction. For this reason we must create a dictionary to map each label to a numerical ID. We have created this mapping scheme:</a:t>
            </a:r>
          </a:p>
          <a:p>
            <a:pPr marL="0" indent="0">
              <a:buNone/>
            </a:pPr>
            <a:endParaRPr lang="en-US" dirty="0"/>
          </a:p>
          <a:p>
            <a:endParaRPr lang="en-US" dirty="0"/>
          </a:p>
          <a:p>
            <a:endParaRPr lang="en-US" dirty="0"/>
          </a:p>
          <a:p>
            <a:pPr marL="0" indent="0">
              <a:buNone/>
            </a:pPr>
            <a:endParaRPr lang="en-US" dirty="0"/>
          </a:p>
          <a:p>
            <a:endParaRPr lang="en-US" dirty="0"/>
          </a:p>
          <a:p>
            <a:endParaRPr lang="en-US" dirty="0"/>
          </a:p>
          <a:p>
            <a:endParaRPr lang="en-IN" dirty="0"/>
          </a:p>
        </p:txBody>
      </p:sp>
      <p:pic>
        <p:nvPicPr>
          <p:cNvPr id="7" name="Picture 6">
            <a:extLst>
              <a:ext uri="{FF2B5EF4-FFF2-40B4-BE49-F238E27FC236}">
                <a16:creationId xmlns:a16="http://schemas.microsoft.com/office/drawing/2014/main" xmlns="" id="{A430DEB7-4B25-451A-8FD4-465D272C56A1}"/>
              </a:ext>
            </a:extLst>
          </p:cNvPr>
          <p:cNvPicPr/>
          <p:nvPr/>
        </p:nvPicPr>
        <p:blipFill>
          <a:blip r:embed="rId2" cstate="print"/>
          <a:srcRect/>
          <a:stretch>
            <a:fillRect/>
          </a:stretch>
        </p:blipFill>
        <p:spPr bwMode="auto">
          <a:xfrm>
            <a:off x="3124835" y="5133601"/>
            <a:ext cx="5942330" cy="1242695"/>
          </a:xfrm>
          <a:prstGeom prst="rect">
            <a:avLst/>
          </a:prstGeom>
          <a:noFill/>
          <a:ln w="9525">
            <a:noFill/>
            <a:miter lim="800000"/>
            <a:headEnd/>
            <a:tailEnd/>
          </a:ln>
        </p:spPr>
      </p:pic>
    </p:spTree>
    <p:extLst>
      <p:ext uri="{BB962C8B-B14F-4D97-AF65-F5344CB8AC3E}">
        <p14:creationId xmlns:p14="http://schemas.microsoft.com/office/powerpoint/2010/main" xmlns="" val="2109129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9E4DDE-B5F0-4683-BC50-258644310025}"/>
              </a:ext>
            </a:extLst>
          </p:cNvPr>
          <p:cNvSpPr>
            <a:spLocks noGrp="1"/>
          </p:cNvSpPr>
          <p:nvPr>
            <p:ph type="title"/>
          </p:nvPr>
        </p:nvSpPr>
        <p:spPr/>
        <p:txBody>
          <a:bodyPr>
            <a:normAutofit/>
          </a:bodyPr>
          <a:lstStyle/>
          <a:p>
            <a:r>
              <a:rPr lang="en-US" sz="2800" dirty="0">
                <a:solidFill>
                  <a:srgbClr val="C00000"/>
                </a:solidFill>
              </a:rPr>
              <a:t>Modules Used:</a:t>
            </a:r>
            <a:endParaRPr lang="en-IN" sz="2800" dirty="0"/>
          </a:p>
        </p:txBody>
      </p:sp>
      <p:sp>
        <p:nvSpPr>
          <p:cNvPr id="3" name="Content Placeholder 2">
            <a:extLst>
              <a:ext uri="{FF2B5EF4-FFF2-40B4-BE49-F238E27FC236}">
                <a16:creationId xmlns:a16="http://schemas.microsoft.com/office/drawing/2014/main" xmlns="" id="{379DA7BD-9C41-467D-96AE-1ABE7D6A3D33}"/>
              </a:ext>
            </a:extLst>
          </p:cNvPr>
          <p:cNvSpPr>
            <a:spLocks noGrp="1"/>
          </p:cNvSpPr>
          <p:nvPr>
            <p:ph idx="1"/>
          </p:nvPr>
        </p:nvSpPr>
        <p:spPr>
          <a:xfrm>
            <a:off x="2589212" y="1402672"/>
            <a:ext cx="8374257" cy="4508550"/>
          </a:xfrm>
        </p:spPr>
        <p:txBody>
          <a:bodyPr>
            <a:normAutofit fontScale="85000" lnSpcReduction="10000"/>
          </a:bodyPr>
          <a:lstStyle/>
          <a:p>
            <a:pPr marL="0" indent="0">
              <a:buNone/>
            </a:pPr>
            <a:r>
              <a:rPr lang="en-US" sz="1800" b="1" dirty="0">
                <a:solidFill>
                  <a:srgbClr val="555555"/>
                </a:solidFill>
                <a:effectLst/>
                <a:ea typeface="Calibri" panose="020F0502020204030204" pitchFamily="34" charset="0"/>
                <a:cs typeface="Times New Roman" panose="02020603050405020304" pitchFamily="18" charset="0"/>
              </a:rPr>
              <a:t>Feature Extraction</a:t>
            </a:r>
          </a:p>
          <a:p>
            <a:pPr marL="0" indent="0" algn="just">
              <a:buNone/>
            </a:pPr>
            <a:r>
              <a:rPr lang="en-US" dirty="0"/>
              <a:t>                 Machine Learning algorithms learn from a pre-defined set of features from the training data to produce output for the test data. But the main problem in working with language processing is that machine learning algorithms cannot work on the raw text directly. So, we need some feature extraction techniques to convert text into a matrix(or vector) of features.</a:t>
            </a:r>
          </a:p>
          <a:p>
            <a:pPr marL="0" indent="0">
              <a:buNone/>
            </a:pPr>
            <a:r>
              <a:rPr lang="en-US" dirty="0"/>
              <a:t>         One of the most popular method of feature extraction is :</a:t>
            </a:r>
          </a:p>
          <a:p>
            <a:pPr marL="0" indent="0">
              <a:buNone/>
            </a:pPr>
            <a:r>
              <a:rPr lang="en-US" dirty="0"/>
              <a:t>             TF-IDF</a:t>
            </a:r>
          </a:p>
          <a:p>
            <a:pPr marL="0" indent="0">
              <a:buNone/>
            </a:pPr>
            <a:r>
              <a:rPr lang="en-US" sz="1800" b="1" dirty="0">
                <a:solidFill>
                  <a:srgbClr val="222222"/>
                </a:solidFill>
                <a:effectLst/>
                <a:ea typeface="Times New Roman" panose="02020603050405020304" pitchFamily="18" charset="0"/>
                <a:cs typeface="Times New Roman" panose="02020603050405020304" pitchFamily="18" charset="0"/>
              </a:rPr>
              <a:t>Word Frequencies</a:t>
            </a:r>
            <a:endParaRPr lang="en-IN" b="1" dirty="0">
              <a:solidFill>
                <a:srgbClr val="4472C4"/>
              </a:solidFill>
              <a:ea typeface="Times New Roman" panose="02020603050405020304" pitchFamily="18" charset="0"/>
              <a:cs typeface="Times New Roman" panose="02020603050405020304" pitchFamily="18" charset="0"/>
            </a:endParaRPr>
          </a:p>
          <a:p>
            <a:pPr marL="0" indent="0">
              <a:buNone/>
            </a:pPr>
            <a:r>
              <a:rPr lang="en-IN" dirty="0">
                <a:solidFill>
                  <a:srgbClr val="4472C4"/>
                </a:solidFill>
                <a:cs typeface="Times New Roman" panose="02020603050405020304" pitchFamily="18" charset="0"/>
              </a:rPr>
              <a:t>                </a:t>
            </a:r>
            <a:r>
              <a:rPr lang="en-US" sz="1800" dirty="0">
                <a:solidFill>
                  <a:srgbClr val="222222"/>
                </a:solidFill>
                <a:effectLst/>
                <a:ea typeface="Times New Roman" panose="02020603050405020304" pitchFamily="18" charset="0"/>
                <a:cs typeface="Times New Roman" panose="02020603050405020304" pitchFamily="18" charset="0"/>
              </a:rPr>
              <a:t>Word Frequencies are u</a:t>
            </a:r>
            <a:r>
              <a:rPr lang="en-IN" dirty="0" err="1">
                <a:solidFill>
                  <a:schemeClr val="tx1"/>
                </a:solidFill>
                <a:cs typeface="Times New Roman" panose="02020603050405020304" pitchFamily="18" charset="0"/>
              </a:rPr>
              <a:t>sed</a:t>
            </a:r>
            <a:r>
              <a:rPr lang="en-IN" dirty="0">
                <a:solidFill>
                  <a:schemeClr val="tx1"/>
                </a:solidFill>
                <a:cs typeface="Times New Roman" panose="02020603050405020304" pitchFamily="18" charset="0"/>
              </a:rPr>
              <a:t> to find the frequency of different words present in the articles.</a:t>
            </a:r>
          </a:p>
          <a:p>
            <a:pPr marL="0" indent="0">
              <a:buNone/>
            </a:pPr>
            <a:r>
              <a:rPr lang="en-US" sz="1800" b="1" dirty="0">
                <a:solidFill>
                  <a:schemeClr val="tx1"/>
                </a:solidFill>
                <a:effectLst/>
                <a:ea typeface="Times New Roman" panose="02020603050405020304" pitchFamily="18" charset="0"/>
                <a:cs typeface="Times New Roman" panose="02020603050405020304" pitchFamily="18" charset="0"/>
              </a:rPr>
              <a:t>Building models </a:t>
            </a:r>
            <a:r>
              <a:rPr lang="en-US" sz="1800" b="1" dirty="0" err="1">
                <a:solidFill>
                  <a:schemeClr val="tx1"/>
                </a:solidFill>
                <a:effectLst/>
                <a:ea typeface="Times New Roman" panose="02020603050405020304" pitchFamily="18" charset="0"/>
                <a:cs typeface="Times New Roman" panose="02020603050405020304" pitchFamily="18" charset="0"/>
              </a:rPr>
              <a:t>svm</a:t>
            </a:r>
            <a:r>
              <a:rPr lang="en-US" sz="1800" b="1" dirty="0">
                <a:solidFill>
                  <a:schemeClr val="tx1"/>
                </a:solidFill>
                <a:effectLst/>
                <a:ea typeface="Times New Roman" panose="02020603050405020304" pitchFamily="18" charset="0"/>
                <a:cs typeface="Times New Roman" panose="02020603050405020304" pitchFamily="18" charset="0"/>
              </a:rPr>
              <a:t> ,</a:t>
            </a:r>
            <a:r>
              <a:rPr lang="en-US" sz="1800" b="1" dirty="0" err="1">
                <a:solidFill>
                  <a:schemeClr val="tx1"/>
                </a:solidFill>
                <a:effectLst/>
                <a:ea typeface="Times New Roman" panose="02020603050405020304" pitchFamily="18" charset="0"/>
                <a:cs typeface="Times New Roman" panose="02020603050405020304" pitchFamily="18" charset="0"/>
              </a:rPr>
              <a:t>knn</a:t>
            </a:r>
            <a:r>
              <a:rPr lang="en-US" sz="1800" b="1" dirty="0">
                <a:solidFill>
                  <a:schemeClr val="tx1"/>
                </a:solidFill>
                <a:effectLst/>
                <a:ea typeface="Times New Roman" panose="02020603050405020304" pitchFamily="18" charset="0"/>
                <a:cs typeface="Times New Roman" panose="02020603050405020304" pitchFamily="18" charset="0"/>
              </a:rPr>
              <a:t> and </a:t>
            </a:r>
            <a:r>
              <a:rPr lang="en-US" sz="1800" b="1" dirty="0" err="1">
                <a:solidFill>
                  <a:schemeClr val="tx1"/>
                </a:solidFill>
                <a:effectLst/>
                <a:ea typeface="Times New Roman" panose="02020603050405020304" pitchFamily="18" charset="0"/>
                <a:cs typeface="Times New Roman" panose="02020603050405020304" pitchFamily="18" charset="0"/>
              </a:rPr>
              <a:t>lstM</a:t>
            </a:r>
            <a:endParaRPr lang="en-US" sz="1800" b="1" dirty="0">
              <a:solidFill>
                <a:schemeClr val="tx1"/>
              </a:solidFill>
              <a:effectLst/>
              <a:ea typeface="Times New Roman" panose="02020603050405020304" pitchFamily="18" charset="0"/>
              <a:cs typeface="Times New Roman" panose="02020603050405020304" pitchFamily="18" charset="0"/>
            </a:endParaRPr>
          </a:p>
          <a:p>
            <a:pPr marL="0" indent="0" algn="just">
              <a:buNone/>
            </a:pPr>
            <a:r>
              <a:rPr lang="en-US" b="1" dirty="0"/>
              <a:t>                </a:t>
            </a:r>
            <a:r>
              <a:rPr lang="en-US" sz="1800" spc="-5" dirty="0">
                <a:solidFill>
                  <a:srgbClr val="292929"/>
                </a:solidFill>
                <a:effectLst/>
                <a:ea typeface="Times New Roman" panose="02020603050405020304" pitchFamily="18" charset="0"/>
              </a:rPr>
              <a:t>We have used  machine learning models to figure out which one may fit better to the data and properly capture the relationships across the points and their labels. We have only used classic machine learning algorithms and one deep learning </a:t>
            </a:r>
            <a:r>
              <a:rPr lang="en-US" sz="1800" spc="-5" dirty="0" err="1">
                <a:solidFill>
                  <a:srgbClr val="292929"/>
                </a:solidFill>
                <a:effectLst/>
                <a:ea typeface="Times New Roman" panose="02020603050405020304" pitchFamily="18" charset="0"/>
              </a:rPr>
              <a:t>algorithms,and</a:t>
            </a:r>
            <a:r>
              <a:rPr lang="en-US" sz="1800" spc="-5" dirty="0">
                <a:solidFill>
                  <a:srgbClr val="292929"/>
                </a:solidFill>
                <a:effectLst/>
                <a:ea typeface="Times New Roman" panose="02020603050405020304" pitchFamily="18" charset="0"/>
              </a:rPr>
              <a:t> the overall steps involved in those algorithms are </a:t>
            </a:r>
            <a:r>
              <a:rPr lang="en-US" sz="1800" spc="-5" dirty="0" err="1">
                <a:solidFill>
                  <a:srgbClr val="292929"/>
                </a:solidFill>
                <a:effectLst/>
                <a:ea typeface="Times New Roman" panose="02020603050405020304" pitchFamily="18" charset="0"/>
              </a:rPr>
              <a:t>discussed.We</a:t>
            </a:r>
            <a:r>
              <a:rPr lang="en-US" sz="1800" spc="-5" dirty="0">
                <a:solidFill>
                  <a:srgbClr val="292929"/>
                </a:solidFill>
                <a:effectLst/>
                <a:ea typeface="Times New Roman" panose="02020603050405020304" pitchFamily="18" charset="0"/>
              </a:rPr>
              <a:t> have tried the following </a:t>
            </a:r>
            <a:r>
              <a:rPr lang="en-US" sz="1800" spc="-5" dirty="0" err="1">
                <a:solidFill>
                  <a:srgbClr val="292929"/>
                </a:solidFill>
                <a:effectLst/>
                <a:ea typeface="Times New Roman" panose="02020603050405020304" pitchFamily="18" charset="0"/>
              </a:rPr>
              <a:t>models:SVM,KNN</a:t>
            </a:r>
            <a:r>
              <a:rPr lang="en-US" sz="1800" spc="-5" dirty="0">
                <a:solidFill>
                  <a:srgbClr val="292929"/>
                </a:solidFill>
                <a:effectLst/>
                <a:ea typeface="Times New Roman" panose="02020603050405020304" pitchFamily="18" charset="0"/>
              </a:rPr>
              <a:t> and LSTM.</a:t>
            </a:r>
            <a:endParaRPr lang="en-IN" sz="1800" dirty="0">
              <a:effectLst/>
              <a:ea typeface="Times New Roman" panose="02020603050405020304" pitchFamily="18" charset="0"/>
            </a:endParaRPr>
          </a:p>
          <a:p>
            <a:pPr marL="0" indent="0" algn="just">
              <a:buNone/>
            </a:pPr>
            <a:endParaRPr lang="en-US" b="1" dirty="0"/>
          </a:p>
          <a:p>
            <a:endParaRPr lang="en-IN" dirty="0"/>
          </a:p>
        </p:txBody>
      </p:sp>
    </p:spTree>
    <p:extLst>
      <p:ext uri="{BB962C8B-B14F-4D97-AF65-F5344CB8AC3E}">
        <p14:creationId xmlns:p14="http://schemas.microsoft.com/office/powerpoint/2010/main" xmlns="" val="2104826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C1882E-5C66-4352-879A-F4C7A34CDE53}"/>
              </a:ext>
            </a:extLst>
          </p:cNvPr>
          <p:cNvSpPr>
            <a:spLocks noGrp="1"/>
          </p:cNvSpPr>
          <p:nvPr>
            <p:ph type="title"/>
          </p:nvPr>
        </p:nvSpPr>
        <p:spPr/>
        <p:txBody>
          <a:bodyPr/>
          <a:lstStyle/>
          <a:p>
            <a:r>
              <a:rPr lang="en-US" sz="3600" dirty="0">
                <a:solidFill>
                  <a:srgbClr val="C00000"/>
                </a:solidFill>
              </a:rPr>
              <a:t>Modules Used:</a:t>
            </a:r>
            <a:endParaRPr lang="en-IN" dirty="0"/>
          </a:p>
        </p:txBody>
      </p:sp>
      <p:sp>
        <p:nvSpPr>
          <p:cNvPr id="3" name="Content Placeholder 2">
            <a:extLst>
              <a:ext uri="{FF2B5EF4-FFF2-40B4-BE49-F238E27FC236}">
                <a16:creationId xmlns:a16="http://schemas.microsoft.com/office/drawing/2014/main" xmlns="" id="{AADA196A-0918-43BA-B0B5-9EA4084400F2}"/>
              </a:ext>
            </a:extLst>
          </p:cNvPr>
          <p:cNvSpPr>
            <a:spLocks noGrp="1"/>
          </p:cNvSpPr>
          <p:nvPr>
            <p:ph idx="1"/>
          </p:nvPr>
        </p:nvSpPr>
        <p:spPr/>
        <p:txBody>
          <a:bodyPr>
            <a:normAutofit/>
          </a:bodyPr>
          <a:lstStyle/>
          <a:p>
            <a:pPr marL="0" indent="0">
              <a:buNone/>
            </a:pPr>
            <a:r>
              <a:rPr lang="en-US" sz="1800" b="1" dirty="0">
                <a:solidFill>
                  <a:schemeClr val="tx1"/>
                </a:solidFill>
                <a:effectLst/>
                <a:ea typeface="Times New Roman" panose="02020603050405020304" pitchFamily="18" charset="0"/>
                <a:cs typeface="Times New Roman" panose="02020603050405020304" pitchFamily="18" charset="0"/>
              </a:rPr>
              <a:t>Classifying text data</a:t>
            </a:r>
          </a:p>
          <a:p>
            <a:pPr marL="0" indent="0" algn="just">
              <a:buNone/>
            </a:pPr>
            <a:r>
              <a:rPr lang="en-US" b="1" dirty="0">
                <a:solidFill>
                  <a:schemeClr val="tx1"/>
                </a:solidFill>
                <a:ea typeface="Times New Roman" panose="02020603050405020304" pitchFamily="18" charset="0"/>
                <a:cs typeface="Times New Roman" panose="02020603050405020304" pitchFamily="18" charset="0"/>
              </a:rPr>
              <a:t>                  </a:t>
            </a:r>
            <a:r>
              <a:rPr lang="en-US" sz="1800" spc="-5" dirty="0">
                <a:solidFill>
                  <a:srgbClr val="292929"/>
                </a:solidFill>
                <a:effectLst/>
                <a:ea typeface="Calibri" panose="020F0502020204030204" pitchFamily="34" charset="0"/>
              </a:rPr>
              <a:t>After Building the models with the training data  and fitting the model to this training data, we need to evaluate its performance on totally unseen data (the Dataset). When dealing with classification problems, there are several metrics that can be used to gain insights on how the model is performing. Some of them are Accuracy,Recall,Precision and F1 score.</a:t>
            </a:r>
            <a:endParaRPr lang="en-US" sz="1800" b="1" dirty="0">
              <a:solidFill>
                <a:schemeClr val="tx1"/>
              </a:solidFill>
              <a:effectLst/>
              <a:ea typeface="Times New Roman" panose="02020603050405020304" pitchFamily="18" charset="0"/>
              <a:cs typeface="Times New Roman" panose="02020603050405020304" pitchFamily="18" charset="0"/>
            </a:endParaRPr>
          </a:p>
          <a:p>
            <a:pPr marL="0" indent="0">
              <a:buNone/>
            </a:pPr>
            <a:r>
              <a:rPr lang="en-US" b="1" dirty="0">
                <a:solidFill>
                  <a:schemeClr val="tx1"/>
                </a:solidFill>
                <a:ea typeface="Times New Roman" panose="02020603050405020304" pitchFamily="18" charset="0"/>
                <a:cs typeface="Times New Roman" panose="02020603050405020304" pitchFamily="18" charset="0"/>
              </a:rPr>
              <a:t>I</a:t>
            </a:r>
            <a:r>
              <a:rPr lang="en-US" sz="1800" b="1" dirty="0">
                <a:solidFill>
                  <a:schemeClr val="tx1"/>
                </a:solidFill>
                <a:effectLst/>
                <a:ea typeface="Times New Roman" panose="02020603050405020304" pitchFamily="18" charset="0"/>
                <a:cs typeface="Times New Roman" panose="02020603050405020304" pitchFamily="18" charset="0"/>
              </a:rPr>
              <a:t>dentify the efficient models</a:t>
            </a:r>
          </a:p>
          <a:p>
            <a:pPr marL="0" indent="0">
              <a:buNone/>
            </a:pPr>
            <a:r>
              <a:rPr lang="en-US" b="1" dirty="0">
                <a:solidFill>
                  <a:schemeClr val="tx1"/>
                </a:solidFill>
                <a:ea typeface="Times New Roman" panose="02020603050405020304" pitchFamily="18" charset="0"/>
                <a:cs typeface="Times New Roman" panose="02020603050405020304" pitchFamily="18" charset="0"/>
              </a:rPr>
              <a:t>                 </a:t>
            </a:r>
            <a:r>
              <a:rPr lang="en-US" dirty="0">
                <a:solidFill>
                  <a:schemeClr val="tx1"/>
                </a:solidFill>
                <a:ea typeface="Times New Roman" panose="02020603050405020304" pitchFamily="18" charset="0"/>
                <a:cs typeface="Times New Roman" panose="02020603050405020304" pitchFamily="18" charset="0"/>
              </a:rPr>
              <a:t>From the results of the classification metrics we can say that</a:t>
            </a:r>
            <a:r>
              <a:rPr lang="en-US" b="1" dirty="0">
                <a:solidFill>
                  <a:schemeClr val="tx1"/>
                </a:solidFill>
                <a:ea typeface="Times New Roman" panose="02020603050405020304" pitchFamily="18" charset="0"/>
                <a:cs typeface="Times New Roman" panose="02020603050405020304" pitchFamily="18" charset="0"/>
              </a:rPr>
              <a:t> </a:t>
            </a:r>
            <a:r>
              <a:rPr lang="en-US" dirty="0">
                <a:solidFill>
                  <a:schemeClr val="tx1"/>
                </a:solidFill>
                <a:ea typeface="Times New Roman" panose="02020603050405020304" pitchFamily="18" charset="0"/>
                <a:cs typeface="Times New Roman" panose="02020603050405020304" pitchFamily="18" charset="0"/>
              </a:rPr>
              <a:t>LSTM is the efficient model compared with models SVM and KNN .</a:t>
            </a:r>
            <a:r>
              <a:rPr lang="en-US" b="1" dirty="0">
                <a:solidFill>
                  <a:schemeClr val="tx1"/>
                </a:solidFill>
                <a:ea typeface="Times New Roman" panose="02020603050405020304" pitchFamily="18" charset="0"/>
                <a:cs typeface="Times New Roman" panose="02020603050405020304" pitchFamily="18" charset="0"/>
              </a:rPr>
              <a:t> </a:t>
            </a:r>
            <a:endParaRPr lang="en-IN" sz="1800" b="1" dirty="0">
              <a:solidFill>
                <a:schemeClr val="tx1"/>
              </a:solidFill>
              <a:effectLst/>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xmlns="" val="973996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63307" y="583779"/>
            <a:ext cx="2391452" cy="677108"/>
          </a:xfrm>
          <a:prstGeom prst="rect">
            <a:avLst/>
          </a:prstGeom>
          <a:noFill/>
        </p:spPr>
        <p:txBody>
          <a:bodyPr wrap="square" rtlCol="0">
            <a:spAutoFit/>
          </a:bodyPr>
          <a:lstStyle/>
          <a:p>
            <a:r>
              <a:rPr lang="en-US" sz="2000" dirty="0">
                <a:solidFill>
                  <a:srgbClr val="C00000"/>
                </a:solidFill>
              </a:rPr>
              <a:t>IMPLEMENTATION:</a:t>
            </a:r>
          </a:p>
          <a:p>
            <a:endParaRPr lang="en-US" dirty="0"/>
          </a:p>
        </p:txBody>
      </p:sp>
      <p:sp>
        <p:nvSpPr>
          <p:cNvPr id="3" name="TextBox 2"/>
          <p:cNvSpPr txBox="1"/>
          <p:nvPr/>
        </p:nvSpPr>
        <p:spPr>
          <a:xfrm>
            <a:off x="1863307" y="1138687"/>
            <a:ext cx="9411418" cy="5355312"/>
          </a:xfrm>
          <a:prstGeom prst="rect">
            <a:avLst/>
          </a:prstGeom>
          <a:noFill/>
        </p:spPr>
        <p:txBody>
          <a:bodyPr wrap="square" rtlCol="0">
            <a:spAutoFit/>
          </a:bodyPr>
          <a:lstStyle/>
          <a:p>
            <a:pPr marL="342900" indent="-342900">
              <a:buFont typeface="+mj-lt"/>
              <a:buAutoNum type="arabicParenR"/>
            </a:pPr>
            <a:r>
              <a:rPr lang="en-US" dirty="0"/>
              <a:t>Initially consider a dataset of columns like web news text and category etc..</a:t>
            </a:r>
          </a:p>
          <a:p>
            <a:pPr marL="342900" indent="-342900">
              <a:buFont typeface="+mj-lt"/>
              <a:buAutoNum type="arabicParenR"/>
            </a:pPr>
            <a:r>
              <a:rPr lang="en-US" dirty="0"/>
              <a:t>The above data set undergoes to preprocessing such as</a:t>
            </a:r>
          </a:p>
          <a:p>
            <a:pPr marL="800100" lvl="1" indent="-342900">
              <a:buFont typeface="Wingdings" pitchFamily="2" charset="2"/>
              <a:buChar char="q"/>
            </a:pPr>
            <a:r>
              <a:rPr lang="en-US" dirty="0"/>
              <a:t>Checking null values, category balancing.</a:t>
            </a:r>
          </a:p>
          <a:p>
            <a:pPr marL="342900" indent="-342900">
              <a:buFont typeface="+mj-lt"/>
              <a:buAutoNum type="arabicParenR"/>
            </a:pPr>
            <a:r>
              <a:rPr lang="en-US" dirty="0"/>
              <a:t> Tokenization is performed for</a:t>
            </a:r>
          </a:p>
          <a:p>
            <a:pPr marL="800100" lvl="1" indent="-342900">
              <a:buFont typeface="Wingdings" pitchFamily="2" charset="2"/>
              <a:buChar char="q"/>
            </a:pPr>
            <a:r>
              <a:rPr lang="en-US" dirty="0"/>
              <a:t>Removal of punctuations, special characters like ‘\n’ , ‘\r’, ‘-’, etc</a:t>
            </a:r>
          </a:p>
          <a:p>
            <a:pPr marL="800100" lvl="1" indent="-342900">
              <a:buFont typeface="Wingdings" pitchFamily="2" charset="2"/>
              <a:buChar char="q"/>
            </a:pPr>
            <a:r>
              <a:rPr lang="en-US" dirty="0"/>
              <a:t>Removal of stop words.</a:t>
            </a:r>
          </a:p>
          <a:p>
            <a:pPr marL="800100" lvl="1" indent="-342900">
              <a:buFont typeface="Wingdings" pitchFamily="2" charset="2"/>
              <a:buChar char="q"/>
            </a:pPr>
            <a:r>
              <a:rPr lang="en-US" dirty="0"/>
              <a:t>Performing Text Normalization using Lemmatization.</a:t>
            </a:r>
          </a:p>
          <a:p>
            <a:pPr marL="342900" indent="-342900">
              <a:buFont typeface="+mj-lt"/>
              <a:buAutoNum type="arabicParenR"/>
            </a:pPr>
            <a:r>
              <a:rPr lang="en-US" dirty="0"/>
              <a:t> Now label encoding is performed.</a:t>
            </a:r>
          </a:p>
          <a:p>
            <a:pPr marL="342900" indent="-342900">
              <a:buFont typeface="+mj-lt"/>
              <a:buAutoNum type="arabicParenR"/>
            </a:pPr>
            <a:r>
              <a:rPr lang="en-US" dirty="0"/>
              <a:t> Apply </a:t>
            </a:r>
            <a:r>
              <a:rPr lang="en-US" dirty="0" err="1"/>
              <a:t>Tf-idf</a:t>
            </a:r>
            <a:r>
              <a:rPr lang="en-US" dirty="0"/>
              <a:t> </a:t>
            </a:r>
            <a:r>
              <a:rPr lang="en-US" dirty="0" err="1"/>
              <a:t>vectorizer</a:t>
            </a:r>
            <a:r>
              <a:rPr lang="en-US" dirty="0"/>
              <a:t> to each and every word of independent feature such that for every unique word in our document a vector of float type is assigned. Now these </a:t>
            </a:r>
            <a:r>
              <a:rPr lang="en-US" dirty="0" err="1"/>
              <a:t>Tf-idf</a:t>
            </a:r>
            <a:r>
              <a:rPr lang="en-US" dirty="0"/>
              <a:t> values of each token is given as input to the classifiers.</a:t>
            </a:r>
          </a:p>
          <a:p>
            <a:pPr marL="342900" indent="-342900">
              <a:buFont typeface="+mj-lt"/>
              <a:buAutoNum type="arabicParenR"/>
            </a:pPr>
            <a:r>
              <a:rPr lang="en-US" dirty="0"/>
              <a:t> Data is split into training and test data.</a:t>
            </a:r>
          </a:p>
          <a:p>
            <a:pPr marL="342900" indent="-342900">
              <a:buFont typeface="+mj-lt"/>
              <a:buAutoNum type="arabicParenR"/>
            </a:pPr>
            <a:r>
              <a:rPr lang="en-US" dirty="0"/>
              <a:t> Now the below Models are built, trained with training data.</a:t>
            </a:r>
          </a:p>
          <a:p>
            <a:pPr marL="800100" lvl="1" indent="-342900">
              <a:buFont typeface="Wingdings" pitchFamily="2" charset="2"/>
              <a:buChar char="ü"/>
            </a:pPr>
            <a:r>
              <a:rPr lang="en-US" dirty="0"/>
              <a:t> SVM</a:t>
            </a:r>
          </a:p>
          <a:p>
            <a:pPr marL="800100" lvl="1" indent="-342900">
              <a:buFont typeface="Wingdings" pitchFamily="2" charset="2"/>
              <a:buChar char="ü"/>
            </a:pPr>
            <a:r>
              <a:rPr lang="en-US" dirty="0"/>
              <a:t>KNN</a:t>
            </a:r>
          </a:p>
          <a:p>
            <a:pPr marL="800100" lvl="1" indent="-342900">
              <a:buFont typeface="Wingdings" pitchFamily="2" charset="2"/>
              <a:buChar char="ü"/>
            </a:pPr>
            <a:r>
              <a:rPr lang="en-US" dirty="0"/>
              <a:t> LSTM</a:t>
            </a:r>
          </a:p>
          <a:p>
            <a:pPr marL="342900" indent="-342900">
              <a:buFont typeface="+mj-lt"/>
              <a:buAutoNum type="arabicParenR"/>
            </a:pPr>
            <a:r>
              <a:rPr lang="en-US" dirty="0"/>
              <a:t> Predict the results for our test data using above models.</a:t>
            </a:r>
          </a:p>
          <a:p>
            <a:pPr marL="342900" indent="-342900">
              <a:buFont typeface="+mj-lt"/>
              <a:buAutoNum type="arabicParenR"/>
            </a:pPr>
            <a:r>
              <a:rPr lang="en-US" dirty="0"/>
              <a:t> Finally identifying the efficient model .</a:t>
            </a:r>
          </a:p>
          <a:p>
            <a:pPr marL="342900" indent="-342900">
              <a:buFont typeface="Wingdings" pitchFamily="2" charset="2"/>
              <a:buChar char="q"/>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B51A99-A1E9-48FD-947E-E883D378198F}"/>
              </a:ext>
            </a:extLst>
          </p:cNvPr>
          <p:cNvSpPr>
            <a:spLocks noGrp="1"/>
          </p:cNvSpPr>
          <p:nvPr>
            <p:ph type="title"/>
          </p:nvPr>
        </p:nvSpPr>
        <p:spPr/>
        <p:txBody>
          <a:bodyPr/>
          <a:lstStyle/>
          <a:p>
            <a:r>
              <a:rPr lang="en-US" dirty="0">
                <a:solidFill>
                  <a:srgbClr val="C00000"/>
                </a:solidFill>
              </a:rPr>
              <a:t>CONTENTS:</a:t>
            </a:r>
            <a:endParaRPr lang="en-IN" dirty="0">
              <a:solidFill>
                <a:srgbClr val="C00000"/>
              </a:solidFill>
            </a:endParaRPr>
          </a:p>
        </p:txBody>
      </p:sp>
      <p:sp>
        <p:nvSpPr>
          <p:cNvPr id="3" name="Content Placeholder 2">
            <a:extLst>
              <a:ext uri="{FF2B5EF4-FFF2-40B4-BE49-F238E27FC236}">
                <a16:creationId xmlns:a16="http://schemas.microsoft.com/office/drawing/2014/main" xmlns="" id="{884F5C10-1052-47C0-874E-72091823622D}"/>
              </a:ext>
            </a:extLst>
          </p:cNvPr>
          <p:cNvSpPr>
            <a:spLocks noGrp="1"/>
          </p:cNvSpPr>
          <p:nvPr>
            <p:ph idx="1"/>
          </p:nvPr>
        </p:nvSpPr>
        <p:spPr>
          <a:xfrm>
            <a:off x="2589212" y="1735494"/>
            <a:ext cx="8915400" cy="4175728"/>
          </a:xfrm>
        </p:spPr>
        <p:txBody>
          <a:bodyPr numCol="2">
            <a:normAutofit/>
          </a:bodyPr>
          <a:lstStyle/>
          <a:p>
            <a:r>
              <a:rPr lang="en-US" sz="1800" dirty="0">
                <a:latin typeface="Times New Roman" pitchFamily="18" charset="0"/>
                <a:cs typeface="Times New Roman" pitchFamily="18" charset="0"/>
              </a:rPr>
              <a:t>Abstract </a:t>
            </a:r>
          </a:p>
          <a:p>
            <a:r>
              <a:rPr lang="en-US" sz="1800" dirty="0">
                <a:latin typeface="Times New Roman" pitchFamily="18" charset="0"/>
                <a:cs typeface="Times New Roman" pitchFamily="18" charset="0"/>
              </a:rPr>
              <a:t>Introduction</a:t>
            </a:r>
          </a:p>
          <a:p>
            <a:r>
              <a:rPr lang="en-US" sz="1800" dirty="0">
                <a:latin typeface="Times New Roman" pitchFamily="18" charset="0"/>
                <a:cs typeface="Times New Roman" pitchFamily="18" charset="0"/>
              </a:rPr>
              <a:t>Objective  </a:t>
            </a:r>
          </a:p>
          <a:p>
            <a:r>
              <a:rPr lang="en-US" dirty="0">
                <a:latin typeface="Times New Roman" pitchFamily="18" charset="0"/>
                <a:cs typeface="Times New Roman" pitchFamily="18" charset="0"/>
              </a:rPr>
              <a:t>Problem Statement</a:t>
            </a:r>
          </a:p>
          <a:p>
            <a:r>
              <a:rPr lang="en-US" dirty="0">
                <a:latin typeface="Times New Roman" pitchFamily="18" charset="0"/>
                <a:cs typeface="Times New Roman" pitchFamily="18" charset="0"/>
              </a:rPr>
              <a:t>Existing System </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Proposed </a:t>
            </a:r>
            <a:r>
              <a:rPr lang="en-US" dirty="0">
                <a:latin typeface="Times New Roman" pitchFamily="18" charset="0"/>
                <a:cs typeface="Times New Roman" pitchFamily="18" charset="0"/>
              </a:rPr>
              <a:t>S</a:t>
            </a:r>
            <a:r>
              <a:rPr lang="en-US" sz="1800" dirty="0">
                <a:latin typeface="Times New Roman" pitchFamily="18" charset="0"/>
                <a:cs typeface="Times New Roman" pitchFamily="18" charset="0"/>
              </a:rPr>
              <a:t>ystem</a:t>
            </a:r>
          </a:p>
          <a:p>
            <a:r>
              <a:rPr lang="en-US" sz="1800" dirty="0">
                <a:latin typeface="Times New Roman" pitchFamily="18" charset="0"/>
                <a:cs typeface="Times New Roman" pitchFamily="18" charset="0"/>
              </a:rPr>
              <a:t>Hardware and Software Requirements</a:t>
            </a:r>
          </a:p>
          <a:p>
            <a:r>
              <a:rPr lang="en-IN" dirty="0">
                <a:latin typeface="Times New Roman" pitchFamily="18" charset="0"/>
                <a:cs typeface="Times New Roman" pitchFamily="18" charset="0"/>
              </a:rPr>
              <a:t>Literature Survey</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Architecture</a:t>
            </a:r>
          </a:p>
          <a:p>
            <a:r>
              <a:rPr lang="en-US" dirty="0">
                <a:latin typeface="Times New Roman" pitchFamily="18" charset="0"/>
                <a:cs typeface="Times New Roman" pitchFamily="18" charset="0"/>
              </a:rPr>
              <a:t>Modules</a:t>
            </a:r>
          </a:p>
          <a:p>
            <a:r>
              <a:rPr lang="en-US" sz="1800" dirty="0">
                <a:latin typeface="Times New Roman" pitchFamily="18" charset="0"/>
                <a:cs typeface="Times New Roman" pitchFamily="18" charset="0"/>
              </a:rPr>
              <a:t>Implementation </a:t>
            </a:r>
          </a:p>
          <a:p>
            <a:r>
              <a:rPr lang="en-US" dirty="0">
                <a:latin typeface="Times New Roman" pitchFamily="18" charset="0"/>
                <a:cs typeface="Times New Roman" pitchFamily="18" charset="0"/>
              </a:rPr>
              <a:t>Results</a:t>
            </a:r>
          </a:p>
          <a:p>
            <a:r>
              <a:rPr lang="en-US" dirty="0">
                <a:latin typeface="Times New Roman" pitchFamily="18" charset="0"/>
                <a:cs typeface="Times New Roman" pitchFamily="18" charset="0"/>
              </a:rPr>
              <a:t>Merits a</a:t>
            </a:r>
            <a:r>
              <a:rPr lang="en-US" sz="1800" dirty="0">
                <a:latin typeface="Times New Roman" pitchFamily="18" charset="0"/>
                <a:cs typeface="Times New Roman" pitchFamily="18" charset="0"/>
              </a:rPr>
              <a:t>n</a:t>
            </a:r>
            <a:r>
              <a:rPr lang="en-US" dirty="0">
                <a:latin typeface="Times New Roman" pitchFamily="18" charset="0"/>
                <a:cs typeface="Times New Roman" pitchFamily="18" charset="0"/>
              </a:rPr>
              <a:t>d Demerits</a:t>
            </a:r>
          </a:p>
          <a:p>
            <a:r>
              <a:rPr lang="en-US" sz="1800" dirty="0">
                <a:latin typeface="Times New Roman" pitchFamily="18" charset="0"/>
                <a:cs typeface="Times New Roman" pitchFamily="18" charset="0"/>
              </a:rPr>
              <a:t>Conclusion and Future Scope</a:t>
            </a:r>
          </a:p>
          <a:p>
            <a:r>
              <a:rPr lang="en-US" dirty="0">
                <a:latin typeface="Times New Roman" pitchFamily="18" charset="0"/>
                <a:cs typeface="Times New Roman" pitchFamily="18" charset="0"/>
              </a:rPr>
              <a:t>References</a:t>
            </a:r>
            <a:endParaRPr lang="en-US" sz="18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xmlns="" val="751476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65230" y="767752"/>
            <a:ext cx="7487728" cy="861774"/>
          </a:xfrm>
          <a:prstGeom prst="rect">
            <a:avLst/>
          </a:prstGeom>
          <a:noFill/>
        </p:spPr>
        <p:txBody>
          <a:bodyPr wrap="square" rtlCol="0">
            <a:spAutoFit/>
          </a:bodyPr>
          <a:lstStyle/>
          <a:p>
            <a:r>
              <a:rPr lang="en-US" sz="3200" b="1" dirty="0">
                <a:solidFill>
                  <a:srgbClr val="C00000"/>
                </a:solidFill>
              </a:rPr>
              <a:t>OUTPUT</a:t>
            </a:r>
            <a:r>
              <a:rPr lang="en-US" sz="2400" b="1" dirty="0">
                <a:solidFill>
                  <a:srgbClr val="C00000"/>
                </a:solidFill>
              </a:rPr>
              <a:t> </a:t>
            </a:r>
            <a:r>
              <a:rPr lang="en-US" dirty="0">
                <a:solidFill>
                  <a:srgbClr val="C00000"/>
                </a:solidFill>
              </a:rPr>
              <a:t>: </a:t>
            </a:r>
          </a:p>
          <a:p>
            <a:endParaRPr lang="en-US" dirty="0">
              <a:solidFill>
                <a:srgbClr val="C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xmlns="" val="650037968"/>
              </p:ext>
            </p:extLst>
          </p:nvPr>
        </p:nvGraphicFramePr>
        <p:xfrm>
          <a:off x="2299419" y="1728957"/>
          <a:ext cx="8128000" cy="3519578"/>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xmlns="" val="20000"/>
                    </a:ext>
                  </a:extLst>
                </a:gridCol>
                <a:gridCol w="1625600">
                  <a:extLst>
                    <a:ext uri="{9D8B030D-6E8A-4147-A177-3AD203B41FA5}">
                      <a16:colId xmlns:a16="http://schemas.microsoft.com/office/drawing/2014/main" xmlns="" val="20001"/>
                    </a:ext>
                  </a:extLst>
                </a:gridCol>
                <a:gridCol w="1625600">
                  <a:extLst>
                    <a:ext uri="{9D8B030D-6E8A-4147-A177-3AD203B41FA5}">
                      <a16:colId xmlns:a16="http://schemas.microsoft.com/office/drawing/2014/main" xmlns="" val="20002"/>
                    </a:ext>
                  </a:extLst>
                </a:gridCol>
                <a:gridCol w="1625600">
                  <a:extLst>
                    <a:ext uri="{9D8B030D-6E8A-4147-A177-3AD203B41FA5}">
                      <a16:colId xmlns:a16="http://schemas.microsoft.com/office/drawing/2014/main" xmlns="" val="20003"/>
                    </a:ext>
                  </a:extLst>
                </a:gridCol>
                <a:gridCol w="1625600">
                  <a:extLst>
                    <a:ext uri="{9D8B030D-6E8A-4147-A177-3AD203B41FA5}">
                      <a16:colId xmlns:a16="http://schemas.microsoft.com/office/drawing/2014/main" xmlns="" val="20004"/>
                    </a:ext>
                  </a:extLst>
                </a:gridCol>
              </a:tblGrid>
              <a:tr h="87622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dirty="0"/>
                    </a:p>
                    <a:p>
                      <a:pPr marL="0" marR="0" indent="0" algn="ctr" defTabSz="457200" rtl="0" eaLnBrk="1" fontAlgn="auto" latinLnBrk="0" hangingPunct="1">
                        <a:lnSpc>
                          <a:spcPct val="100000"/>
                        </a:lnSpc>
                        <a:spcBef>
                          <a:spcPts val="0"/>
                        </a:spcBef>
                        <a:spcAft>
                          <a:spcPts val="0"/>
                        </a:spcAft>
                        <a:buClrTx/>
                        <a:buSzTx/>
                        <a:buFontTx/>
                        <a:buNone/>
                        <a:tabLst/>
                        <a:defRPr/>
                      </a:pPr>
                      <a:r>
                        <a:rPr lang="en-US" dirty="0"/>
                        <a:t>ALGORITHM </a:t>
                      </a:r>
                    </a:p>
                  </a:txBody>
                  <a:tcPr/>
                </a:tc>
                <a:tc>
                  <a:txBody>
                    <a:bodyPr/>
                    <a:lstStyle/>
                    <a:p>
                      <a:r>
                        <a:rPr lang="en-US" dirty="0"/>
                        <a:t>Accuracy (In percent)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Precision   (In percent)</a:t>
                      </a:r>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Recall</a:t>
                      </a:r>
                      <a:r>
                        <a:rPr lang="en-US" baseline="0" dirty="0"/>
                        <a:t>        </a:t>
                      </a:r>
                      <a:r>
                        <a:rPr lang="en-US" dirty="0"/>
                        <a:t>(In percent)</a:t>
                      </a:r>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F1-Score    (In percent)</a:t>
                      </a:r>
                    </a:p>
                    <a:p>
                      <a:endParaRPr lang="en-US" dirty="0"/>
                    </a:p>
                  </a:txBody>
                  <a:tcPr/>
                </a:tc>
                <a:extLst>
                  <a:ext uri="{0D108BD9-81ED-4DB2-BD59-A6C34878D82A}">
                    <a16:rowId xmlns:a16="http://schemas.microsoft.com/office/drawing/2014/main" xmlns="" val="10000"/>
                  </a:ext>
                </a:extLst>
              </a:tr>
              <a:tr h="819509">
                <a:tc>
                  <a:txBody>
                    <a:bodyPr/>
                    <a:lstStyle/>
                    <a:p>
                      <a:pPr algn="ctr"/>
                      <a:endParaRPr lang="en-US" dirty="0"/>
                    </a:p>
                    <a:p>
                      <a:pPr algn="ctr"/>
                      <a:r>
                        <a:rPr lang="en-US" dirty="0"/>
                        <a:t>KNN</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dirty="0"/>
                    </a:p>
                    <a:p>
                      <a:pPr marL="0" marR="0" indent="0" algn="ctr" defTabSz="457200" rtl="0" eaLnBrk="1" fontAlgn="auto" latinLnBrk="0" hangingPunct="1">
                        <a:lnSpc>
                          <a:spcPct val="100000"/>
                        </a:lnSpc>
                        <a:spcBef>
                          <a:spcPts val="0"/>
                        </a:spcBef>
                        <a:spcAft>
                          <a:spcPts val="0"/>
                        </a:spcAft>
                        <a:buClrTx/>
                        <a:buSzTx/>
                        <a:buFontTx/>
                        <a:buNone/>
                        <a:tabLst/>
                        <a:defRPr/>
                      </a:pPr>
                      <a:r>
                        <a:rPr lang="en-US" dirty="0"/>
                        <a:t>91.15</a:t>
                      </a:r>
                    </a:p>
                    <a:p>
                      <a:pPr algn="ct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dirty="0"/>
                    </a:p>
                    <a:p>
                      <a:pPr marL="0" marR="0" indent="0" algn="ctr" defTabSz="457200" rtl="0" eaLnBrk="1" fontAlgn="auto" latinLnBrk="0" hangingPunct="1">
                        <a:lnSpc>
                          <a:spcPct val="100000"/>
                        </a:lnSpc>
                        <a:spcBef>
                          <a:spcPts val="0"/>
                        </a:spcBef>
                        <a:spcAft>
                          <a:spcPts val="0"/>
                        </a:spcAft>
                        <a:buClrTx/>
                        <a:buSzTx/>
                        <a:buFontTx/>
                        <a:buNone/>
                        <a:tabLst/>
                        <a:defRPr/>
                      </a:pPr>
                      <a:r>
                        <a:rPr lang="en-US" dirty="0"/>
                        <a:t>91.15</a:t>
                      </a:r>
                    </a:p>
                    <a:p>
                      <a:pPr algn="ct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dirty="0"/>
                    </a:p>
                    <a:p>
                      <a:pPr marL="0" marR="0" indent="0" algn="ctr" defTabSz="457200" rtl="0" eaLnBrk="1" fontAlgn="auto" latinLnBrk="0" hangingPunct="1">
                        <a:lnSpc>
                          <a:spcPct val="100000"/>
                        </a:lnSpc>
                        <a:spcBef>
                          <a:spcPts val="0"/>
                        </a:spcBef>
                        <a:spcAft>
                          <a:spcPts val="0"/>
                        </a:spcAft>
                        <a:buClrTx/>
                        <a:buSzTx/>
                        <a:buFontTx/>
                        <a:buNone/>
                        <a:tabLst/>
                        <a:defRPr/>
                      </a:pPr>
                      <a:r>
                        <a:rPr lang="en-US" dirty="0"/>
                        <a:t>91.15</a:t>
                      </a:r>
                    </a:p>
                    <a:p>
                      <a:pPr algn="ct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dirty="0"/>
                    </a:p>
                    <a:p>
                      <a:pPr marL="0" marR="0" indent="0" algn="ctr" defTabSz="457200" rtl="0" eaLnBrk="1" fontAlgn="auto" latinLnBrk="0" hangingPunct="1">
                        <a:lnSpc>
                          <a:spcPct val="100000"/>
                        </a:lnSpc>
                        <a:spcBef>
                          <a:spcPts val="0"/>
                        </a:spcBef>
                        <a:spcAft>
                          <a:spcPts val="0"/>
                        </a:spcAft>
                        <a:buClrTx/>
                        <a:buSzTx/>
                        <a:buFontTx/>
                        <a:buNone/>
                        <a:tabLst/>
                        <a:defRPr/>
                      </a:pPr>
                      <a:r>
                        <a:rPr lang="en-US" dirty="0"/>
                        <a:t>91.15</a:t>
                      </a:r>
                    </a:p>
                    <a:p>
                      <a:pPr algn="ctr"/>
                      <a:endParaRPr lang="en-US" dirty="0"/>
                    </a:p>
                  </a:txBody>
                  <a:tcPr/>
                </a:tc>
                <a:extLst>
                  <a:ext uri="{0D108BD9-81ED-4DB2-BD59-A6C34878D82A}">
                    <a16:rowId xmlns:a16="http://schemas.microsoft.com/office/drawing/2014/main" xmlns="" val="10001"/>
                  </a:ext>
                </a:extLst>
              </a:tr>
              <a:tr h="776378">
                <a:tc>
                  <a:txBody>
                    <a:bodyPr/>
                    <a:lstStyle/>
                    <a:p>
                      <a:pPr algn="ctr"/>
                      <a:endParaRPr lang="en-US" dirty="0"/>
                    </a:p>
                    <a:p>
                      <a:pPr algn="ctr"/>
                      <a:r>
                        <a:rPr lang="en-US" dirty="0"/>
                        <a:t>SVM</a:t>
                      </a:r>
                    </a:p>
                  </a:txBody>
                  <a:tcPr/>
                </a:tc>
                <a:tc>
                  <a:txBody>
                    <a:bodyPr/>
                    <a:lstStyle/>
                    <a:p>
                      <a:pPr algn="ctr"/>
                      <a:endParaRPr lang="en-US" dirty="0"/>
                    </a:p>
                    <a:p>
                      <a:pPr algn="ctr"/>
                      <a:r>
                        <a:rPr lang="en-US" dirty="0"/>
                        <a:t>93.02</a:t>
                      </a:r>
                    </a:p>
                  </a:txBody>
                  <a:tcPr/>
                </a:tc>
                <a:tc>
                  <a:txBody>
                    <a:bodyPr/>
                    <a:lstStyle/>
                    <a:p>
                      <a:pPr algn="ctr"/>
                      <a:endParaRPr lang="en-US" dirty="0"/>
                    </a:p>
                    <a:p>
                      <a:pPr algn="ctr"/>
                      <a:r>
                        <a:rPr lang="en-US" dirty="0"/>
                        <a:t>93.02</a:t>
                      </a:r>
                    </a:p>
                  </a:txBody>
                  <a:tcPr/>
                </a:tc>
                <a:tc>
                  <a:txBody>
                    <a:bodyPr/>
                    <a:lstStyle/>
                    <a:p>
                      <a:pPr algn="ctr"/>
                      <a:endParaRPr lang="en-US" dirty="0"/>
                    </a:p>
                    <a:p>
                      <a:pPr algn="ctr"/>
                      <a:r>
                        <a:rPr lang="en-US" dirty="0"/>
                        <a:t>93.02</a:t>
                      </a:r>
                    </a:p>
                  </a:txBody>
                  <a:tcPr/>
                </a:tc>
                <a:tc>
                  <a:txBody>
                    <a:bodyPr/>
                    <a:lstStyle/>
                    <a:p>
                      <a:pPr algn="ctr"/>
                      <a:endParaRPr lang="en-US" dirty="0"/>
                    </a:p>
                    <a:p>
                      <a:pPr algn="ctr"/>
                      <a:r>
                        <a:rPr lang="en-US" dirty="0"/>
                        <a:t>93.02</a:t>
                      </a:r>
                    </a:p>
                  </a:txBody>
                  <a:tcPr/>
                </a:tc>
                <a:extLst>
                  <a:ext uri="{0D108BD9-81ED-4DB2-BD59-A6C34878D82A}">
                    <a16:rowId xmlns:a16="http://schemas.microsoft.com/office/drawing/2014/main" xmlns="" val="10002"/>
                  </a:ext>
                </a:extLst>
              </a:tr>
              <a:tr h="785004">
                <a:tc>
                  <a:txBody>
                    <a:bodyPr/>
                    <a:lstStyle/>
                    <a:p>
                      <a:pPr algn="ctr"/>
                      <a:endParaRPr lang="en-US" dirty="0"/>
                    </a:p>
                    <a:p>
                      <a:pPr algn="ctr"/>
                      <a:r>
                        <a:rPr lang="en-US" dirty="0"/>
                        <a:t>LSTM</a:t>
                      </a:r>
                    </a:p>
                  </a:txBody>
                  <a:tcPr/>
                </a:tc>
                <a:tc>
                  <a:txBody>
                    <a:bodyPr/>
                    <a:lstStyle/>
                    <a:p>
                      <a:endParaRPr lang="en-US" dirty="0"/>
                    </a:p>
                    <a:p>
                      <a:pPr algn="ctr"/>
                      <a:r>
                        <a:rPr lang="en-US" dirty="0"/>
                        <a:t>97.31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dirty="0"/>
                    </a:p>
                    <a:p>
                      <a:pPr marL="0" marR="0" indent="0" algn="ctr" defTabSz="457200" rtl="0" eaLnBrk="1" fontAlgn="auto" latinLnBrk="0" hangingPunct="1">
                        <a:lnSpc>
                          <a:spcPct val="100000"/>
                        </a:lnSpc>
                        <a:spcBef>
                          <a:spcPts val="0"/>
                        </a:spcBef>
                        <a:spcAft>
                          <a:spcPts val="0"/>
                        </a:spcAft>
                        <a:buClrTx/>
                        <a:buSzTx/>
                        <a:buFontTx/>
                        <a:buNone/>
                        <a:tabLst/>
                        <a:defRPr/>
                      </a:pPr>
                      <a:r>
                        <a:rPr lang="en-US" dirty="0"/>
                        <a:t>97.31</a:t>
                      </a:r>
                    </a:p>
                    <a:p>
                      <a:pPr algn="ct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dirty="0"/>
                    </a:p>
                    <a:p>
                      <a:pPr marL="0" marR="0" indent="0" algn="ctr" defTabSz="457200" rtl="0" eaLnBrk="1" fontAlgn="auto" latinLnBrk="0" hangingPunct="1">
                        <a:lnSpc>
                          <a:spcPct val="100000"/>
                        </a:lnSpc>
                        <a:spcBef>
                          <a:spcPts val="0"/>
                        </a:spcBef>
                        <a:spcAft>
                          <a:spcPts val="0"/>
                        </a:spcAft>
                        <a:buClrTx/>
                        <a:buSzTx/>
                        <a:buFontTx/>
                        <a:buNone/>
                        <a:tabLst/>
                        <a:defRPr/>
                      </a:pPr>
                      <a:r>
                        <a:rPr lang="en-US" dirty="0"/>
                        <a:t>97.31</a:t>
                      </a:r>
                    </a:p>
                    <a:p>
                      <a:pPr algn="ct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dirty="0"/>
                    </a:p>
                    <a:p>
                      <a:pPr marL="0" marR="0" indent="0" algn="ctr" defTabSz="457200" rtl="0" eaLnBrk="1" fontAlgn="auto" latinLnBrk="0" hangingPunct="1">
                        <a:lnSpc>
                          <a:spcPct val="100000"/>
                        </a:lnSpc>
                        <a:spcBef>
                          <a:spcPts val="0"/>
                        </a:spcBef>
                        <a:spcAft>
                          <a:spcPts val="0"/>
                        </a:spcAft>
                        <a:buClrTx/>
                        <a:buSzTx/>
                        <a:buFontTx/>
                        <a:buNone/>
                        <a:tabLst/>
                        <a:defRPr/>
                      </a:pPr>
                      <a:r>
                        <a:rPr lang="en-US" dirty="0"/>
                        <a:t>97.31</a:t>
                      </a:r>
                    </a:p>
                    <a:p>
                      <a:pPr algn="ctr"/>
                      <a:endParaRPr lang="en-US" dirty="0"/>
                    </a:p>
                  </a:txBody>
                  <a:tcPr/>
                </a:tc>
                <a:extLst>
                  <a:ext uri="{0D108BD9-81ED-4DB2-BD59-A6C34878D82A}">
                    <a16:rowId xmlns:a16="http://schemas.microsoft.com/office/drawing/2014/main" xmlns="" val="10003"/>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16989" y="681487"/>
            <a:ext cx="5615796" cy="400110"/>
          </a:xfrm>
          <a:prstGeom prst="rect">
            <a:avLst/>
          </a:prstGeom>
          <a:noFill/>
        </p:spPr>
        <p:txBody>
          <a:bodyPr wrap="square" rtlCol="0">
            <a:spAutoFit/>
          </a:bodyPr>
          <a:lstStyle/>
          <a:p>
            <a:r>
              <a:rPr lang="en-US" sz="2000" b="1" dirty="0">
                <a:solidFill>
                  <a:srgbClr val="C00000"/>
                </a:solidFill>
              </a:rPr>
              <a:t>ROC Curve Of KNN :</a:t>
            </a:r>
          </a:p>
        </p:txBody>
      </p:sp>
      <p:pic>
        <p:nvPicPr>
          <p:cNvPr id="2050" name="Picture 2"/>
          <p:cNvPicPr>
            <a:picLocks noChangeAspect="1" noChangeArrowheads="1"/>
          </p:cNvPicPr>
          <p:nvPr/>
        </p:nvPicPr>
        <p:blipFill>
          <a:blip r:embed="rId2" cstate="print"/>
          <a:srcRect/>
          <a:stretch>
            <a:fillRect/>
          </a:stretch>
        </p:blipFill>
        <p:spPr bwMode="auto">
          <a:xfrm>
            <a:off x="2554347" y="1597973"/>
            <a:ext cx="7793302" cy="4198098"/>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63456" y="569366"/>
            <a:ext cx="4088921" cy="646331"/>
          </a:xfrm>
          <a:prstGeom prst="rect">
            <a:avLst/>
          </a:prstGeom>
          <a:noFill/>
        </p:spPr>
        <p:txBody>
          <a:bodyPr wrap="square" rtlCol="0">
            <a:spAutoFit/>
          </a:bodyPr>
          <a:lstStyle/>
          <a:p>
            <a:r>
              <a:rPr lang="en-US" b="1" dirty="0">
                <a:solidFill>
                  <a:srgbClr val="C00000"/>
                </a:solidFill>
              </a:rPr>
              <a:t>ROC Curve Of SVM :</a:t>
            </a:r>
          </a:p>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2605177" y="1215697"/>
            <a:ext cx="7392838" cy="4072296"/>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68747" y="655608"/>
            <a:ext cx="4658264" cy="369332"/>
          </a:xfrm>
          <a:prstGeom prst="rect">
            <a:avLst/>
          </a:prstGeom>
          <a:noFill/>
        </p:spPr>
        <p:txBody>
          <a:bodyPr wrap="square" rtlCol="0">
            <a:spAutoFit/>
          </a:bodyPr>
          <a:lstStyle/>
          <a:p>
            <a:r>
              <a:rPr lang="en-US" b="1" dirty="0">
                <a:solidFill>
                  <a:srgbClr val="C00000"/>
                </a:solidFill>
              </a:rPr>
              <a:t>ROC Curve Of LSTM :</a:t>
            </a:r>
          </a:p>
        </p:txBody>
      </p:sp>
      <p:pic>
        <p:nvPicPr>
          <p:cNvPr id="4" name="Picture 3">
            <a:extLst>
              <a:ext uri="{FF2B5EF4-FFF2-40B4-BE49-F238E27FC236}">
                <a16:creationId xmlns:a16="http://schemas.microsoft.com/office/drawing/2014/main" xmlns="" id="{AF7A5FB6-35B9-436E-A6B2-8E6B56711D8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603786" y="1466616"/>
            <a:ext cx="7749540" cy="413004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EC4322-47C2-4CC3-9DD6-3911D7ECBA41}"/>
              </a:ext>
            </a:extLst>
          </p:cNvPr>
          <p:cNvSpPr>
            <a:spLocks noGrp="1"/>
          </p:cNvSpPr>
          <p:nvPr>
            <p:ph type="title"/>
          </p:nvPr>
        </p:nvSpPr>
        <p:spPr>
          <a:xfrm>
            <a:off x="2592925" y="186612"/>
            <a:ext cx="8911687" cy="998376"/>
          </a:xfrm>
        </p:spPr>
        <p:txBody>
          <a:bodyPr/>
          <a:lstStyle/>
          <a:p>
            <a:r>
              <a:rPr lang="en-US" dirty="0">
                <a:solidFill>
                  <a:srgbClr val="C00000"/>
                </a:solidFill>
              </a:rPr>
              <a:t>Merits:</a:t>
            </a:r>
            <a:endParaRPr lang="en-IN" dirty="0">
              <a:solidFill>
                <a:srgbClr val="C00000"/>
              </a:solidFill>
            </a:endParaRPr>
          </a:p>
        </p:txBody>
      </p:sp>
      <p:sp>
        <p:nvSpPr>
          <p:cNvPr id="3" name="Content Placeholder 2">
            <a:extLst>
              <a:ext uri="{FF2B5EF4-FFF2-40B4-BE49-F238E27FC236}">
                <a16:creationId xmlns:a16="http://schemas.microsoft.com/office/drawing/2014/main" xmlns="" id="{9EE1D5E5-FB2C-4FCA-BA79-1A5D8505FBFA}"/>
              </a:ext>
            </a:extLst>
          </p:cNvPr>
          <p:cNvSpPr>
            <a:spLocks noGrp="1"/>
          </p:cNvSpPr>
          <p:nvPr>
            <p:ph idx="1"/>
          </p:nvPr>
        </p:nvSpPr>
        <p:spPr>
          <a:xfrm>
            <a:off x="2589212" y="989045"/>
            <a:ext cx="8915400" cy="5393094"/>
          </a:xfrm>
        </p:spPr>
        <p:txBody>
          <a:bodyPr>
            <a:normAutofit/>
          </a:bodyPr>
          <a:lstStyle/>
          <a:p>
            <a:pPr algn="just"/>
            <a:r>
              <a:rPr lang="en-US" dirty="0"/>
              <a:t>Analysis can be performed on a required class text from a web news document like graph of performance of India in Olympics based on web news over a decade.</a:t>
            </a:r>
          </a:p>
          <a:p>
            <a:r>
              <a:rPr lang="en-US" dirty="0"/>
              <a:t>web news classification can improve the quality of web search during engines crawls.</a:t>
            </a:r>
          </a:p>
          <a:p>
            <a:pPr algn="just"/>
            <a:r>
              <a:rPr lang="en-US" dirty="0"/>
              <a:t>Web page classification can also be used by cyber security applications by blocking web pages with malicious content before they are displayed by the user.</a:t>
            </a:r>
          </a:p>
          <a:p>
            <a:pPr marL="0" indent="0">
              <a:buNone/>
            </a:pPr>
            <a:endParaRPr lang="en-US" sz="3600" dirty="0">
              <a:solidFill>
                <a:srgbClr val="C00000"/>
              </a:solidFill>
            </a:endParaRPr>
          </a:p>
          <a:p>
            <a:pPr marL="0" indent="0">
              <a:buNone/>
            </a:pPr>
            <a:r>
              <a:rPr lang="en-US" sz="3600" dirty="0">
                <a:solidFill>
                  <a:srgbClr val="C00000"/>
                </a:solidFill>
              </a:rPr>
              <a:t>Demerits:</a:t>
            </a:r>
          </a:p>
          <a:p>
            <a:pPr marL="0" indent="0">
              <a:buNone/>
            </a:pPr>
            <a:endParaRPr lang="en-US" dirty="0"/>
          </a:p>
          <a:p>
            <a:r>
              <a:rPr lang="en-US" dirty="0"/>
              <a:t>An article containing more than one type of class can not be identified by our models.  </a:t>
            </a:r>
          </a:p>
          <a:p>
            <a:endParaRPr lang="en-US" dirty="0"/>
          </a:p>
          <a:p>
            <a:endParaRPr lang="en-US" dirty="0"/>
          </a:p>
          <a:p>
            <a:endParaRPr lang="en-US" dirty="0"/>
          </a:p>
          <a:p>
            <a:pPr marL="0" indent="0">
              <a:buNone/>
            </a:pPr>
            <a:endParaRPr lang="en-US" dirty="0"/>
          </a:p>
          <a:p>
            <a:pPr marL="0" indent="0">
              <a:buNone/>
            </a:pPr>
            <a:endParaRPr lang="en-US" sz="3600" dirty="0"/>
          </a:p>
          <a:p>
            <a:endParaRPr lang="en-IN" dirty="0"/>
          </a:p>
        </p:txBody>
      </p:sp>
    </p:spTree>
    <p:extLst>
      <p:ext uri="{BB962C8B-B14F-4D97-AF65-F5344CB8AC3E}">
        <p14:creationId xmlns:p14="http://schemas.microsoft.com/office/powerpoint/2010/main" xmlns="" val="2620426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C5C75C-32FD-4C5F-82DA-EBC27C591882}"/>
              </a:ext>
            </a:extLst>
          </p:cNvPr>
          <p:cNvSpPr>
            <a:spLocks noGrp="1"/>
          </p:cNvSpPr>
          <p:nvPr>
            <p:ph type="title"/>
          </p:nvPr>
        </p:nvSpPr>
        <p:spPr/>
        <p:txBody>
          <a:bodyPr>
            <a:normAutofit/>
          </a:bodyPr>
          <a:lstStyle/>
          <a:p>
            <a:r>
              <a:rPr lang="en-US" sz="2400" dirty="0">
                <a:solidFill>
                  <a:srgbClr val="C00000"/>
                </a:solidFill>
              </a:rPr>
              <a:t>Conclusion and Future Scope:</a:t>
            </a:r>
            <a:endParaRPr lang="en-IN" sz="2400" dirty="0">
              <a:solidFill>
                <a:srgbClr val="C00000"/>
              </a:solidFill>
            </a:endParaRPr>
          </a:p>
        </p:txBody>
      </p:sp>
      <p:sp>
        <p:nvSpPr>
          <p:cNvPr id="3" name="Content Placeholder 2">
            <a:extLst>
              <a:ext uri="{FF2B5EF4-FFF2-40B4-BE49-F238E27FC236}">
                <a16:creationId xmlns:a16="http://schemas.microsoft.com/office/drawing/2014/main" xmlns="" id="{5792A225-2539-475F-99E9-47CC28E096A3}"/>
              </a:ext>
            </a:extLst>
          </p:cNvPr>
          <p:cNvSpPr>
            <a:spLocks noGrp="1"/>
          </p:cNvSpPr>
          <p:nvPr>
            <p:ph idx="1"/>
          </p:nvPr>
        </p:nvSpPr>
        <p:spPr>
          <a:xfrm>
            <a:off x="2589212" y="1905000"/>
            <a:ext cx="8495555" cy="4006222"/>
          </a:xfrm>
        </p:spPr>
        <p:txBody>
          <a:bodyPr>
            <a:normAutofit/>
          </a:bodyPr>
          <a:lstStyle/>
          <a:p>
            <a:pPr algn="just"/>
            <a:r>
              <a:rPr lang="en-US" dirty="0"/>
              <a:t>We conclude that this project presents the classification of web news in a website using the applications of ML algorithms. Almost all the three ML models gave good accuracy values but the most accurate one is LSTM model.</a:t>
            </a:r>
          </a:p>
          <a:p>
            <a:pPr algn="just"/>
            <a:r>
              <a:rPr lang="en-IN" dirty="0"/>
              <a:t>In future our project will extract videos from web such as </a:t>
            </a:r>
            <a:r>
              <a:rPr lang="en-IN" dirty="0" err="1"/>
              <a:t>movies,videos</a:t>
            </a:r>
            <a:r>
              <a:rPr lang="en-IN" dirty="0"/>
              <a:t> etc. Also user can get live updated news from internet. User will be added his own interested news and share that news with another user. User will be personalised his own category( can add new categories too) as per his demand and provide more security for each user. And also we will try to use regional languages which are user friendly. </a:t>
            </a:r>
          </a:p>
          <a:p>
            <a:pPr algn="just"/>
            <a:r>
              <a:rPr lang="en-IN" dirty="0"/>
              <a:t> Also the major and interesting thing is adding analysis to the data for the user.</a:t>
            </a:r>
          </a:p>
          <a:p>
            <a:pPr>
              <a:buNone/>
            </a:pPr>
            <a:endParaRPr lang="en-IN" dirty="0"/>
          </a:p>
        </p:txBody>
      </p:sp>
    </p:spTree>
    <p:extLst>
      <p:ext uri="{BB962C8B-B14F-4D97-AF65-F5344CB8AC3E}">
        <p14:creationId xmlns:p14="http://schemas.microsoft.com/office/powerpoint/2010/main" xmlns="" val="152836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18E75E-499D-4987-BB81-88E356BFB903}"/>
              </a:ext>
            </a:extLst>
          </p:cNvPr>
          <p:cNvSpPr>
            <a:spLocks noGrp="1"/>
          </p:cNvSpPr>
          <p:nvPr>
            <p:ph type="title"/>
          </p:nvPr>
        </p:nvSpPr>
        <p:spPr>
          <a:xfrm>
            <a:off x="2592925" y="167952"/>
            <a:ext cx="8911687" cy="821094"/>
          </a:xfrm>
        </p:spPr>
        <p:txBody>
          <a:bodyPr/>
          <a:lstStyle/>
          <a:p>
            <a:r>
              <a:rPr lang="en-US" dirty="0">
                <a:solidFill>
                  <a:srgbClr val="C00000"/>
                </a:solidFill>
              </a:rPr>
              <a:t>References:</a:t>
            </a:r>
            <a:endParaRPr lang="en-IN" dirty="0">
              <a:solidFill>
                <a:srgbClr val="C00000"/>
              </a:solidFill>
            </a:endParaRPr>
          </a:p>
        </p:txBody>
      </p:sp>
      <p:sp>
        <p:nvSpPr>
          <p:cNvPr id="3" name="Content Placeholder 2">
            <a:extLst>
              <a:ext uri="{FF2B5EF4-FFF2-40B4-BE49-F238E27FC236}">
                <a16:creationId xmlns:a16="http://schemas.microsoft.com/office/drawing/2014/main" xmlns="" id="{82D4AED1-71F7-44B4-B3EE-1F30C5C97EB9}"/>
              </a:ext>
            </a:extLst>
          </p:cNvPr>
          <p:cNvSpPr>
            <a:spLocks noGrp="1"/>
          </p:cNvSpPr>
          <p:nvPr>
            <p:ph idx="1"/>
          </p:nvPr>
        </p:nvSpPr>
        <p:spPr>
          <a:xfrm>
            <a:off x="2589212" y="793102"/>
            <a:ext cx="8784804" cy="5896947"/>
          </a:xfrm>
        </p:spPr>
        <p:txBody>
          <a:bodyPr>
            <a:normAutofit fontScale="77500" lnSpcReduction="20000"/>
          </a:bodyPr>
          <a:lstStyle/>
          <a:p>
            <a:pPr algn="just"/>
            <a:r>
              <a:rPr lang="en-IN" dirty="0"/>
              <a:t>[1]https://www.academia.edu/2038312/Fast_webpage_classification_using_features</a:t>
            </a:r>
          </a:p>
          <a:p>
            <a:pPr algn="just"/>
            <a:r>
              <a:rPr lang="en-IN" dirty="0"/>
              <a:t>[2] </a:t>
            </a:r>
            <a:r>
              <a:rPr lang="en-IN" dirty="0" err="1"/>
              <a:t>Surajit</a:t>
            </a:r>
            <a:r>
              <a:rPr lang="en-IN" dirty="0"/>
              <a:t>  </a:t>
            </a:r>
            <a:r>
              <a:rPr lang="en-IN" dirty="0" err="1"/>
              <a:t>Chandhuri</a:t>
            </a:r>
            <a:r>
              <a:rPr lang="en-IN" dirty="0"/>
              <a:t>  , </a:t>
            </a:r>
            <a:r>
              <a:rPr lang="en-IN" dirty="0" err="1"/>
              <a:t>Umeshwar</a:t>
            </a:r>
            <a:r>
              <a:rPr lang="en-IN" dirty="0"/>
              <a:t> </a:t>
            </a:r>
            <a:r>
              <a:rPr lang="en-IN" dirty="0" err="1"/>
              <a:t>Dyal</a:t>
            </a:r>
            <a:r>
              <a:rPr lang="en-IN" dirty="0"/>
              <a:t> ,“ An overview of data warehousing and OLAP technologies” Published in ACM </a:t>
            </a:r>
            <a:r>
              <a:rPr lang="en-IN" dirty="0" err="1"/>
              <a:t>Sigmod</a:t>
            </a:r>
            <a:r>
              <a:rPr lang="en-IN" dirty="0"/>
              <a:t> record, Vol. 26, Issue 1, pp. 65-74, USA, 1997</a:t>
            </a:r>
          </a:p>
          <a:p>
            <a:pPr algn="just"/>
            <a:r>
              <a:rPr lang="en-IN" dirty="0"/>
              <a:t>[3] Thorsten </a:t>
            </a:r>
            <a:r>
              <a:rPr lang="en-IN" dirty="0" err="1"/>
              <a:t>Joachims,“Text</a:t>
            </a:r>
            <a:r>
              <a:rPr lang="en-IN" dirty="0"/>
              <a:t> Categorization With Support Vector Machines: Learning with many relevant features,” Published in: European Conference on Machine Learning (ECML 1998), Lecture notes in Computer Science Book series Springer Publications, Vol. 1398, pp. 137-139, 1998</a:t>
            </a:r>
          </a:p>
          <a:p>
            <a:pPr algn="just"/>
            <a:r>
              <a:rPr lang="en-IN" dirty="0"/>
              <a:t>[4] </a:t>
            </a:r>
            <a:r>
              <a:rPr lang="en-IN" dirty="0" err="1"/>
              <a:t>Hyeran</a:t>
            </a:r>
            <a:r>
              <a:rPr lang="en-IN" dirty="0"/>
              <a:t>  </a:t>
            </a:r>
            <a:r>
              <a:rPr lang="en-IN" dirty="0" err="1"/>
              <a:t>Byun</a:t>
            </a:r>
            <a:r>
              <a:rPr lang="en-IN" dirty="0"/>
              <a:t> Pattern Recognition with Support Vector Machines, First International Workshop, SVM 2002, Niagara Falls, Canada, August 10, 2002, Proceedings</a:t>
            </a:r>
          </a:p>
          <a:p>
            <a:pPr algn="just"/>
            <a:r>
              <a:rPr lang="en-IN" dirty="0"/>
              <a:t>[5] </a:t>
            </a:r>
            <a:r>
              <a:rPr lang="en-IN" dirty="0" err="1"/>
              <a:t>Chee</a:t>
            </a:r>
            <a:r>
              <a:rPr lang="en-IN" dirty="0"/>
              <a:t>-Hong Chan </a:t>
            </a:r>
            <a:r>
              <a:rPr lang="en-IN" dirty="0" err="1"/>
              <a:t>Aixin</a:t>
            </a:r>
            <a:r>
              <a:rPr lang="en-IN" dirty="0"/>
              <a:t>  Sun </a:t>
            </a:r>
            <a:r>
              <a:rPr lang="en-IN" dirty="0" err="1"/>
              <a:t>Ee</a:t>
            </a:r>
            <a:r>
              <a:rPr lang="en-IN" dirty="0"/>
              <a:t> -</a:t>
            </a:r>
            <a:r>
              <a:rPr lang="en-IN" dirty="0" err="1"/>
              <a:t>Peng</a:t>
            </a:r>
            <a:r>
              <a:rPr lang="en-IN" dirty="0"/>
              <a:t> Lim ,“ Automated Online News Classification with Personalization,” 4th International Conference on Asian Digital Libraries (ICADL2001), Bangalore, pp. 320-329, 2001</a:t>
            </a:r>
          </a:p>
          <a:p>
            <a:pPr algn="just"/>
            <a:r>
              <a:rPr lang="en-IN" dirty="0"/>
              <a:t>[6] Daniel I. </a:t>
            </a:r>
            <a:r>
              <a:rPr lang="en-IN" dirty="0" err="1"/>
              <a:t>Morariu</a:t>
            </a:r>
            <a:r>
              <a:rPr lang="en-IN" dirty="0"/>
              <a:t>, Lucian N. </a:t>
            </a:r>
            <a:r>
              <a:rPr lang="en-IN" dirty="0" err="1"/>
              <a:t>Vintan</a:t>
            </a:r>
            <a:r>
              <a:rPr lang="en-IN" dirty="0"/>
              <a:t>, Volker </a:t>
            </a:r>
            <a:r>
              <a:rPr lang="en-IN" dirty="0" err="1"/>
              <a:t>Tresp</a:t>
            </a:r>
            <a:r>
              <a:rPr lang="en-IN" dirty="0"/>
              <a:t>, “ </a:t>
            </a:r>
            <a:r>
              <a:rPr lang="en-IN" dirty="0" err="1"/>
              <a:t>MetaClassification</a:t>
            </a:r>
            <a:r>
              <a:rPr lang="en-IN" dirty="0"/>
              <a:t> using SVM Classifiers for Text Documents”, World Academy of Science, Engineering and Technology 21, pp. 15-20, 2006</a:t>
            </a:r>
          </a:p>
          <a:p>
            <a:pPr algn="just"/>
            <a:r>
              <a:rPr lang="en-IN" dirty="0"/>
              <a:t>[7]D. </a:t>
            </a:r>
            <a:r>
              <a:rPr lang="en-IN" dirty="0" err="1"/>
              <a:t>Morariu</a:t>
            </a:r>
            <a:r>
              <a:rPr lang="en-IN" dirty="0"/>
              <a:t>, R. </a:t>
            </a:r>
            <a:r>
              <a:rPr lang="en-IN" dirty="0" err="1"/>
              <a:t>Cre¸tulescu</a:t>
            </a:r>
            <a:r>
              <a:rPr lang="en-IN" dirty="0"/>
              <a:t>, L. </a:t>
            </a:r>
            <a:r>
              <a:rPr lang="en-IN" dirty="0" err="1"/>
              <a:t>Vin¸tan</a:t>
            </a:r>
            <a:r>
              <a:rPr lang="en-IN" dirty="0"/>
              <a:t> ,“Improving a SVM Meta-classifier for Text Documents by using Naïve-</a:t>
            </a:r>
            <a:r>
              <a:rPr lang="en-IN" dirty="0" err="1"/>
              <a:t>Bayes</a:t>
            </a:r>
            <a:r>
              <a:rPr lang="en-IN" dirty="0"/>
              <a:t>,” Int. J. of Computers, Communications &amp; Control, Vol. 3, pp. 351-361, 2010.</a:t>
            </a:r>
          </a:p>
          <a:p>
            <a:pPr algn="just"/>
            <a:r>
              <a:rPr lang="en-IN" dirty="0"/>
              <a:t>[8] Mr. S.P </a:t>
            </a:r>
            <a:r>
              <a:rPr lang="en-IN" dirty="0" err="1"/>
              <a:t>Deshpande</a:t>
            </a:r>
            <a:r>
              <a:rPr lang="en-IN" dirty="0"/>
              <a:t>, Dr. V.M </a:t>
            </a:r>
            <a:r>
              <a:rPr lang="en-IN" dirty="0" err="1"/>
              <a:t>Thakre</a:t>
            </a:r>
            <a:r>
              <a:rPr lang="en-IN" dirty="0"/>
              <a:t>,“ Data mining system and Applications: A review,” In International Journal of Distributed and Parallel System (IJDPS), Issue 1, Vol. 1, pp. 32-44, 2010</a:t>
            </a:r>
          </a:p>
          <a:p>
            <a:pPr algn="just"/>
            <a:r>
              <a:rPr lang="en-IN" dirty="0"/>
              <a:t>[9] </a:t>
            </a:r>
            <a:r>
              <a:rPr lang="en-IN" dirty="0" err="1"/>
              <a:t>Mita</a:t>
            </a:r>
            <a:r>
              <a:rPr lang="en-IN" dirty="0"/>
              <a:t> K. </a:t>
            </a:r>
            <a:r>
              <a:rPr lang="en-IN" dirty="0" err="1"/>
              <a:t>Dalal</a:t>
            </a:r>
            <a:r>
              <a:rPr lang="en-IN" dirty="0"/>
              <a:t>, </a:t>
            </a:r>
            <a:r>
              <a:rPr lang="en-IN" dirty="0" err="1"/>
              <a:t>Mukesh</a:t>
            </a:r>
            <a:r>
              <a:rPr lang="en-IN" dirty="0"/>
              <a:t> </a:t>
            </a:r>
            <a:r>
              <a:rPr lang="en-IN" dirty="0" err="1"/>
              <a:t>A.Zaveri,“Automatic</a:t>
            </a:r>
            <a:r>
              <a:rPr lang="en-IN" dirty="0"/>
              <a:t> text classification: A technical review,” In International Journal of Computer Applications, Vol. 28, Issue 2, pp. 37-40, 2011.</a:t>
            </a:r>
          </a:p>
          <a:p>
            <a:pPr algn="just"/>
            <a:r>
              <a:rPr lang="en-IN" dirty="0"/>
              <a:t>[10] </a:t>
            </a:r>
            <a:r>
              <a:rPr lang="en-IN" dirty="0" err="1"/>
              <a:t>Yiming</a:t>
            </a:r>
            <a:r>
              <a:rPr lang="en-IN" dirty="0"/>
              <a:t> Yang, </a:t>
            </a:r>
            <a:r>
              <a:rPr lang="en-IN" dirty="0" err="1"/>
              <a:t>Xin</a:t>
            </a:r>
            <a:r>
              <a:rPr lang="en-IN" dirty="0"/>
              <a:t> </a:t>
            </a:r>
            <a:r>
              <a:rPr lang="en-IN" dirty="0" err="1"/>
              <a:t>Liu,"A</a:t>
            </a:r>
            <a:r>
              <a:rPr lang="en-IN" dirty="0"/>
              <a:t> re-examination of text categorization methods,” </a:t>
            </a:r>
            <a:r>
              <a:rPr lang="en-IN" dirty="0" err="1"/>
              <a:t>Caenegie</a:t>
            </a:r>
            <a:r>
              <a:rPr lang="en-IN" dirty="0"/>
              <a:t> Mellon University </a:t>
            </a:r>
            <a:r>
              <a:rPr lang="en-IN" dirty="0" err="1"/>
              <a:t>Pittsburg</a:t>
            </a:r>
            <a:r>
              <a:rPr lang="en-IN" dirty="0"/>
              <a:t>, PA 15213- 3702, USA, Vol. 18, Issue 2, 2012.</a:t>
            </a:r>
          </a:p>
          <a:p>
            <a:pPr algn="just"/>
            <a:r>
              <a:rPr lang="en-IN" dirty="0"/>
              <a:t>[11] Rama </a:t>
            </a:r>
            <a:r>
              <a:rPr lang="en-IN" dirty="0" err="1"/>
              <a:t>Bharath</a:t>
            </a:r>
            <a:r>
              <a:rPr lang="en-IN" dirty="0"/>
              <a:t> Kumar, </a:t>
            </a:r>
            <a:r>
              <a:rPr lang="en-IN" dirty="0" err="1"/>
              <a:t>Bangari</a:t>
            </a:r>
            <a:r>
              <a:rPr lang="en-IN" dirty="0"/>
              <a:t> </a:t>
            </a:r>
            <a:r>
              <a:rPr lang="en-IN" dirty="0" err="1"/>
              <a:t>Shravan</a:t>
            </a:r>
            <a:r>
              <a:rPr lang="en-IN" dirty="0"/>
              <a:t> Kumar, </a:t>
            </a:r>
            <a:r>
              <a:rPr lang="en-IN" dirty="0" err="1"/>
              <a:t>Chandragiri</a:t>
            </a:r>
            <a:r>
              <a:rPr lang="en-IN" dirty="0"/>
              <a:t> Shiva </a:t>
            </a:r>
            <a:r>
              <a:rPr lang="en-IN" dirty="0" err="1"/>
              <a:t>Sai</a:t>
            </a:r>
            <a:r>
              <a:rPr lang="en-IN" dirty="0"/>
              <a:t> Prasad,“ Financial news classification using SVM,” International Journal of Scientific and Research Publications, Vol. 2, Issue 3, pp. 1-6, 2012</a:t>
            </a:r>
          </a:p>
          <a:p>
            <a:endParaRPr lang="en-IN" dirty="0"/>
          </a:p>
        </p:txBody>
      </p:sp>
    </p:spTree>
    <p:extLst>
      <p:ext uri="{BB962C8B-B14F-4D97-AF65-F5344CB8AC3E}">
        <p14:creationId xmlns:p14="http://schemas.microsoft.com/office/powerpoint/2010/main" xmlns="" val="282435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FDC01B-607C-4B9D-A928-BC698E60C21C}"/>
              </a:ext>
            </a:extLst>
          </p:cNvPr>
          <p:cNvSpPr>
            <a:spLocks noGrp="1"/>
          </p:cNvSpPr>
          <p:nvPr>
            <p:ph type="title"/>
          </p:nvPr>
        </p:nvSpPr>
        <p:spPr>
          <a:xfrm>
            <a:off x="4618653" y="2929812"/>
            <a:ext cx="5775615" cy="2612571"/>
          </a:xfrm>
        </p:spPr>
        <p:txBody>
          <a:bodyPr/>
          <a:lstStyle/>
          <a:p>
            <a:r>
              <a:rPr lang="en-US" dirty="0">
                <a:solidFill>
                  <a:srgbClr val="C00000"/>
                </a:solidFill>
                <a:latin typeface="Arial Rounded MT Bold" panose="020F0704030504030204" pitchFamily="34" charset="0"/>
              </a:rPr>
              <a:t>THANK YOU</a:t>
            </a:r>
            <a:endParaRPr lang="en-IN" dirty="0">
              <a:solidFill>
                <a:srgbClr val="C00000"/>
              </a:solidFill>
              <a:latin typeface="Arial Rounded MT Bold" panose="020F0704030504030204" pitchFamily="34" charset="0"/>
            </a:endParaRPr>
          </a:p>
        </p:txBody>
      </p:sp>
    </p:spTree>
    <p:extLst>
      <p:ext uri="{BB962C8B-B14F-4D97-AF65-F5344CB8AC3E}">
        <p14:creationId xmlns:p14="http://schemas.microsoft.com/office/powerpoint/2010/main" xmlns="" val="3660922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547C44-F88C-4DA8-BD52-411A2C9D0247}"/>
              </a:ext>
            </a:extLst>
          </p:cNvPr>
          <p:cNvSpPr>
            <a:spLocks noGrp="1"/>
          </p:cNvSpPr>
          <p:nvPr>
            <p:ph type="title"/>
          </p:nvPr>
        </p:nvSpPr>
        <p:spPr/>
        <p:txBody>
          <a:bodyPr/>
          <a:lstStyle/>
          <a:p>
            <a:r>
              <a:rPr lang="en-US" dirty="0">
                <a:solidFill>
                  <a:srgbClr val="C00000"/>
                </a:solidFill>
              </a:rPr>
              <a:t>Abstract:</a:t>
            </a:r>
            <a:endParaRPr lang="en-IN" dirty="0">
              <a:solidFill>
                <a:srgbClr val="C00000"/>
              </a:solidFill>
            </a:endParaRPr>
          </a:p>
        </p:txBody>
      </p:sp>
      <p:sp>
        <p:nvSpPr>
          <p:cNvPr id="3" name="Content Placeholder 2">
            <a:extLst>
              <a:ext uri="{FF2B5EF4-FFF2-40B4-BE49-F238E27FC236}">
                <a16:creationId xmlns:a16="http://schemas.microsoft.com/office/drawing/2014/main" xmlns="" id="{C8D656E7-E005-4243-AE22-9BF897443320}"/>
              </a:ext>
            </a:extLst>
          </p:cNvPr>
          <p:cNvSpPr>
            <a:spLocks noGrp="1"/>
          </p:cNvSpPr>
          <p:nvPr>
            <p:ph idx="1"/>
          </p:nvPr>
        </p:nvSpPr>
        <p:spPr>
          <a:xfrm>
            <a:off x="2589212" y="1744824"/>
            <a:ext cx="8915400" cy="7618724"/>
          </a:xfrm>
        </p:spPr>
        <p:txBody>
          <a:bodyPr>
            <a:normAutofit/>
          </a:bodyPr>
          <a:lstStyle/>
          <a:p>
            <a:pPr algn="just">
              <a:lnSpc>
                <a:spcPct val="115000"/>
              </a:lnSpc>
              <a:spcAft>
                <a:spcPts val="1000"/>
              </a:spcAft>
            </a:pPr>
            <a:r>
              <a:rPr lang="en-IN" sz="1800" dirty="0">
                <a:effectLst/>
                <a:latin typeface="Century Gothic" panose="020B0502020202020204" pitchFamily="34" charset="0"/>
                <a:ea typeface="Calibri" panose="020F0502020204030204" pitchFamily="34" charset="0"/>
                <a:cs typeface="Times New Roman" panose="02020603050405020304" pitchFamily="18" charset="0"/>
              </a:rPr>
              <a:t>Along with the increase in internet facilities and Mobile phones, exchanging of information is in huge scale. One of the major data exchanging sources is web applications. Handling of this huge data with existing machine learning methodologies reduce the time complexity and makes it cost effective compared with conventional methods. So using those methods, web news documents are classified into different categories like business , entertainment , Sports, politics and technology.</a:t>
            </a:r>
          </a:p>
          <a:p>
            <a:pPr algn="just">
              <a:lnSpc>
                <a:spcPct val="115000"/>
              </a:lnSpc>
              <a:spcAft>
                <a:spcPts val="1000"/>
              </a:spcAft>
            </a:pPr>
            <a:r>
              <a:rPr lang="en-IN" sz="1800" dirty="0">
                <a:effectLst/>
                <a:latin typeface="Century Gothic" panose="020B0502020202020204" pitchFamily="34" charset="0"/>
                <a:ea typeface="Calibri" panose="020F0502020204030204" pitchFamily="34" charset="0"/>
                <a:cs typeface="Times New Roman" panose="02020603050405020304" pitchFamily="18" charset="0"/>
              </a:rPr>
              <a:t>  First of all the news document undergoes some text pre-processing to reduce noise and computation cost. Next we apply the feature selection onto the document to further separate important words and less important words inside the document .After applying feature selection the document is classified by the classifier. Then comparison between ML algorithms like SVM, KNN and LSTM is done. Among these the LSTM gives more accuracy.  </a:t>
            </a:r>
          </a:p>
          <a:p>
            <a:endParaRPr lang="en-IN" dirty="0"/>
          </a:p>
        </p:txBody>
      </p:sp>
    </p:spTree>
    <p:extLst>
      <p:ext uri="{BB962C8B-B14F-4D97-AF65-F5344CB8AC3E}">
        <p14:creationId xmlns:p14="http://schemas.microsoft.com/office/powerpoint/2010/main" xmlns="" val="3331427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AA6DD3-68E0-4D9D-BE6A-FB088A7E7D97}"/>
              </a:ext>
            </a:extLst>
          </p:cNvPr>
          <p:cNvSpPr>
            <a:spLocks noGrp="1"/>
          </p:cNvSpPr>
          <p:nvPr>
            <p:ph type="title"/>
          </p:nvPr>
        </p:nvSpPr>
        <p:spPr/>
        <p:txBody>
          <a:bodyPr/>
          <a:lstStyle/>
          <a:p>
            <a:r>
              <a:rPr lang="en-US" dirty="0">
                <a:solidFill>
                  <a:srgbClr val="C00000"/>
                </a:solidFill>
              </a:rPr>
              <a:t>Introduction:</a:t>
            </a:r>
            <a:endParaRPr lang="en-IN" dirty="0">
              <a:solidFill>
                <a:srgbClr val="C00000"/>
              </a:solidFill>
            </a:endParaRPr>
          </a:p>
        </p:txBody>
      </p:sp>
      <p:sp>
        <p:nvSpPr>
          <p:cNvPr id="3" name="Content Placeholder 2">
            <a:extLst>
              <a:ext uri="{FF2B5EF4-FFF2-40B4-BE49-F238E27FC236}">
                <a16:creationId xmlns:a16="http://schemas.microsoft.com/office/drawing/2014/main" xmlns="" id="{D7F71B20-AAEA-46C7-B1B1-EF4620666975}"/>
              </a:ext>
            </a:extLst>
          </p:cNvPr>
          <p:cNvSpPr>
            <a:spLocks noGrp="1"/>
          </p:cNvSpPr>
          <p:nvPr>
            <p:ph idx="1"/>
          </p:nvPr>
        </p:nvSpPr>
        <p:spPr>
          <a:xfrm>
            <a:off x="2397967" y="1558211"/>
            <a:ext cx="9246637" cy="4973217"/>
          </a:xfrm>
        </p:spPr>
        <p:txBody>
          <a:bodyPr>
            <a:normAutofit/>
          </a:bodyPr>
          <a:lstStyle/>
          <a:p>
            <a:pPr algn="just"/>
            <a:r>
              <a:rPr lang="en-US" dirty="0"/>
              <a:t>News information was not easily and quickly available until the beginning of last decade. But now, news is easily accessible via content providers such as online news services. A huge amount of information exists in form of text in various diverse areas, whose analysis can be beneficial in several areas. Classification is quite a challenging field in text mining, as it requires prepossessing steps to convert unstructured data to structured information. With the increase in the number of news it has got difficult for users to access news of his web, which makes it a necessity to categorize the news, so that it could be easily accessed. Categorization refers to grouping that allows easier navigation among articles. Web news needs to be divided into categories. This will help users to access the news of their web in real-time without wasting any time. When it comes to news it is much difficult to classify, as news are continuously appearing that need to be processed and those news could be never-seen-before and could fall in a new category. In this paper a review of news classification based on its contents is presented . For classification we are using ML and DL algorithms like SVM , KNN and LSTM.</a:t>
            </a:r>
          </a:p>
        </p:txBody>
      </p:sp>
    </p:spTree>
    <p:extLst>
      <p:ext uri="{BB962C8B-B14F-4D97-AF65-F5344CB8AC3E}">
        <p14:creationId xmlns:p14="http://schemas.microsoft.com/office/powerpoint/2010/main" xmlns="" val="2917748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ACEB5B-E7F7-45A2-8A60-9D270469A739}"/>
              </a:ext>
            </a:extLst>
          </p:cNvPr>
          <p:cNvSpPr>
            <a:spLocks noGrp="1"/>
          </p:cNvSpPr>
          <p:nvPr>
            <p:ph type="title"/>
          </p:nvPr>
        </p:nvSpPr>
        <p:spPr/>
        <p:txBody>
          <a:bodyPr/>
          <a:lstStyle/>
          <a:p>
            <a:r>
              <a:rPr lang="en-US" dirty="0">
                <a:solidFill>
                  <a:srgbClr val="C00000"/>
                </a:solidFill>
              </a:rPr>
              <a:t>Objective:</a:t>
            </a:r>
            <a:endParaRPr lang="en-IN" dirty="0">
              <a:solidFill>
                <a:srgbClr val="C00000"/>
              </a:solidFill>
            </a:endParaRPr>
          </a:p>
        </p:txBody>
      </p:sp>
      <p:sp>
        <p:nvSpPr>
          <p:cNvPr id="3" name="Content Placeholder 2">
            <a:extLst>
              <a:ext uri="{FF2B5EF4-FFF2-40B4-BE49-F238E27FC236}">
                <a16:creationId xmlns:a16="http://schemas.microsoft.com/office/drawing/2014/main" xmlns="" id="{A2A41D49-2185-4E84-9830-4C55152A8178}"/>
              </a:ext>
            </a:extLst>
          </p:cNvPr>
          <p:cNvSpPr>
            <a:spLocks noGrp="1"/>
          </p:cNvSpPr>
          <p:nvPr>
            <p:ph idx="1"/>
          </p:nvPr>
        </p:nvSpPr>
        <p:spPr/>
        <p:txBody>
          <a:bodyPr/>
          <a:lstStyle/>
          <a:p>
            <a:r>
              <a:rPr lang="en-US" sz="1800" dirty="0">
                <a:latin typeface="Century Gothic" panose="020B0502020202020204" pitchFamily="34" charset="0"/>
                <a:cs typeface="Times New Roman" pitchFamily="18" charset="0"/>
              </a:rPr>
              <a:t>The main  objective of this project is to -</a:t>
            </a:r>
          </a:p>
          <a:p>
            <a:pPr marL="0" indent="0" algn="just">
              <a:buNone/>
            </a:pPr>
            <a:r>
              <a:rPr lang="en-US" dirty="0">
                <a:latin typeface="Century Gothic" panose="020B0502020202020204" pitchFamily="34" charset="0"/>
                <a:cs typeface="Times New Roman" pitchFamily="18" charset="0"/>
              </a:rPr>
              <a:t>         Classifying the web news documents into different categories like entertainment, politics, sports, business and technology using Algorithms  like SVM,KNN and LSTM .We will find the efficient algorithm among them using classification metrics.</a:t>
            </a:r>
          </a:p>
        </p:txBody>
      </p:sp>
    </p:spTree>
    <p:extLst>
      <p:ext uri="{BB962C8B-B14F-4D97-AF65-F5344CB8AC3E}">
        <p14:creationId xmlns:p14="http://schemas.microsoft.com/office/powerpoint/2010/main" xmlns="" val="3564497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C73951-5254-4EC2-B3AD-3E0FB0734573}"/>
              </a:ext>
            </a:extLst>
          </p:cNvPr>
          <p:cNvSpPr>
            <a:spLocks noGrp="1"/>
          </p:cNvSpPr>
          <p:nvPr>
            <p:ph type="title"/>
          </p:nvPr>
        </p:nvSpPr>
        <p:spPr/>
        <p:txBody>
          <a:bodyPr/>
          <a:lstStyle/>
          <a:p>
            <a:r>
              <a:rPr lang="en-US" dirty="0">
                <a:solidFill>
                  <a:srgbClr val="C00000"/>
                </a:solidFill>
                <a:latin typeface="+mn-lt"/>
                <a:ea typeface="SimSun" panose="02010600030101010101" pitchFamily="2" charset="-122"/>
                <a:cs typeface="Times New Roman" pitchFamily="18" charset="0"/>
              </a:rPr>
              <a:t>Problem Statement:</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xmlns="" id="{2109F683-6E1F-4B04-9C6D-A0B3A59E36C8}"/>
              </a:ext>
            </a:extLst>
          </p:cNvPr>
          <p:cNvSpPr>
            <a:spLocks noGrp="1"/>
          </p:cNvSpPr>
          <p:nvPr>
            <p:ph idx="1"/>
          </p:nvPr>
        </p:nvSpPr>
        <p:spPr>
          <a:xfrm>
            <a:off x="2589212" y="1905000"/>
            <a:ext cx="8113000" cy="4006222"/>
          </a:xfrm>
        </p:spPr>
        <p:txBody>
          <a:bodyPr/>
          <a:lstStyle/>
          <a:p>
            <a:pPr algn="just"/>
            <a:r>
              <a:rPr lang="en-US" dirty="0"/>
              <a:t>In general Identification of the type of text by human in huge data is very difficult, It takes lot of time and work.  On the other hand Machine Learning algorithms like SVM, KNN and LSTM make it easier to classify within less amount of time and with accurate results.       </a:t>
            </a:r>
            <a:endParaRPr lang="en-IN" dirty="0"/>
          </a:p>
        </p:txBody>
      </p:sp>
    </p:spTree>
    <p:extLst>
      <p:ext uri="{BB962C8B-B14F-4D97-AF65-F5344CB8AC3E}">
        <p14:creationId xmlns:p14="http://schemas.microsoft.com/office/powerpoint/2010/main" xmlns="" val="3071975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4B4C7D-CBFD-4212-AAFE-F438818F2267}"/>
              </a:ext>
            </a:extLst>
          </p:cNvPr>
          <p:cNvSpPr>
            <a:spLocks noGrp="1"/>
          </p:cNvSpPr>
          <p:nvPr>
            <p:ph type="title"/>
          </p:nvPr>
        </p:nvSpPr>
        <p:spPr/>
        <p:txBody>
          <a:bodyPr/>
          <a:lstStyle/>
          <a:p>
            <a:r>
              <a:rPr lang="en-US" dirty="0">
                <a:solidFill>
                  <a:srgbClr val="C00000"/>
                </a:solidFill>
              </a:rPr>
              <a:t>Existing System: </a:t>
            </a:r>
            <a:endParaRPr lang="en-IN" dirty="0">
              <a:solidFill>
                <a:srgbClr val="C00000"/>
              </a:solidFill>
            </a:endParaRPr>
          </a:p>
        </p:txBody>
      </p:sp>
      <p:sp>
        <p:nvSpPr>
          <p:cNvPr id="3" name="Content Placeholder 2">
            <a:extLst>
              <a:ext uri="{FF2B5EF4-FFF2-40B4-BE49-F238E27FC236}">
                <a16:creationId xmlns:a16="http://schemas.microsoft.com/office/drawing/2014/main" xmlns="" id="{6C9C58C1-41C3-4E80-AC73-1AFD6A33C3DB}"/>
              </a:ext>
            </a:extLst>
          </p:cNvPr>
          <p:cNvSpPr>
            <a:spLocks noGrp="1"/>
          </p:cNvSpPr>
          <p:nvPr>
            <p:ph idx="1"/>
          </p:nvPr>
        </p:nvSpPr>
        <p:spPr>
          <a:xfrm>
            <a:off x="2402600" y="1751043"/>
            <a:ext cx="8915400" cy="6946127"/>
          </a:xfrm>
        </p:spPr>
        <p:txBody>
          <a:bodyPr/>
          <a:lstStyle/>
          <a:p>
            <a:pPr algn="just"/>
            <a:r>
              <a:rPr lang="en-US" sz="1800" dirty="0">
                <a:effectLst/>
                <a:ea typeface="Times New Roman" panose="02020603050405020304" pitchFamily="18" charset="0"/>
                <a:cs typeface="Times New Roman" panose="02020603050405020304" pitchFamily="18" charset="0"/>
              </a:rPr>
              <a:t>In Existing </a:t>
            </a:r>
            <a:r>
              <a:rPr lang="en-US" dirty="0">
                <a:ea typeface="Times New Roman" panose="02020603050405020304" pitchFamily="18" charset="0"/>
                <a:cs typeface="Times New Roman" panose="02020603050405020304" pitchFamily="18" charset="0"/>
              </a:rPr>
              <a:t>S</a:t>
            </a:r>
            <a:r>
              <a:rPr lang="en-US" sz="1800" dirty="0">
                <a:effectLst/>
                <a:ea typeface="Times New Roman" panose="02020603050405020304" pitchFamily="18" charset="0"/>
                <a:cs typeface="Times New Roman" panose="02020603050405020304" pitchFamily="18" charset="0"/>
              </a:rPr>
              <a:t>ystem, machine learning methodologies reduce the time complexity and makes it cost effective compared with conventional methods. Web applications are regarded as a popular platform to exchange information with users. These applications have to be able to process Big-Data quickly and to serve users in a timely manner with accurate information posted in news portals which can be a huge challenge to overcome. Huge computation power is needed to crawl the web and process big-data and the methods are needed to be developed to reduce space and time complexity of this process.</a:t>
            </a:r>
            <a:endParaRPr lang="en-IN" sz="1800" dirty="0">
              <a:effectLst/>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698562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2F0465-1157-4A8F-8BD5-D769C9871D4C}"/>
              </a:ext>
            </a:extLst>
          </p:cNvPr>
          <p:cNvSpPr>
            <a:spLocks noGrp="1"/>
          </p:cNvSpPr>
          <p:nvPr>
            <p:ph type="title"/>
          </p:nvPr>
        </p:nvSpPr>
        <p:spPr/>
        <p:txBody>
          <a:bodyPr/>
          <a:lstStyle/>
          <a:p>
            <a:r>
              <a:rPr lang="en-US" dirty="0">
                <a:solidFill>
                  <a:srgbClr val="C00000"/>
                </a:solidFill>
              </a:rPr>
              <a:t>Proposed System:</a:t>
            </a:r>
            <a:endParaRPr lang="en-IN" dirty="0">
              <a:solidFill>
                <a:srgbClr val="C00000"/>
              </a:solidFill>
            </a:endParaRPr>
          </a:p>
        </p:txBody>
      </p:sp>
      <p:sp>
        <p:nvSpPr>
          <p:cNvPr id="3" name="Content Placeholder 2">
            <a:extLst>
              <a:ext uri="{FF2B5EF4-FFF2-40B4-BE49-F238E27FC236}">
                <a16:creationId xmlns:a16="http://schemas.microsoft.com/office/drawing/2014/main" xmlns="" id="{EC5ED649-3904-4360-8D36-8E854221D4F5}"/>
              </a:ext>
            </a:extLst>
          </p:cNvPr>
          <p:cNvSpPr>
            <a:spLocks noGrp="1"/>
          </p:cNvSpPr>
          <p:nvPr>
            <p:ph idx="1"/>
          </p:nvPr>
        </p:nvSpPr>
        <p:spPr/>
        <p:txBody>
          <a:bodyPr/>
          <a:lstStyle/>
          <a:p>
            <a:pPr algn="just"/>
            <a:r>
              <a:rPr lang="en-US" sz="1800" dirty="0">
                <a:effectLst/>
                <a:latin typeface="Century Gothic" panose="020B0502020202020204" pitchFamily="34" charset="0"/>
                <a:ea typeface="Times New Roman" panose="02020603050405020304" pitchFamily="18" charset="0"/>
                <a:cs typeface="Times New Roman" panose="02020603050405020304" pitchFamily="18" charset="0"/>
              </a:rPr>
              <a:t>This paper proposes an efficient model for web that extracts news information and sorts news </a:t>
            </a:r>
            <a:r>
              <a:rPr lang="en-US" dirty="0">
                <a:latin typeface="Century Gothic" panose="020B0502020202020204" pitchFamily="34" charset="0"/>
                <a:ea typeface="Times New Roman" panose="02020603050405020304" pitchFamily="18" charset="0"/>
                <a:cs typeface="Times New Roman" panose="02020603050405020304" pitchFamily="18" charset="0"/>
              </a:rPr>
              <a:t>articles</a:t>
            </a:r>
            <a:r>
              <a:rPr lang="en-US" sz="1800" dirty="0">
                <a:effectLst/>
                <a:latin typeface="Century Gothic" panose="020B0502020202020204" pitchFamily="34" charset="0"/>
                <a:ea typeface="Times New Roman" panose="02020603050405020304" pitchFamily="18" charset="0"/>
                <a:cs typeface="Times New Roman" panose="02020603050405020304" pitchFamily="18" charset="0"/>
              </a:rPr>
              <a:t> into five different categories business, technology , entertainment , sports and politics. First of all the news </a:t>
            </a:r>
            <a:r>
              <a:rPr lang="en-US" dirty="0">
                <a:latin typeface="Century Gothic" panose="020B0502020202020204" pitchFamily="34" charset="0"/>
                <a:ea typeface="Times New Roman" panose="02020603050405020304" pitchFamily="18" charset="0"/>
                <a:cs typeface="Times New Roman" panose="02020603050405020304" pitchFamily="18" charset="0"/>
              </a:rPr>
              <a:t>article</a:t>
            </a:r>
            <a:r>
              <a:rPr lang="en-US" sz="1800" dirty="0">
                <a:effectLst/>
                <a:latin typeface="Century Gothic" panose="020B0502020202020204" pitchFamily="34" charset="0"/>
                <a:ea typeface="Times New Roman" panose="02020603050405020304" pitchFamily="18" charset="0"/>
                <a:cs typeface="Times New Roman" panose="02020603050405020304" pitchFamily="18" charset="0"/>
              </a:rPr>
              <a:t> undergoes some text preprocessing to reduce noise and computation cost. Next we apply the feature selection onto the </a:t>
            </a:r>
            <a:r>
              <a:rPr lang="en-US" dirty="0">
                <a:latin typeface="Century Gothic" panose="020B0502020202020204" pitchFamily="34" charset="0"/>
                <a:ea typeface="Times New Roman" panose="02020603050405020304" pitchFamily="18" charset="0"/>
                <a:cs typeface="Times New Roman" panose="02020603050405020304" pitchFamily="18" charset="0"/>
              </a:rPr>
              <a:t>article</a:t>
            </a:r>
            <a:r>
              <a:rPr lang="en-US" sz="1800" dirty="0">
                <a:effectLst/>
                <a:latin typeface="Century Gothic" panose="020B0502020202020204" pitchFamily="34" charset="0"/>
                <a:ea typeface="Times New Roman" panose="02020603050405020304" pitchFamily="18" charset="0"/>
                <a:cs typeface="Times New Roman" panose="02020603050405020304" pitchFamily="18" charset="0"/>
              </a:rPr>
              <a:t> to further separate important words and less important words inside the </a:t>
            </a:r>
            <a:r>
              <a:rPr lang="en-US" dirty="0">
                <a:latin typeface="Century Gothic" panose="020B0502020202020204" pitchFamily="34" charset="0"/>
                <a:ea typeface="Times New Roman" panose="02020603050405020304" pitchFamily="18" charset="0"/>
                <a:cs typeface="Times New Roman" panose="02020603050405020304" pitchFamily="18" charset="0"/>
              </a:rPr>
              <a:t>article</a:t>
            </a:r>
            <a:r>
              <a:rPr lang="en-US" sz="1800" dirty="0">
                <a:effectLst/>
                <a:latin typeface="Century Gothic" panose="020B0502020202020204" pitchFamily="34" charset="0"/>
                <a:ea typeface="Times New Roman" panose="02020603050405020304" pitchFamily="18" charset="0"/>
                <a:cs typeface="Times New Roman" panose="02020603050405020304" pitchFamily="18" charset="0"/>
              </a:rPr>
              <a:t>. After applying feature selection the </a:t>
            </a:r>
            <a:r>
              <a:rPr lang="en-US" dirty="0">
                <a:latin typeface="Century Gothic" panose="020B0502020202020204" pitchFamily="34" charset="0"/>
                <a:ea typeface="Times New Roman" panose="02020603050405020304" pitchFamily="18" charset="0"/>
                <a:cs typeface="Times New Roman" panose="02020603050405020304" pitchFamily="18" charset="0"/>
              </a:rPr>
              <a:t>article</a:t>
            </a:r>
            <a:r>
              <a:rPr lang="en-US" sz="1800" dirty="0">
                <a:effectLst/>
                <a:latin typeface="Century Gothic" panose="020B0502020202020204" pitchFamily="34" charset="0"/>
                <a:ea typeface="Times New Roman" panose="02020603050405020304" pitchFamily="18" charset="0"/>
                <a:cs typeface="Times New Roman" panose="02020603050405020304" pitchFamily="18" charset="0"/>
              </a:rPr>
              <a:t> is classified by the classifier. Then comparison between ML algorithms </a:t>
            </a:r>
            <a:r>
              <a:rPr lang="en-US" sz="1800" b="1" dirty="0">
                <a:effectLst/>
                <a:latin typeface="Century Gothic" panose="020B0502020202020204" pitchFamily="34" charset="0"/>
                <a:ea typeface="Times New Roman" panose="02020603050405020304" pitchFamily="18" charset="0"/>
                <a:cs typeface="Times New Roman" panose="02020603050405020304" pitchFamily="18" charset="0"/>
              </a:rPr>
              <a:t>like SVM, KNN and LSTM </a:t>
            </a:r>
            <a:r>
              <a:rPr lang="en-US" sz="1800" dirty="0">
                <a:effectLst/>
                <a:latin typeface="Century Gothic" panose="020B0502020202020204" pitchFamily="34" charset="0"/>
                <a:ea typeface="Times New Roman" panose="02020603050405020304" pitchFamily="18" charset="0"/>
                <a:cs typeface="Times New Roman" panose="02020603050405020304" pitchFamily="18" charset="0"/>
              </a:rPr>
              <a:t>is done. Among these the LSTM gives more accuracy.  </a:t>
            </a:r>
            <a:endParaRPr lang="en-IN" sz="1800" dirty="0">
              <a:effectLst/>
              <a:latin typeface="Century Gothic" panose="020B050202020202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555836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5E20FD-4574-4EC3-8184-F8928811E0D8}"/>
              </a:ext>
            </a:extLst>
          </p:cNvPr>
          <p:cNvSpPr>
            <a:spLocks noGrp="1"/>
          </p:cNvSpPr>
          <p:nvPr>
            <p:ph type="title"/>
          </p:nvPr>
        </p:nvSpPr>
        <p:spPr/>
        <p:txBody>
          <a:bodyPr>
            <a:normAutofit/>
          </a:bodyPr>
          <a:lstStyle/>
          <a:p>
            <a:r>
              <a:rPr lang="en-US" sz="2800" dirty="0">
                <a:solidFill>
                  <a:srgbClr val="C00000"/>
                </a:solidFill>
              </a:rPr>
              <a:t>Hardware Requirements:</a:t>
            </a:r>
            <a:endParaRPr lang="en-IN" sz="2800" dirty="0">
              <a:solidFill>
                <a:srgbClr val="C00000"/>
              </a:solidFill>
            </a:endParaRPr>
          </a:p>
        </p:txBody>
      </p:sp>
      <p:sp>
        <p:nvSpPr>
          <p:cNvPr id="3" name="Content Placeholder 2">
            <a:extLst>
              <a:ext uri="{FF2B5EF4-FFF2-40B4-BE49-F238E27FC236}">
                <a16:creationId xmlns:a16="http://schemas.microsoft.com/office/drawing/2014/main" xmlns="" id="{BA6EC8E3-6C5D-4172-9A23-430A6D40722F}"/>
              </a:ext>
            </a:extLst>
          </p:cNvPr>
          <p:cNvSpPr>
            <a:spLocks noGrp="1"/>
          </p:cNvSpPr>
          <p:nvPr>
            <p:ph idx="1"/>
          </p:nvPr>
        </p:nvSpPr>
        <p:spPr/>
        <p:txBody>
          <a:bodyPr/>
          <a:lstStyle/>
          <a:p>
            <a:r>
              <a:rPr lang="en-US" dirty="0"/>
              <a:t>PROCESSOR : Intel® Core™ i5 processor at 2.60 GHz or 2.59 GHz. </a:t>
            </a:r>
          </a:p>
          <a:p>
            <a:r>
              <a:rPr lang="en-US" dirty="0"/>
              <a:t>HARD DISK : 1TB</a:t>
            </a:r>
          </a:p>
          <a:p>
            <a:r>
              <a:rPr lang="en-US" dirty="0"/>
              <a:t>RAM : 4 GB</a:t>
            </a:r>
          </a:p>
        </p:txBody>
      </p:sp>
    </p:spTree>
    <p:extLst>
      <p:ext uri="{BB962C8B-B14F-4D97-AF65-F5344CB8AC3E}">
        <p14:creationId xmlns:p14="http://schemas.microsoft.com/office/powerpoint/2010/main" xmlns="" val="394270047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2309</TotalTime>
  <Words>2673</Words>
  <Application>Microsoft Office PowerPoint</Application>
  <PresentationFormat>Custom</PresentationFormat>
  <Paragraphs>217</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Wisp</vt:lpstr>
      <vt:lpstr>ASSORTING THE WEB NEWS WITH THE APPLICATIONS OF MACHINE LEARNING ALGORITHMS</vt:lpstr>
      <vt:lpstr>CONTENTS:</vt:lpstr>
      <vt:lpstr>Abstract:</vt:lpstr>
      <vt:lpstr>Introduction:</vt:lpstr>
      <vt:lpstr>Objective:</vt:lpstr>
      <vt:lpstr>Problem Statement: </vt:lpstr>
      <vt:lpstr>Existing System: </vt:lpstr>
      <vt:lpstr>Proposed System:</vt:lpstr>
      <vt:lpstr>Hardware Requirements:</vt:lpstr>
      <vt:lpstr>Software Requirements:</vt:lpstr>
      <vt:lpstr>Literature Survey</vt:lpstr>
      <vt:lpstr>Literature Survey</vt:lpstr>
      <vt:lpstr>Architecture:</vt:lpstr>
      <vt:lpstr>MODULES USED:</vt:lpstr>
      <vt:lpstr>Modules Used:</vt:lpstr>
      <vt:lpstr>Modules Used:</vt:lpstr>
      <vt:lpstr>Modules Used:</vt:lpstr>
      <vt:lpstr>Modules Used:</vt:lpstr>
      <vt:lpstr>Slide 19</vt:lpstr>
      <vt:lpstr>Slide 20</vt:lpstr>
      <vt:lpstr>Slide 21</vt:lpstr>
      <vt:lpstr>Slide 22</vt:lpstr>
      <vt:lpstr>Slide 23</vt:lpstr>
      <vt:lpstr>Merits:</vt:lpstr>
      <vt:lpstr>Conclusion and 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ASSORTING THE WEB NEWS WITH THE APPLICATIONS OF MACHINE LEARNING ALGORITHMS</dc:title>
  <dc:creator>Administrator</dc:creator>
  <cp:lastModifiedBy>mouni</cp:lastModifiedBy>
  <cp:revision>129</cp:revision>
  <dcterms:created xsi:type="dcterms:W3CDTF">2021-06-18T10:56:02Z</dcterms:created>
  <dcterms:modified xsi:type="dcterms:W3CDTF">2021-07-21T12:00:34Z</dcterms:modified>
</cp:coreProperties>
</file>