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7" r:id="rId9"/>
    <p:sldId id="272" r:id="rId10"/>
    <p:sldId id="273" r:id="rId11"/>
    <p:sldId id="274" r:id="rId12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84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Rectangle 6"/>
          <p:cNvSpPr/>
          <p:nvPr/>
        </p:nvSpPr>
        <p:spPr>
          <a:xfrm>
            <a:off x="446534" y="3085765"/>
            <a:ext cx="11262866" cy="330480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5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6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2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87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dirty="0" lang="en-US"/>
              <a:t>7/15/2023</a:t>
            </a:fld>
            <a:endParaRPr dirty="0" lang="en-US"/>
          </a:p>
        </p:txBody>
      </p:sp>
      <p:sp>
        <p:nvSpPr>
          <p:cNvPr id="104858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8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5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7/15/2023</a:t>
            </a:fld>
            <a:endParaRPr dirty="0" lang="en-US"/>
          </a:p>
        </p:txBody>
      </p:sp>
      <p:sp>
        <p:nvSpPr>
          <p:cNvPr id="10486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33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35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dirty="0" lang="en-US"/>
              <a:t>7/15/2023</a:t>
            </a:fld>
            <a:endParaRPr dirty="0" lang="en-US"/>
          </a:p>
        </p:txBody>
      </p:sp>
      <p:sp>
        <p:nvSpPr>
          <p:cNvPr id="104863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p>
            <a:endParaRPr dirty="0" lang="en-US"/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9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7/15/2023</a:t>
            </a:fld>
            <a:endParaRPr dirty="0" lang="en-US"/>
          </a:p>
        </p:txBody>
      </p:sp>
      <p:sp>
        <p:nvSpPr>
          <p:cNvPr id="10485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51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2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2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dirty="0" lang="en-US"/>
              <a:t>7/15/2023</a:t>
            </a:fld>
            <a:endParaRPr dirty="0" lang="en-US"/>
          </a:p>
        </p:txBody>
      </p:sp>
      <p:sp>
        <p:nvSpPr>
          <p:cNvPr id="104865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6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57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8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9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6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7/15/2023</a:t>
            </a:fld>
            <a:endParaRPr dirty="0" lang="en-US"/>
          </a:p>
        </p:txBody>
      </p:sp>
      <p:sp>
        <p:nvSpPr>
          <p:cNvPr id="104866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5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indent="0" marL="0">
              <a:buNone/>
              <a:defRPr b="0" sz="2200">
                <a:solidFill>
                  <a:schemeClr val="accent2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6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indent="0" marL="0">
              <a:buNone/>
              <a:defRPr b="0" sz="2200">
                <a:solidFill>
                  <a:schemeClr val="accent2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8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6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7/15/2023</a:t>
            </a:fld>
            <a:endParaRPr dirty="0" lang="en-US"/>
          </a:p>
        </p:txBody>
      </p:sp>
      <p:sp>
        <p:nvSpPr>
          <p:cNvPr id="104867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7/15/2023</a:t>
            </a:fld>
            <a:endParaRPr dirty="0" lang="en-US"/>
          </a:p>
        </p:txBody>
      </p:sp>
      <p:sp>
        <p:nvSpPr>
          <p:cNvPr id="104863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7/15/2023</a:t>
            </a:fld>
            <a:endParaRPr dirty="0" lang="en-US"/>
          </a:p>
        </p:txBody>
      </p:sp>
      <p:sp>
        <p:nvSpPr>
          <p:cNvPr id="104867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76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b="0" sz="200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7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8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algn="r" indent="0" marL="0">
              <a:buNone/>
              <a:defRPr sz="1100">
                <a:solidFill>
                  <a:schemeClr val="bg1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dirty="0" lang="en-US"/>
              <a:t>7/15/2023</a:t>
            </a:fld>
            <a:endParaRPr dirty="0" lang="en-US"/>
          </a:p>
        </p:txBody>
      </p:sp>
      <p:sp>
        <p:nvSpPr>
          <p:cNvPr id="104868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68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9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40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7/15/2023</a:t>
            </a:fld>
            <a:endParaRPr dirty="0" lang="en-US"/>
          </a:p>
        </p:txBody>
      </p:sp>
      <p:sp>
        <p:nvSpPr>
          <p:cNvPr id="104864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dirty="0" lang="en-US"/>
              <a:t>7/15/2023</a:t>
            </a:fld>
            <a:endParaRPr dirty="0"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cap="all" sz="900">
                <a:solidFill>
                  <a:schemeClr val="accent2"/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581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3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eaLnBrk="1" hangingPunct="1" latinLnBrk="0" rtl="0">
        <a:spcBef>
          <a:spcPct val="0"/>
        </a:spcBef>
        <a:buNone/>
        <a:defRPr b="0" cap="all" sz="280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hyperlink" Target="mailto:kukkalalaxmibhavani999@gmail.com" TargetMode="Externa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343447" y="320041"/>
            <a:ext cx="4027385" cy="767228"/>
          </a:xfrm>
        </p:spPr>
        <p:txBody>
          <a:bodyPr>
            <a:normAutofit/>
          </a:bodyPr>
          <a:p>
            <a:r>
              <a:rPr dirty="0" sz="3200" lang="en-US">
                <a:solidFill>
                  <a:schemeClr val="tx1"/>
                </a:solidFill>
              </a:rPr>
              <a:t>STUDENT DETAILS</a:t>
            </a:r>
            <a:endParaRPr dirty="0" sz="3200" lang="en-IN">
              <a:solidFill>
                <a:schemeClr val="tx1"/>
              </a:solidFill>
            </a:endParaRPr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343447" y="1014117"/>
            <a:ext cx="10993546" cy="1994259"/>
          </a:xfrm>
        </p:spPr>
        <p:txBody>
          <a:bodyPr>
            <a:noAutofit/>
          </a:bodyPr>
          <a:p>
            <a:r>
              <a:rPr dirty="0" sz="1500" lang="en-US"/>
              <a:t>NAME OF THE STUDENT: 	</a:t>
            </a:r>
            <a:r>
              <a:rPr dirty="0" sz="1500" lang="en-US">
                <a:solidFill>
                  <a:schemeClr val="accent1"/>
                </a:solidFill>
              </a:rPr>
              <a:t>Mounika </a:t>
            </a:r>
            <a:r>
              <a:rPr dirty="0" sz="1500" lang="en-US">
                <a:solidFill>
                  <a:schemeClr val="accent1"/>
                </a:solidFill>
              </a:rPr>
              <a:t>Kukkala </a:t>
            </a:r>
            <a:endParaRPr dirty="0" sz="1500" lang="en-US"/>
          </a:p>
          <a:p>
            <a:r>
              <a:rPr dirty="0" sz="1500" lang="en-US"/>
              <a:t>SKILLS BUILD MAIL-ID:	</a:t>
            </a:r>
            <a:r>
              <a:rPr dirty="0" sz="1500" lang="en-US">
                <a:solidFill>
                  <a:schemeClr val="accent1"/>
                </a:solidFill>
              </a:rPr>
              <a:t>k</a:t>
            </a:r>
            <a:r>
              <a:rPr dirty="0" sz="1500" lang="en-US">
                <a:solidFill>
                  <a:schemeClr val="accent1"/>
                </a:solidFill>
              </a:rPr>
              <a:t>u</a:t>
            </a:r>
            <a:r>
              <a:rPr dirty="0" sz="1500" lang="en-US">
                <a:solidFill>
                  <a:schemeClr val="accent1"/>
                </a:solidFill>
              </a:rPr>
              <a:t>k</a:t>
            </a:r>
            <a:r>
              <a:rPr dirty="0" sz="1500" lang="en-US">
                <a:solidFill>
                  <a:schemeClr val="accent1"/>
                </a:solidFill>
              </a:rPr>
              <a:t>k</a:t>
            </a:r>
            <a:r>
              <a:rPr dirty="0" sz="1500" lang="en-US">
                <a:solidFill>
                  <a:schemeClr val="accent1"/>
                </a:solidFill>
              </a:rPr>
              <a:t>alalaxmibhavani999@gmail.com</a:t>
            </a:r>
            <a:endParaRPr dirty="0" sz="1500" lang="en-US"/>
          </a:p>
          <a:p>
            <a:r>
              <a:rPr dirty="0" sz="1500" lang="en-IN"/>
              <a:t>COLLEGE NAME:		</a:t>
            </a:r>
            <a:r>
              <a:rPr dirty="0" sz="1500" lang="en-IN">
                <a:solidFill>
                  <a:schemeClr val="accent1"/>
                </a:solidFill>
              </a:rPr>
              <a:t>Kakinada institute of engineering and technology</a:t>
            </a:r>
            <a:r>
              <a:rPr dirty="0" sz="1500" lang="en-US">
                <a:solidFill>
                  <a:schemeClr val="accent1"/>
                </a:solidFill>
              </a:rPr>
              <a:t> </a:t>
            </a:r>
            <a:r>
              <a:rPr dirty="0" sz="1500" lang="en-US">
                <a:solidFill>
                  <a:schemeClr val="accent1"/>
                </a:solidFill>
              </a:rPr>
              <a:t>f</a:t>
            </a:r>
            <a:r>
              <a:rPr dirty="0" sz="1500" lang="en-US">
                <a:solidFill>
                  <a:schemeClr val="accent1"/>
                </a:solidFill>
              </a:rPr>
              <a:t>or </a:t>
            </a:r>
            <a:r>
              <a:rPr dirty="0" sz="1500" lang="en-US">
                <a:solidFill>
                  <a:schemeClr val="accent1"/>
                </a:solidFill>
              </a:rPr>
              <a:t>women's </a:t>
            </a:r>
            <a:endParaRPr dirty="0" sz="1500" lang="en-IN"/>
          </a:p>
          <a:p>
            <a:r>
              <a:rPr dirty="0" sz="1500" lang="en-IN"/>
              <a:t>COLLEGE STATE:		</a:t>
            </a:r>
            <a:r>
              <a:rPr dirty="0" sz="1500" lang="en-IN">
                <a:solidFill>
                  <a:schemeClr val="accent1"/>
                </a:solidFill>
              </a:rPr>
              <a:t>Andhra </a:t>
            </a:r>
            <a:r>
              <a:rPr dirty="0" sz="1500" lang="en-IN" err="1">
                <a:solidFill>
                  <a:schemeClr val="accent1"/>
                </a:solidFill>
              </a:rPr>
              <a:t>pradesh</a:t>
            </a:r>
            <a:endParaRPr dirty="0" sz="1500" lang="en-IN"/>
          </a:p>
          <a:p>
            <a:r>
              <a:rPr dirty="0" sz="1500" lang="en-IN"/>
              <a:t>INTERNSHIP DOMAIN:	</a:t>
            </a:r>
            <a:r>
              <a:rPr dirty="0" sz="1500" lang="en-IN">
                <a:solidFill>
                  <a:schemeClr val="accent1"/>
                </a:solidFill>
              </a:rPr>
              <a:t>artificial intelligence-ai</a:t>
            </a:r>
            <a:endParaRPr dirty="0" sz="1500" lang="en-IN"/>
          </a:p>
          <a:p>
            <a:r>
              <a:rPr dirty="0" sz="1500" lang="en-IN"/>
              <a:t>INTERNSHIP START DATE AND END DATE:	</a:t>
            </a:r>
            <a:r>
              <a:rPr dirty="0" sz="1500" lang="en-IN">
                <a:solidFill>
                  <a:schemeClr val="accent1"/>
                </a:solidFill>
              </a:rPr>
              <a:t>09-06-2023 to 07-07-2023</a:t>
            </a:r>
            <a:endParaRPr dirty="0" sz="1500" lang="en-IN"/>
          </a:p>
        </p:txBody>
      </p:sp>
      <p:pic>
        <p:nvPicPr>
          <p:cNvPr id="2097152" name="Picture 4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t="8536" b="8536"/>
          <a:stretch>
            <a:fillRect/>
          </a:stretch>
        </p:blipFill>
        <p:spPr>
          <a:xfrm>
            <a:off x="9290741" y="585216"/>
            <a:ext cx="2413579" cy="2441448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links</a:t>
            </a:r>
            <a:endParaRPr dirty="0" lang="en-IN"/>
          </a:p>
        </p:txBody>
      </p:sp>
      <p:sp>
        <p:nvSpPr>
          <p:cNvPr id="1048625" name="Content Placeholder 2"/>
          <p:cNvSpPr>
            <a:spLocks noGrp="1"/>
          </p:cNvSpPr>
          <p:nvPr>
            <p:ph idx="1"/>
          </p:nvPr>
        </p:nvSpPr>
        <p:spPr>
          <a:xfrm>
            <a:off x="471464" y="1961040"/>
            <a:ext cx="11232856" cy="4759800"/>
          </a:xfrm>
        </p:spPr>
        <p:txBody>
          <a:bodyPr>
            <a:normAutofit/>
          </a:bodyPr>
          <a:p>
            <a:r>
              <a:rPr dirty="0" sz="2400" lang="en-US"/>
              <a:t>GITHUB REPOSITORY LINK:	https://github.com/mouni026</a:t>
            </a:r>
            <a:endParaRPr altLang="en-US" lang="zh-CN"/>
          </a:p>
          <a:p>
            <a:endParaRPr dirty="0" sz="2400" lang="en-US"/>
          </a:p>
          <a:p>
            <a:r>
              <a:rPr dirty="0" sz="2400" lang="en-US"/>
              <a:t>EMAIL-ID:		</a:t>
            </a:r>
            <a:r>
              <a:rPr dirty="0" sz="2400" lang="en-US">
                <a:solidFill>
                  <a:srgbClr val="C00000"/>
                </a:solidFill>
                <a:hlinkClick r:id="rId1"/>
              </a:rPr>
              <a:t>k</a:t>
            </a:r>
            <a:r>
              <a:rPr dirty="0" sz="2400" lang="en-US">
                <a:solidFill>
                  <a:srgbClr val="C00000"/>
                </a:solidFill>
                <a:hlinkClick r:id="rId1"/>
              </a:rPr>
              <a:t>u</a:t>
            </a:r>
            <a:r>
              <a:rPr dirty="0" sz="2400" lang="en-US">
                <a:solidFill>
                  <a:srgbClr val="C00000"/>
                </a:solidFill>
                <a:hlinkClick r:id="rId1"/>
              </a:rPr>
              <a:t>k</a:t>
            </a:r>
            <a:r>
              <a:rPr dirty="0" sz="2400" lang="en-US">
                <a:solidFill>
                  <a:srgbClr val="C00000"/>
                </a:solidFill>
                <a:hlinkClick r:id="rId1"/>
              </a:rPr>
              <a:t>k</a:t>
            </a:r>
            <a:r>
              <a:rPr dirty="0" sz="2400" lang="en-US">
                <a:solidFill>
                  <a:srgbClr val="C00000"/>
                </a:solidFill>
                <a:hlinkClick r:id="rId1"/>
              </a:rPr>
              <a:t>alalaxmibhavani999@gmail.com</a:t>
            </a:r>
            <a:endParaRPr altLang="en-US" lang="zh-CN"/>
          </a:p>
          <a:p>
            <a:endParaRPr altLang="en-US" lang="zh-CN"/>
          </a:p>
          <a:p>
            <a:r>
              <a:rPr dirty="0" sz="2400" lang="en-US"/>
              <a:t>LINKEDIN:		https://www.linkedin.com/in/mounika-kukkala-21936224a</a:t>
            </a:r>
            <a:endParaRPr altLang="en-US" lang="zh-CN"/>
          </a:p>
          <a:p>
            <a:endParaRPr dirty="0" sz="2400" lang="en-US"/>
          </a:p>
          <a:p>
            <a:pPr indent="0" marL="0">
              <a:buNone/>
            </a:pPr>
            <a:endParaRPr dirty="0" sz="24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PROJECT TITLE AND PROBLEM STATEMENT</a:t>
            </a:r>
            <a:endParaRPr dirty="0" lang="en-IN"/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>
          <a:xfrm>
            <a:off x="425743" y="1869600"/>
            <a:ext cx="11342585" cy="4110576"/>
          </a:xfrm>
        </p:spPr>
        <p:txBody>
          <a:bodyPr>
            <a:normAutofit fontScale="94444"/>
          </a:bodyPr>
          <a:p>
            <a:r>
              <a:rPr b="1" dirty="0" sz="2400" lang="en-US"/>
              <a:t>PROJECT TITLE</a:t>
            </a:r>
            <a:r>
              <a:rPr b="1" dirty="0" lang="en-US"/>
              <a:t>:</a:t>
            </a:r>
          </a:p>
          <a:p>
            <a:r>
              <a:rPr dirty="0" sz="2000" lang="en-US">
                <a:solidFill>
                  <a:schemeClr val="accent2"/>
                </a:solidFill>
              </a:rPr>
              <a:t>EMPLOYEE_BURNOUT_ANALYSIS AND PREDICTION</a:t>
            </a:r>
          </a:p>
          <a:p>
            <a:r>
              <a:rPr b="1" dirty="0" sz="2400" lang="en-US"/>
              <a:t>PROBLEM STATEMENT</a:t>
            </a:r>
            <a:r>
              <a:rPr b="1" dirty="0" lang="en-US"/>
              <a:t>: </a:t>
            </a:r>
          </a:p>
          <a:p>
            <a:r>
              <a:rPr b="0" dirty="0" sz="2000" i="0" lang="en-US">
                <a:solidFill>
                  <a:schemeClr val="accent2"/>
                </a:solidFill>
                <a:effectLst/>
              </a:rPr>
              <a:t>Employee burnout has become a significant issue in many organizations, leading to decreased productivity, increased turnover, and a negative impact on both employee health and organizational performance. Despite its prevalence, there is a lack of comprehensive, data-driven methods to predict and analyze burnout, making it difficult for organizations to proactively address this issue. The aim of this project is to develop a predictive model that can accurately identify employees at risk of burnout based on various factors such as workload, work-life balance, job satisfaction, and personal circumstances. This will enable organizations to implement timely interventions and strategies to prevent burnout, thereby improving employee well-being and organizational effectiveness.</a:t>
            </a:r>
            <a:endParaRPr b="1" dirty="0" sz="2000" 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agenda</a:t>
            </a:r>
            <a:endParaRPr dirty="0" lang="en-IN"/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sz="2400" lang="en-US"/>
              <a:t>STEP-1:		</a:t>
            </a:r>
            <a:r>
              <a:rPr dirty="0" sz="2400" lang="en-US">
                <a:solidFill>
                  <a:schemeClr val="accent2"/>
                </a:solidFill>
              </a:rPr>
              <a:t>DATA LOADING</a:t>
            </a:r>
          </a:p>
          <a:p>
            <a:r>
              <a:rPr dirty="0" sz="2400" lang="en-US"/>
              <a:t>STEP-2:		</a:t>
            </a:r>
            <a:r>
              <a:rPr dirty="0" sz="2400" lang="en-US">
                <a:solidFill>
                  <a:schemeClr val="accent2"/>
                </a:solidFill>
              </a:rPr>
              <a:t>DATA VISUALIZATION</a:t>
            </a:r>
          </a:p>
          <a:p>
            <a:r>
              <a:rPr dirty="0" sz="2400" lang="en-US"/>
              <a:t>STEP-3:		</a:t>
            </a:r>
            <a:r>
              <a:rPr dirty="0" sz="2400" lang="en-US">
                <a:solidFill>
                  <a:schemeClr val="accent2"/>
                </a:solidFill>
              </a:rPr>
              <a:t>DATA PRE-PROCESSING</a:t>
            </a:r>
          </a:p>
          <a:p>
            <a:r>
              <a:rPr dirty="0" sz="2400" lang="en-US"/>
              <a:t>STEP-4:		</a:t>
            </a:r>
            <a:r>
              <a:rPr dirty="0" sz="2400" lang="en-US">
                <a:solidFill>
                  <a:schemeClr val="accent2"/>
                </a:solidFill>
              </a:rPr>
              <a:t>LINEAR REGRESSION</a:t>
            </a:r>
            <a:endParaRPr dirty="0" sz="2400" lang="en-IN">
              <a:solidFill>
                <a:schemeClr val="accent2"/>
              </a:solidFill>
            </a:endParaRPr>
          </a:p>
        </p:txBody>
      </p:sp>
      <p:pic>
        <p:nvPicPr>
          <p:cNvPr id="2097153" name="Google Shape;139;p15" descr="627d122b8fdb884d672952bf_61f7bfab94334458028eec7d_data-preprocessing-cover.png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5734498" y="1994799"/>
            <a:ext cx="6023532" cy="4417255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PROJECT OVERVIEW</a:t>
            </a:r>
            <a:endParaRPr dirty="0" lang="en-IN"/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>
          <a:xfrm>
            <a:off x="453176" y="1807535"/>
            <a:ext cx="11278576" cy="4674702"/>
          </a:xfrm>
        </p:spPr>
        <p:txBody>
          <a:bodyPr>
            <a:normAutofit/>
          </a:bodyPr>
          <a:p>
            <a:r>
              <a:rPr dirty="0" sz="2400" lang="en-US"/>
              <a:t>PURPOSE</a:t>
            </a:r>
            <a:r>
              <a:rPr dirty="0" lang="en-US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lang="en-IN"/>
              <a:t>Purpose:	</a:t>
            </a:r>
            <a:r>
              <a:rPr dirty="0" lang="en-US">
                <a:solidFill>
                  <a:schemeClr val="accent2"/>
                </a:solidFill>
              </a:rPr>
              <a:t>Analyze employee burnout to improve well-being and productivity.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lang="en-IN"/>
              <a:t>Impact:	</a:t>
            </a:r>
            <a:r>
              <a:rPr dirty="0" lang="en-US">
                <a:solidFill>
                  <a:schemeClr val="accent2"/>
                </a:solidFill>
              </a:rPr>
              <a:t>Provide strategies and interventions to mitigate burnout and enhance organizational performance.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 sz="2400" lang="en-IN"/>
              <a:t>SCOPE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lang="en-IN"/>
              <a:t>Focus:		</a:t>
            </a:r>
            <a:r>
              <a:rPr dirty="0" lang="en-US">
                <a:solidFill>
                  <a:srgbClr val="0C0C0C"/>
                </a:solidFill>
              </a:rPr>
              <a:t> </a:t>
            </a:r>
            <a:r>
              <a:rPr dirty="0" lang="en-US">
                <a:solidFill>
                  <a:schemeClr val="accent2"/>
                </a:solidFill>
              </a:rPr>
              <a:t>Analyze burnout across industries and organizational sizes.</a:t>
            </a:r>
            <a:endParaRPr dirty="0" lang="en-IN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dirty="0" lang="en-IN">
                <a:solidFill>
                  <a:srgbClr val="0C0C0C"/>
                </a:solidFill>
              </a:rPr>
              <a:t>Factors:	</a:t>
            </a:r>
            <a:r>
              <a:rPr dirty="0" lang="en-US">
                <a:solidFill>
                  <a:schemeClr val="accent2"/>
                </a:solidFill>
              </a:rPr>
              <a:t>Consider workload, job demands, work-life balance, leadership styles, and culture to understand 					burnout comprehensively.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 sz="2400" lang="en-IN"/>
              <a:t>OBJECTIVE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lang="en-IN"/>
              <a:t>Identify:	</a:t>
            </a:r>
            <a:r>
              <a:rPr dirty="0" lang="en-US">
                <a:solidFill>
                  <a:srgbClr val="0C0C0C"/>
                </a:solidFill>
              </a:rPr>
              <a:t> 	</a:t>
            </a:r>
            <a:r>
              <a:rPr dirty="0" lang="en-US">
                <a:solidFill>
                  <a:schemeClr val="accent2"/>
                </a:solidFill>
              </a:rPr>
              <a:t>Determine prevalence and levels of burnout in different industries and organizations.</a:t>
            </a:r>
            <a:endParaRPr dirty="0" lang="en-IN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dirty="0" lang="en-IN">
                <a:solidFill>
                  <a:srgbClr val="0C0C0C"/>
                </a:solidFill>
              </a:rPr>
              <a:t>Understand: 	</a:t>
            </a:r>
            <a:r>
              <a:rPr dirty="0" lang="en-US">
                <a:solidFill>
                  <a:schemeClr val="accent2"/>
                </a:solidFill>
              </a:rPr>
              <a:t>Explore factors contributing to burnout and their impact on well-being and job satisfaction.</a:t>
            </a:r>
            <a:endParaRPr dirty="0" lang="en-IN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Who are the end users of this project?</a:t>
            </a:r>
            <a:endParaRPr dirty="0" lang="en-IN"/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>
          <a:xfrm>
            <a:off x="435936" y="1818168"/>
            <a:ext cx="11302408" cy="4667692"/>
          </a:xfrm>
        </p:spPr>
        <p:txBody>
          <a:bodyPr>
            <a:normAutofit lnSpcReduction="10000"/>
          </a:bodyPr>
          <a:p>
            <a:r>
              <a:rPr dirty="0" sz="2400" lang="en-US"/>
              <a:t>ORGANIZATION/COMPANIES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b="1" dirty="0" lang="en-US">
                <a:solidFill>
                  <a:srgbClr val="0C0C0C"/>
                </a:solidFill>
              </a:rPr>
              <a:t>Characteristics &amp; Benefits:</a:t>
            </a:r>
            <a:r>
              <a:rPr dirty="0" lang="en-US">
                <a:solidFill>
                  <a:srgbClr val="0C0C0C"/>
                </a:solidFill>
              </a:rPr>
              <a:t> 	</a:t>
            </a:r>
            <a:r>
              <a:rPr dirty="0" lang="en-US">
                <a:solidFill>
                  <a:schemeClr val="accent2"/>
                </a:solidFill>
              </a:rPr>
              <a:t>Various industries, small to large organizations. Improve well-being and retention 								through  effective  burnout prevention and management.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 sz="2400" lang="en-US"/>
              <a:t>HUMAN RESOURCE PROFESSIONALS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b="1" dirty="0" lang="en-US">
                <a:solidFill>
                  <a:srgbClr val="0C0C0C"/>
                </a:solidFill>
              </a:rPr>
              <a:t>Characteristics &amp; Benefits</a:t>
            </a:r>
            <a:r>
              <a:rPr dirty="0" lang="en-US">
                <a:solidFill>
                  <a:srgbClr val="0C0C0C"/>
                </a:solidFill>
              </a:rPr>
              <a:t>: 		</a:t>
            </a:r>
            <a:r>
              <a:rPr dirty="0" lang="en-US">
                <a:solidFill>
                  <a:schemeClr val="accent2"/>
                </a:solidFill>
              </a:rPr>
              <a:t>HR managers, professionals, practitioners. Access tools and resources for 										measuring and addressing burnout effectively.</a:t>
            </a:r>
          </a:p>
          <a:p>
            <a:r>
              <a:rPr dirty="0" sz="2400" lang="en-IN"/>
              <a:t>MANAGERS/SUPERVISORS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b="1" dirty="0" lang="en-US">
                <a:solidFill>
                  <a:srgbClr val="0C0C0C"/>
                </a:solidFill>
              </a:rPr>
              <a:t>Characteristics &amp; Benefits</a:t>
            </a:r>
            <a:r>
              <a:rPr dirty="0" lang="en-US">
                <a:solidFill>
                  <a:srgbClr val="0C0C0C"/>
                </a:solidFill>
              </a:rPr>
              <a:t>: 		</a:t>
            </a:r>
            <a:r>
              <a:rPr dirty="0" lang="en-US">
                <a:solidFill>
                  <a:schemeClr val="accent2"/>
                </a:solidFill>
              </a:rPr>
              <a:t>Team leaders, supervisors, managers. Implement interventions for positive work 								environments and work-life balance.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 sz="2400" lang="en-IN"/>
              <a:t>EMPLOYEES/WORKERS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b="1" dirty="0" lang="en-US">
                <a:solidFill>
                  <a:srgbClr val="0C0C0C"/>
                </a:solidFill>
              </a:rPr>
              <a:t>Characteristics &amp; Benefits</a:t>
            </a:r>
            <a:r>
              <a:rPr dirty="0" lang="en-US">
                <a:solidFill>
                  <a:srgbClr val="0C0C0C"/>
                </a:solidFill>
              </a:rPr>
              <a:t>: 		</a:t>
            </a:r>
            <a:r>
              <a:rPr dirty="0" lang="en-US">
                <a:solidFill>
                  <a:schemeClr val="accent2"/>
                </a:solidFill>
              </a:rPr>
              <a:t>All employees across industries. Gain support to manage burnout and improve 									well-being.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YOUR SOLUTION AND IT’S VALUE PROPOSITION</a:t>
            </a:r>
            <a:endParaRPr dirty="0" lang="en-IN"/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>
          <a:xfrm>
            <a:off x="474865" y="1818979"/>
            <a:ext cx="11263479" cy="4645616"/>
          </a:xfrm>
        </p:spPr>
        <p:txBody>
          <a:bodyPr>
            <a:normAutofit/>
          </a:bodyPr>
          <a:p>
            <a:r>
              <a:rPr dirty="0" sz="2400" lang="en-US"/>
              <a:t>This project provides comprehensive analysis, actionable insights, and tailored interventions to organizations, HR professionals, and managers. We contribute to research, offer training, and promote a culture of well-being, resulting in improved employee well-being, productivity, and organizational performance.</a:t>
            </a:r>
          </a:p>
          <a:p>
            <a:pPr indent="0" marL="0">
              <a:buNone/>
            </a:pPr>
            <a:endParaRPr dirty="0" sz="2400" lang="en-IN"/>
          </a:p>
          <a:p>
            <a:pPr indent="0" marL="0">
              <a:buNone/>
            </a:pPr>
            <a:endParaRPr dirty="0" sz="2400" lang="en-IN"/>
          </a:p>
          <a:p>
            <a:pPr indent="0" marL="0">
              <a:buNone/>
            </a:pPr>
            <a:endParaRPr dirty="0" sz="2400" lang="en-IN"/>
          </a:p>
          <a:p>
            <a:pPr indent="0" marL="0">
              <a:buNone/>
            </a:pPr>
            <a:endParaRPr dirty="0" sz="2400" lang="en-IN"/>
          </a:p>
          <a:p>
            <a:pPr indent="0" marL="0">
              <a:buNone/>
            </a:pPr>
            <a:endParaRPr dirty="0" sz="2400" lang="en-IN"/>
          </a:p>
          <a:p>
            <a:pPr indent="0" marL="0">
              <a:buNone/>
            </a:pPr>
            <a:endParaRPr dirty="0" sz="2400" lang="en-IN"/>
          </a:p>
        </p:txBody>
      </p:sp>
      <p:pic>
        <p:nvPicPr>
          <p:cNvPr id="2097154" name="Google Shape;159;p18" descr="kk.jpeg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2658140" y="3420797"/>
            <a:ext cx="6687879" cy="3146821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HOW DID YOU CUSTOMIZE THE PROJECT &amp; MAKE IT YOUR OWN</a:t>
            </a:r>
            <a:endParaRPr dirty="0" lang="en-IN"/>
          </a:p>
        </p:txBody>
      </p:sp>
      <p:sp>
        <p:nvSpPr>
          <p:cNvPr id="1048615" name="Content Placeholder 2"/>
          <p:cNvSpPr>
            <a:spLocks noGrp="1"/>
          </p:cNvSpPr>
          <p:nvPr>
            <p:ph idx="1"/>
          </p:nvPr>
        </p:nvSpPr>
        <p:spPr>
          <a:xfrm>
            <a:off x="489752" y="1951896"/>
            <a:ext cx="11260288" cy="4787232"/>
          </a:xfrm>
        </p:spPr>
        <p:txBody>
          <a:bodyPr/>
          <a:p>
            <a:r>
              <a:rPr dirty="0" sz="1800" lang="en-US"/>
              <a:t>STEP 4:</a:t>
            </a:r>
            <a:r>
              <a:rPr b="1" dirty="0" sz="1800" lang="en-US"/>
              <a:t> Linear </a:t>
            </a:r>
            <a:r>
              <a:rPr b="1" dirty="0" sz="1800" lang="en-US" err="1"/>
              <a:t>Regression:</a:t>
            </a:r>
            <a:r>
              <a:rPr dirty="0" sz="1800" lang="en-US" err="1"/>
              <a:t>I</a:t>
            </a:r>
            <a:r>
              <a:rPr b="1" dirty="0" sz="1800" lang="en-US"/>
              <a:t> </a:t>
            </a:r>
            <a:r>
              <a:rPr dirty="0" sz="1800" lang="en-US"/>
              <a:t>implement advanced linear regression models customized to address the unique factors and variables present in the </a:t>
            </a:r>
            <a:r>
              <a:rPr dirty="0" sz="1800" lang="en-US" err="1"/>
              <a:t>Edunet</a:t>
            </a:r>
            <a:r>
              <a:rPr dirty="0" sz="1800" lang="en-US"/>
              <a:t> dataset.</a:t>
            </a:r>
            <a:endParaRPr dirty="0" lang="en-US"/>
          </a:p>
          <a:p>
            <a:pPr indent="0" marL="0">
              <a:buNone/>
            </a:pPr>
            <a:endParaRPr dirty="0" lang="en-IN"/>
          </a:p>
          <a:p>
            <a:pPr indent="0" marL="0">
              <a:buNone/>
            </a:pPr>
            <a:endParaRPr dirty="0" lang="en-IN"/>
          </a:p>
          <a:p>
            <a:pPr indent="0" marL="0">
              <a:buNone/>
            </a:pPr>
            <a:endParaRPr dirty="0" lang="en-IN"/>
          </a:p>
          <a:p>
            <a:pPr indent="0" marL="0">
              <a:buNone/>
            </a:pPr>
            <a:endParaRPr dirty="0" lang="en-IN"/>
          </a:p>
          <a:p>
            <a:pPr indent="0" marL="0">
              <a:buNone/>
            </a:pPr>
            <a:endParaRPr dirty="0" lang="en-IN"/>
          </a:p>
          <a:p>
            <a:pPr indent="0" marL="0">
              <a:buNone/>
            </a:pPr>
            <a:endParaRPr dirty="0" lang="en-IN"/>
          </a:p>
          <a:p>
            <a:pPr indent="0" marL="0">
              <a:buNone/>
            </a:pPr>
            <a:endParaRPr dirty="0" lang="en-IN"/>
          </a:p>
          <a:p>
            <a:pPr indent="0" marL="0">
              <a:buNone/>
            </a:pPr>
            <a:endParaRPr dirty="0" lang="en-IN"/>
          </a:p>
          <a:p>
            <a:pPr indent="0" marL="0">
              <a:buNone/>
            </a:pPr>
            <a:endParaRPr dirty="0" lang="en-IN"/>
          </a:p>
          <a:p>
            <a:pPr indent="0" marL="0">
              <a:buNone/>
            </a:pPr>
            <a:endParaRPr dirty="0" lang="en-IN"/>
          </a:p>
          <a:p>
            <a:pPr indent="0" marL="0">
              <a:buNone/>
            </a:pPr>
            <a:endParaRPr dirty="0" lang="en-IN"/>
          </a:p>
        </p:txBody>
      </p:sp>
      <p:pic>
        <p:nvPicPr>
          <p:cNvPr id="2097160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203704" y="2402014"/>
            <a:ext cx="7921752" cy="4337114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MODELLING</a:t>
            </a:r>
            <a:endParaRPr dirty="0" lang="en-IN"/>
          </a:p>
        </p:txBody>
      </p:sp>
      <p:sp>
        <p:nvSpPr>
          <p:cNvPr id="1048621" name="Content Placeholder 2"/>
          <p:cNvSpPr>
            <a:spLocks noGrp="1"/>
          </p:cNvSpPr>
          <p:nvPr>
            <p:ph idx="1"/>
          </p:nvPr>
        </p:nvSpPr>
        <p:spPr>
          <a:xfrm>
            <a:off x="480608" y="1915320"/>
            <a:ext cx="11251144" cy="4805520"/>
          </a:xfrm>
        </p:spPr>
        <p:txBody>
          <a:bodyPr/>
          <a:p>
            <a:pPr algn="l" indent="-306000" lvl="0" marL="306000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b="1" dirty="0" lang="en-US"/>
              <a:t>1. Maslach Burnout Inventory (MBI)</a:t>
            </a:r>
            <a:endParaRPr dirty="0" lang="en-US"/>
          </a:p>
          <a:p>
            <a:pPr algn="l" indent="-306000" lvl="0" marL="306000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b="1" dirty="0" lang="en-US"/>
              <a:t>2. Job Demands-Resources (JD-R) Model</a:t>
            </a:r>
            <a:endParaRPr dirty="0" lang="en-US"/>
          </a:p>
          <a:p>
            <a:pPr algn="l" indent="-306000" lvl="0" marL="306000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b="1" dirty="0" lang="en-US"/>
              <a:t>3. Effort-Reward Imbalance (ERI) Model</a:t>
            </a:r>
            <a:endParaRPr dirty="0" lang="en-US"/>
          </a:p>
          <a:p>
            <a:pPr algn="l" indent="-306000" lvl="0" marL="306000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b="1" dirty="0" lang="en-US"/>
              <a:t>4. Job Crafting Framework</a:t>
            </a:r>
            <a:endParaRPr dirty="0" lang="en-US"/>
          </a:p>
          <a:p>
            <a:pPr algn="l" indent="-306000" lvl="0" marL="306000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b="1" dirty="0" lang="en-US"/>
              <a:t>5. Self-Determination Theory (SDT)</a:t>
            </a:r>
          </a:p>
          <a:p>
            <a:pPr indent="0" marL="0">
              <a:buNone/>
            </a:pPr>
            <a:endParaRPr dirty="0" lang="en-IN"/>
          </a:p>
          <a:p>
            <a:pPr indent="0" marL="0">
              <a:buNone/>
            </a:pPr>
            <a:endParaRPr dirty="0" lang="en-IN"/>
          </a:p>
          <a:p>
            <a:pPr indent="0" marL="0">
              <a:buNone/>
            </a:pPr>
            <a:endParaRPr dirty="0" lang="en-IN"/>
          </a:p>
          <a:p>
            <a:pPr indent="0" marL="0">
              <a:buNone/>
            </a:pPr>
            <a:endParaRPr dirty="0" lang="en-IN"/>
          </a:p>
          <a:p>
            <a:pPr indent="0" marL="0">
              <a:buNone/>
            </a:pPr>
            <a:endParaRPr dirty="0" lang="en-IN"/>
          </a:p>
          <a:p>
            <a:pPr indent="0" marL="0">
              <a:buNone/>
            </a:pPr>
            <a:endParaRPr dirty="0" lang="en-IN"/>
          </a:p>
          <a:p>
            <a:pPr indent="0" marL="0">
              <a:buNone/>
            </a:pPr>
            <a:endParaRPr dirty="0" lang="en-IN"/>
          </a:p>
        </p:txBody>
      </p:sp>
      <p:pic>
        <p:nvPicPr>
          <p:cNvPr id="2097165" name="Google Shape;203;p24" descr="modeling.jpeg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2266950" y="4005072"/>
            <a:ext cx="7867340" cy="2724912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results</a:t>
            </a:r>
            <a:endParaRPr dirty="0" lang="en-IN"/>
          </a:p>
        </p:txBody>
      </p:sp>
      <p:sp>
        <p:nvSpPr>
          <p:cNvPr id="1048623" name="Content Placeholder 2"/>
          <p:cNvSpPr>
            <a:spLocks noGrp="1"/>
          </p:cNvSpPr>
          <p:nvPr>
            <p:ph idx="1"/>
          </p:nvPr>
        </p:nvSpPr>
        <p:spPr>
          <a:xfrm>
            <a:off x="480608" y="1951896"/>
            <a:ext cx="11232856" cy="4768944"/>
          </a:xfrm>
        </p:spPr>
        <p:txBody>
          <a:bodyPr/>
          <a:p>
            <a:pPr algn="l" indent="-306000" lvl="0" marL="306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76"/>
              <a:buNone/>
            </a:pPr>
            <a:r>
              <a:rPr b="1" dirty="0" sz="2400" lang="en-US"/>
              <a:t>Outcomes of the Project</a:t>
            </a:r>
            <a:endParaRPr dirty="0" lang="en-US"/>
          </a:p>
          <a:p>
            <a:pPr algn="l" indent="-342900" lvl="0" marL="3429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dirty="0" sz="1800" lang="en-US">
                <a:solidFill>
                  <a:srgbClr val="0C0C0C"/>
                </a:solidFill>
              </a:rPr>
              <a:t>Comprehensive Understanding</a:t>
            </a:r>
            <a:endParaRPr dirty="0" lang="en-US"/>
          </a:p>
          <a:p>
            <a:pPr algn="l" indent="-342900" lvl="0" marL="3429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dirty="0" sz="1800" lang="en-US">
                <a:solidFill>
                  <a:srgbClr val="0C0C0C"/>
                </a:solidFill>
              </a:rPr>
              <a:t> Burnout Prevention Strategies</a:t>
            </a:r>
            <a:endParaRPr dirty="0" lang="en-US"/>
          </a:p>
          <a:p>
            <a:pPr algn="l" indent="-342900" lvl="0" marL="3429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dirty="0" sz="1800" lang="en-US">
                <a:solidFill>
                  <a:srgbClr val="0C0C0C"/>
                </a:solidFill>
              </a:rPr>
              <a:t>Research Contribution</a:t>
            </a:r>
            <a:endParaRPr b="1" dirty="0" sz="2400" lang="en-US">
              <a:solidFill>
                <a:srgbClr val="0C0C0C"/>
              </a:solidFill>
            </a:endParaRPr>
          </a:p>
          <a:p>
            <a:pPr algn="l" indent="-306000" lvl="0" marL="306000" rtl="0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None/>
            </a:pPr>
            <a:r>
              <a:rPr b="1" dirty="0" sz="2400" lang="en-US">
                <a:solidFill>
                  <a:srgbClr val="0C0C0C"/>
                </a:solidFill>
              </a:rPr>
              <a:t>Success of the Project</a:t>
            </a:r>
            <a:endParaRPr dirty="0" lang="en-US"/>
          </a:p>
          <a:p>
            <a:pPr algn="l" indent="-306000" lvl="0" marL="3060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dirty="0" sz="1800" lang="en-US">
                <a:solidFill>
                  <a:srgbClr val="0C0C0C"/>
                </a:solidFill>
              </a:rPr>
              <a:t> Improved Employee Well-being</a:t>
            </a:r>
            <a:endParaRPr dirty="0" lang="en-US"/>
          </a:p>
          <a:p>
            <a:pPr algn="l" indent="-306000" lvl="0" marL="3060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dirty="0" sz="1800" lang="en-US">
                <a:solidFill>
                  <a:srgbClr val="0C0C0C"/>
                </a:solidFill>
              </a:rPr>
              <a:t>Enhanced Organizational Performance</a:t>
            </a:r>
            <a:endParaRPr dirty="0" lang="en-US"/>
          </a:p>
          <a:p>
            <a:pPr algn="l" indent="-306000" lvl="0" marL="3060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dirty="0" sz="1800" lang="en-US">
                <a:solidFill>
                  <a:srgbClr val="0C0C0C"/>
                </a:solidFill>
              </a:rPr>
              <a:t>Positive Stakeholder Feedback</a:t>
            </a:r>
            <a:endParaRPr dirty="0" lang="en-US"/>
          </a:p>
          <a:p>
            <a:pPr algn="l" indent="-306000" lvl="0" marL="3060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dirty="0" sz="1800" lang="en-US">
                <a:solidFill>
                  <a:srgbClr val="0C0C0C"/>
                </a:solidFill>
              </a:rPr>
              <a:t>Sustainability and Long-Term Impact</a:t>
            </a:r>
          </a:p>
          <a:p>
            <a:pPr algn="l" indent="-306000" lvl="0" marL="3060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dirty="0" lang="en-US">
              <a:solidFill>
                <a:srgbClr val="0C0C0C"/>
              </a:solidFill>
            </a:endParaRPr>
          </a:p>
          <a:p>
            <a:pPr algn="l" indent="-306000" lvl="0" marL="3060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dirty="0" sz="1800" lang="en-US">
              <a:solidFill>
                <a:srgbClr val="0C0C0C"/>
              </a:solidFill>
            </a:endParaRPr>
          </a:p>
        </p:txBody>
      </p:sp>
      <p:pic>
        <p:nvPicPr>
          <p:cNvPr id="2097166" name="Google Shape;210;p25" descr="burnout.png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t="15153"/>
          <a:stretch>
            <a:fillRect/>
          </a:stretch>
        </p:blipFill>
        <p:spPr>
          <a:xfrm>
            <a:off x="4436541" y="1951896"/>
            <a:ext cx="7368058" cy="4628271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lastClr="000000" val="windowText"/>
      </a:dk1>
      <a:lt1>
        <a:sysClr lastClr="FFFFFF" val="window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STUDENT DETAILS</dc:title>
  <dc:creator>SH_ 37</dc:creator>
  <cp:lastModifiedBy>SH_ 37</cp:lastModifiedBy>
  <dcterms:created xsi:type="dcterms:W3CDTF">2023-07-14T20:08:01Z</dcterms:created>
  <dcterms:modified xsi:type="dcterms:W3CDTF">2023-07-23T07:29:46Z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71699757d78c4d04885c9b3b9907fae8</vt:lpwstr>
  </property>
</Properties>
</file>