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0"/>
  </p:notesMasterIdLst>
  <p:sldIdLst>
    <p:sldId id="263" r:id="rId2"/>
    <p:sldId id="257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45" r:id="rId18"/>
    <p:sldId id="29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8" autoAdjust="0"/>
    <p:restoredTop sz="88742" autoAdjust="0"/>
  </p:normalViewPr>
  <p:slideViewPr>
    <p:cSldViewPr snapToGrid="0">
      <p:cViewPr varScale="1">
        <p:scale>
          <a:sx n="76" d="100"/>
          <a:sy n="76" d="100"/>
        </p:scale>
        <p:origin x="12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01112-D7F3-4E52-902C-DFEA68F5AB4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347FD-5CFE-40C5-8695-5B84BFAD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05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676916" y="4371466"/>
            <a:ext cx="4500594" cy="411480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©2016 Capgemini. All rights reserved.</a:t>
            </a:r>
            <a:br>
              <a:rPr lang="en-US" dirty="0"/>
            </a:br>
            <a:r>
              <a:rPr lang="en-US" dirty="0"/>
              <a:t>The information contained in this document is proprietary and confidential. For Capgemini only.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877888" y="665163"/>
            <a:ext cx="6096000" cy="3429000"/>
          </a:xfrm>
        </p:spPr>
      </p:sp>
    </p:spTree>
    <p:extLst>
      <p:ext uri="{BB962C8B-B14F-4D97-AF65-F5344CB8AC3E}">
        <p14:creationId xmlns:p14="http://schemas.microsoft.com/office/powerpoint/2010/main" val="1933967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05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74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 is not a keyword of Gherkin.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347FD-5CFE-40C5-8695-5B84BFAD19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25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: http://toolsqa.com/cucumber/gherkin-keywords/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347FD-5CFE-40C5-8695-5B84BFAD19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42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347FD-5CFE-40C5-8695-5B84BFAD19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44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347FD-5CFE-40C5-8695-5B84BFAD19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58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: http://learnseleniumtesting.com/gherkin-tutorial/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347FD-5CFE-40C5-8695-5B84BFAD19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3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: http://learnseleniumtesting.com/gherkin-tutorial/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347FD-5CFE-40C5-8695-5B84BFAD19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10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the notes here.</a:t>
            </a:r>
          </a:p>
          <a:p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989013" y="720725"/>
            <a:ext cx="6400800" cy="3600450"/>
          </a:xfrm>
        </p:spPr>
      </p:sp>
    </p:spTree>
    <p:extLst>
      <p:ext uri="{BB962C8B-B14F-4D97-AF65-F5344CB8AC3E}">
        <p14:creationId xmlns:p14="http://schemas.microsoft.com/office/powerpoint/2010/main" val="277229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5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xmlns="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5127434" y="0"/>
            <a:ext cx="7064567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9" y="3068962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9" y="3932561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7988" y="6101474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707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pos="721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8567D75B-5423-48DB-8633-03391840D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400802" y="2"/>
            <a:ext cx="57911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:a16="http://schemas.microsoft.com/office/drawing/2014/main" xmlns="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4688" y="-1"/>
            <a:ext cx="5907313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593" y="1430234"/>
            <a:ext cx="5678409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593" y="3253616"/>
            <a:ext cx="5678409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593" y="5076998"/>
            <a:ext cx="5678409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11708672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3283675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407990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3411379" y="6555758"/>
            <a:ext cx="2223687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81836" t="-4713" b="16530"/>
          <a:stretch/>
        </p:blipFill>
        <p:spPr>
          <a:xfrm>
            <a:off x="11547794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3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1" y="1494767"/>
            <a:ext cx="9058352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373" y="1828800"/>
            <a:ext cx="2670923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59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476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BED4D731-14A5-4158-B245-8DDD87FF6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0880" b="21349"/>
          <a:stretch/>
        </p:blipFill>
        <p:spPr>
          <a:xfrm flipH="1">
            <a:off x="4901352" y="838201"/>
            <a:ext cx="7290648" cy="6019801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2104" y="2946391"/>
            <a:ext cx="4751909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xmlns="" id="{F75B031B-5C69-4C3C-AB8F-4121747DCE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/>
        </p:blipFill>
        <p:spPr>
          <a:xfrm flipH="1">
            <a:off x="0" y="-1588"/>
            <a:ext cx="66548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8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9" y="3068962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9" y="3932561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83535294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2"/>
          <a:ext cx="18099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2"/>
                        <a:ext cx="18099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98021" y="1494767"/>
            <a:ext cx="1179397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15935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339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2" y="1494767"/>
            <a:ext cx="9183185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513" y="1494990"/>
            <a:ext cx="21844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02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2" y="1494767"/>
            <a:ext cx="9183185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33" y="1828800"/>
            <a:ext cx="24384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699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33" y="1828800"/>
            <a:ext cx="24384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82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11708672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3283675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407990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3411379" y="6555758"/>
            <a:ext cx="2223687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9998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9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9" y="1412877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 l="81836" t="-4713" b="16530"/>
          <a:stretch/>
        </p:blipFill>
        <p:spPr>
          <a:xfrm>
            <a:off x="11547794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4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0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ts val="165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ts val="105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3" pos="7423">
          <p15:clr>
            <a:srgbClr val="F26B43"/>
          </p15:clr>
        </p15:guide>
        <p15:guide id="4" pos="257">
          <p15:clr>
            <a:srgbClr val="F26B43"/>
          </p15:clr>
        </p15:guide>
        <p15:guide id="5" orient="horz" pos="4065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18347" y="4164317"/>
            <a:ext cx="5400600" cy="13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342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3700" b="1" dirty="0">
                <a:solidFill>
                  <a:schemeClr val="tx2"/>
                </a:solidFill>
                <a:ea typeface="+mj-ea"/>
              </a:rPr>
              <a:t>BDD</a:t>
            </a:r>
          </a:p>
          <a:p>
            <a:pPr eaLnBrk="1" hangingPunct="1"/>
            <a:r>
              <a:rPr lang="en-US" sz="2400" dirty="0">
                <a:solidFill>
                  <a:schemeClr val="tx2"/>
                </a:solidFill>
              </a:rPr>
              <a:t>Lesson 03 : Gherkin Language – Features, Scenario, Scenario Outline</a:t>
            </a:r>
          </a:p>
        </p:txBody>
      </p:sp>
    </p:spTree>
    <p:extLst>
      <p:ext uri="{BB962C8B-B14F-4D97-AF65-F5344CB8AC3E}">
        <p14:creationId xmlns:p14="http://schemas.microsoft.com/office/powerpoint/2010/main" val="4064486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E2AEE4E-A7FD-4D5C-AA3F-27DD4A2F3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529542"/>
            <a:ext cx="11700000" cy="129678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i="1" dirty="0"/>
              <a:t>Then </a:t>
            </a:r>
            <a:r>
              <a:rPr lang="en-US" dirty="0"/>
              <a:t>keyword defines the Outcome of previous steps.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We can understand it best by looking at the test above and adding a Then step there.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Keyword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0F5A6E-0733-4F9F-BF19-7DE5EAEEB62D}"/>
              </a:ext>
            </a:extLst>
          </p:cNvPr>
          <p:cNvSpPr txBox="1"/>
          <p:nvPr/>
        </p:nvSpPr>
        <p:spPr>
          <a:xfrm>
            <a:off x="372777" y="2554346"/>
            <a:ext cx="11123824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dirty="0"/>
              <a:t>Feature</a:t>
            </a:r>
            <a:r>
              <a:rPr lang="en-US" i="1" dirty="0"/>
              <a:t>: </a:t>
            </a:r>
            <a:r>
              <a:rPr lang="en-US" i="1" dirty="0" err="1"/>
              <a:t>LogIn</a:t>
            </a:r>
            <a:r>
              <a:rPr lang="en-US" i="1" dirty="0"/>
              <a:t> Action Test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Description: This feature will test a </a:t>
            </a:r>
            <a:r>
              <a:rPr lang="en-US" i="1" dirty="0" err="1"/>
              <a:t>LogIn</a:t>
            </a:r>
            <a:r>
              <a:rPr lang="en-US" i="1" dirty="0"/>
              <a:t> and </a:t>
            </a:r>
            <a:r>
              <a:rPr lang="en-US" i="1" dirty="0" err="1"/>
              <a:t>LogOut</a:t>
            </a:r>
            <a:r>
              <a:rPr lang="en-US" i="1" dirty="0"/>
              <a:t> functionality</a:t>
            </a:r>
            <a:endParaRPr lang="en-US" dirty="0"/>
          </a:p>
          <a:p>
            <a:r>
              <a:rPr lang="en-US" b="1" i="1" dirty="0"/>
              <a:t>Scenario</a:t>
            </a:r>
            <a:r>
              <a:rPr lang="en-US" i="1" dirty="0"/>
              <a:t>: Successful Login with Valid Credentials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Given </a:t>
            </a:r>
            <a:r>
              <a:rPr lang="en-US" i="1" dirty="0"/>
              <a:t>User is on Home Page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When </a:t>
            </a:r>
            <a:r>
              <a:rPr lang="en-US" i="1" dirty="0"/>
              <a:t>User Navigate to </a:t>
            </a:r>
            <a:r>
              <a:rPr lang="en-US" i="1" dirty="0" err="1"/>
              <a:t>LogIn</a:t>
            </a:r>
            <a:r>
              <a:rPr lang="en-US" i="1" dirty="0"/>
              <a:t> Page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And </a:t>
            </a:r>
            <a:r>
              <a:rPr lang="en-US" i="1" dirty="0"/>
              <a:t>User enters </a:t>
            </a:r>
            <a:r>
              <a:rPr lang="en-US" i="1" dirty="0" err="1"/>
              <a:t>UserName</a:t>
            </a:r>
            <a:r>
              <a:rPr lang="en-US" i="1" dirty="0"/>
              <a:t> and Password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Then </a:t>
            </a:r>
            <a:r>
              <a:rPr lang="en-US" i="1" dirty="0"/>
              <a:t>Message displayed </a:t>
            </a:r>
            <a:r>
              <a:rPr lang="en-US" i="1" dirty="0" err="1"/>
              <a:t>LogIn</a:t>
            </a:r>
            <a:r>
              <a:rPr lang="en-US" i="1" dirty="0"/>
              <a:t> Successfully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877BBF0-3064-4A19-896A-C8A1BE98A8B7}"/>
              </a:ext>
            </a:extLst>
          </p:cNvPr>
          <p:cNvSpPr txBox="1"/>
          <p:nvPr/>
        </p:nvSpPr>
        <p:spPr>
          <a:xfrm>
            <a:off x="372777" y="5328458"/>
            <a:ext cx="10969670" cy="1282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Here we can see that </a:t>
            </a:r>
            <a:r>
              <a:rPr lang="en-US" b="1" i="1" dirty="0"/>
              <a:t>Then</a:t>
            </a:r>
            <a:r>
              <a:rPr lang="en-US" i="1" dirty="0"/>
              <a:t> </a:t>
            </a:r>
            <a:r>
              <a:rPr lang="en-US" dirty="0"/>
              <a:t>is the outcome of the steps above. T</a:t>
            </a:r>
          </a:p>
          <a:p>
            <a:pPr>
              <a:lnSpc>
                <a:spcPct val="150000"/>
              </a:lnSpc>
            </a:pPr>
            <a:r>
              <a:rPr lang="en-US" dirty="0"/>
              <a:t>he reader of this test would easily be able to relate to </a:t>
            </a:r>
            <a:r>
              <a:rPr lang="en-US" i="1" dirty="0"/>
              <a:t>Then </a:t>
            </a:r>
            <a:r>
              <a:rPr lang="en-US" dirty="0"/>
              <a:t>step and would understand that </a:t>
            </a:r>
          </a:p>
          <a:p>
            <a:pPr>
              <a:lnSpc>
                <a:spcPct val="150000"/>
              </a:lnSpc>
            </a:pPr>
            <a:r>
              <a:rPr lang="en-US" dirty="0"/>
              <a:t>when the above conditions are fulfilled then the </a:t>
            </a:r>
            <a:r>
              <a:rPr lang="en-US" i="1" dirty="0"/>
              <a:t>Then</a:t>
            </a:r>
            <a:r>
              <a:rPr lang="en-US" dirty="0"/>
              <a:t> step will be executed.</a:t>
            </a:r>
          </a:p>
        </p:txBody>
      </p:sp>
    </p:spTree>
    <p:extLst>
      <p:ext uri="{BB962C8B-B14F-4D97-AF65-F5344CB8AC3E}">
        <p14:creationId xmlns:p14="http://schemas.microsoft.com/office/powerpoint/2010/main" val="2882714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E2AEE4E-A7FD-4D5C-AA3F-27DD4A2F3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529542"/>
            <a:ext cx="11700000" cy="129678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i="1" dirty="0"/>
              <a:t>And</a:t>
            </a:r>
            <a:r>
              <a:rPr lang="en-US" dirty="0"/>
              <a:t> keyword is used to add conditions to your steps.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Let’s look at it by modifying our example a little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Keyword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0F5A6E-0733-4F9F-BF19-7DE5EAEEB62D}"/>
              </a:ext>
            </a:extLst>
          </p:cNvPr>
          <p:cNvSpPr txBox="1"/>
          <p:nvPr/>
        </p:nvSpPr>
        <p:spPr>
          <a:xfrm>
            <a:off x="372777" y="2554346"/>
            <a:ext cx="11123824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dirty="0"/>
              <a:t>Feature</a:t>
            </a:r>
            <a:r>
              <a:rPr lang="en-US" i="1" dirty="0"/>
              <a:t>: </a:t>
            </a:r>
            <a:r>
              <a:rPr lang="en-US" i="1" dirty="0" err="1"/>
              <a:t>LogIn</a:t>
            </a:r>
            <a:r>
              <a:rPr lang="en-US" i="1" dirty="0"/>
              <a:t> Action Test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Description: This feature will test a </a:t>
            </a:r>
            <a:r>
              <a:rPr lang="en-US" i="1" dirty="0" err="1"/>
              <a:t>LogIn</a:t>
            </a:r>
            <a:r>
              <a:rPr lang="en-US" i="1" dirty="0"/>
              <a:t> and </a:t>
            </a:r>
            <a:r>
              <a:rPr lang="en-US" i="1" dirty="0" err="1"/>
              <a:t>LogOut</a:t>
            </a:r>
            <a:r>
              <a:rPr lang="en-US" i="1" dirty="0"/>
              <a:t> functionality</a:t>
            </a:r>
            <a:endParaRPr lang="en-US" dirty="0"/>
          </a:p>
          <a:p>
            <a:r>
              <a:rPr lang="en-US" b="1" i="1" dirty="0"/>
              <a:t>Scenario</a:t>
            </a:r>
            <a:r>
              <a:rPr lang="en-US" i="1" dirty="0"/>
              <a:t>: Successful Login with Valid Credentials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Given </a:t>
            </a:r>
            <a:r>
              <a:rPr lang="en-US" i="1" dirty="0"/>
              <a:t>User is on Home Page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When </a:t>
            </a:r>
            <a:r>
              <a:rPr lang="en-US" i="1" dirty="0"/>
              <a:t>User Navigate to </a:t>
            </a:r>
            <a:r>
              <a:rPr lang="en-US" i="1" dirty="0" err="1"/>
              <a:t>LogIn</a:t>
            </a:r>
            <a:r>
              <a:rPr lang="en-US" i="1" dirty="0"/>
              <a:t> Page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And </a:t>
            </a:r>
            <a:r>
              <a:rPr lang="en-US" i="1" dirty="0"/>
              <a:t>User enters </a:t>
            </a:r>
            <a:r>
              <a:rPr lang="en-US" i="1" dirty="0" err="1"/>
              <a:t>UserName</a:t>
            </a:r>
            <a:r>
              <a:rPr lang="en-US" i="1" dirty="0"/>
              <a:t> and Password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Then </a:t>
            </a:r>
            <a:r>
              <a:rPr lang="en-US" i="1" dirty="0"/>
              <a:t>Message displayed Login Successfully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877BBF0-3064-4A19-896A-C8A1BE98A8B7}"/>
              </a:ext>
            </a:extLst>
          </p:cNvPr>
          <p:cNvSpPr txBox="1"/>
          <p:nvPr/>
        </p:nvSpPr>
        <p:spPr>
          <a:xfrm>
            <a:off x="372777" y="5328458"/>
            <a:ext cx="11112337" cy="1282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Here we can see that </a:t>
            </a:r>
            <a:r>
              <a:rPr lang="en-US" b="1" i="1" dirty="0"/>
              <a:t>Then</a:t>
            </a:r>
            <a:r>
              <a:rPr lang="en-US" i="1" dirty="0"/>
              <a:t> </a:t>
            </a:r>
            <a:r>
              <a:rPr lang="en-US" dirty="0"/>
              <a:t>is the outcome of the steps above. </a:t>
            </a:r>
          </a:p>
          <a:p>
            <a:pPr>
              <a:lnSpc>
                <a:spcPct val="150000"/>
              </a:lnSpc>
            </a:pPr>
            <a:r>
              <a:rPr lang="en-US" dirty="0"/>
              <a:t>The reader of this test would easily be able to relate to </a:t>
            </a:r>
            <a:r>
              <a:rPr lang="en-US" i="1" dirty="0"/>
              <a:t>Then </a:t>
            </a:r>
            <a:r>
              <a:rPr lang="en-US" dirty="0"/>
              <a:t>step and would understand that </a:t>
            </a:r>
          </a:p>
          <a:p>
            <a:pPr>
              <a:lnSpc>
                <a:spcPct val="150000"/>
              </a:lnSpc>
            </a:pPr>
            <a:r>
              <a:rPr lang="en-US" dirty="0"/>
              <a:t>when the above conditions are fulfilled then the </a:t>
            </a:r>
            <a:r>
              <a:rPr lang="en-US" i="1" dirty="0"/>
              <a:t>Then</a:t>
            </a:r>
            <a:r>
              <a:rPr lang="en-US" dirty="0"/>
              <a:t> step will be executed.</a:t>
            </a:r>
          </a:p>
        </p:txBody>
      </p:sp>
    </p:spTree>
    <p:extLst>
      <p:ext uri="{BB962C8B-B14F-4D97-AF65-F5344CB8AC3E}">
        <p14:creationId xmlns:p14="http://schemas.microsoft.com/office/powerpoint/2010/main" val="4116653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Keyword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0F5A6E-0733-4F9F-BF19-7DE5EAEEB62D}"/>
              </a:ext>
            </a:extLst>
          </p:cNvPr>
          <p:cNvSpPr txBox="1"/>
          <p:nvPr/>
        </p:nvSpPr>
        <p:spPr>
          <a:xfrm>
            <a:off x="534088" y="1633288"/>
            <a:ext cx="10294333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dirty="0"/>
              <a:t>Feature</a:t>
            </a:r>
            <a:r>
              <a:rPr lang="en-US" i="1" dirty="0"/>
              <a:t>: </a:t>
            </a:r>
            <a:r>
              <a:rPr lang="en-US" i="1" dirty="0" err="1"/>
              <a:t>LogIn</a:t>
            </a:r>
            <a:r>
              <a:rPr lang="en-US" i="1" dirty="0"/>
              <a:t> Action Test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Description: This feature will test a </a:t>
            </a:r>
            <a:r>
              <a:rPr lang="en-US" i="1" dirty="0" err="1"/>
              <a:t>LogIn</a:t>
            </a:r>
            <a:r>
              <a:rPr lang="en-US" i="1" dirty="0"/>
              <a:t> and </a:t>
            </a:r>
            <a:r>
              <a:rPr lang="en-US" i="1" dirty="0" err="1"/>
              <a:t>LogOut</a:t>
            </a:r>
            <a:r>
              <a:rPr lang="en-US" i="1" dirty="0"/>
              <a:t> functionality</a:t>
            </a:r>
            <a:endParaRPr lang="en-US" dirty="0"/>
          </a:p>
          <a:p>
            <a:r>
              <a:rPr lang="en-US" b="1" i="1" dirty="0"/>
              <a:t>Scenario</a:t>
            </a:r>
            <a:r>
              <a:rPr lang="en-US" i="1" dirty="0"/>
              <a:t>: Successful Login with Valid Credentials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Given </a:t>
            </a:r>
            <a:r>
              <a:rPr lang="en-US" i="1" dirty="0"/>
              <a:t>User is on Home Page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And </a:t>
            </a:r>
            <a:r>
              <a:rPr lang="en-US" i="1" dirty="0" err="1"/>
              <a:t>LogIn</a:t>
            </a:r>
            <a:r>
              <a:rPr lang="en-US" i="1" dirty="0"/>
              <a:t> Link displayed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When </a:t>
            </a:r>
            <a:r>
              <a:rPr lang="en-US" i="1" dirty="0"/>
              <a:t>User Navigate to </a:t>
            </a:r>
            <a:r>
              <a:rPr lang="en-US" i="1" dirty="0" err="1"/>
              <a:t>LogIn</a:t>
            </a:r>
            <a:r>
              <a:rPr lang="en-US" i="1" dirty="0"/>
              <a:t> Page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And </a:t>
            </a:r>
            <a:r>
              <a:rPr lang="en-US" i="1" dirty="0"/>
              <a:t>User enters </a:t>
            </a:r>
            <a:r>
              <a:rPr lang="en-US" i="1" dirty="0" err="1"/>
              <a:t>UserName</a:t>
            </a:r>
            <a:r>
              <a:rPr lang="en-US" i="1" dirty="0"/>
              <a:t> and Password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Then </a:t>
            </a:r>
            <a:r>
              <a:rPr lang="en-US" i="1" dirty="0"/>
              <a:t>Message displayed Login Successfully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And </a:t>
            </a:r>
            <a:r>
              <a:rPr lang="en-US" i="1" dirty="0" err="1"/>
              <a:t>LogOut</a:t>
            </a:r>
            <a:r>
              <a:rPr lang="en-US" i="1" dirty="0"/>
              <a:t> Link displayed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877BBF0-3064-4A19-896A-C8A1BE98A8B7}"/>
              </a:ext>
            </a:extLst>
          </p:cNvPr>
          <p:cNvSpPr txBox="1"/>
          <p:nvPr/>
        </p:nvSpPr>
        <p:spPr>
          <a:xfrm>
            <a:off x="239773" y="4850911"/>
            <a:ext cx="10050508" cy="1698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Here you would see that </a:t>
            </a:r>
            <a:r>
              <a:rPr lang="en-US" i="1" dirty="0"/>
              <a:t>And</a:t>
            </a:r>
            <a:r>
              <a:rPr lang="en-US" dirty="0"/>
              <a:t> is being used to add more details to the </a:t>
            </a:r>
            <a:r>
              <a:rPr lang="en-US" i="1" dirty="0"/>
              <a:t>Given</a:t>
            </a:r>
            <a:r>
              <a:rPr lang="en-US" dirty="0"/>
              <a:t> step,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it’s simply adding more conditions. We have just added three conditions.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it when you have specified more than one condition.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And</a:t>
            </a:r>
            <a:r>
              <a:rPr lang="en-US" dirty="0"/>
              <a:t> is used to add more conditions to </a:t>
            </a:r>
            <a:r>
              <a:rPr lang="en-US" i="1" dirty="0"/>
              <a:t>Given</a:t>
            </a:r>
            <a:r>
              <a:rPr lang="en-US" dirty="0"/>
              <a:t>, </a:t>
            </a:r>
            <a:r>
              <a:rPr lang="en-US" i="1" dirty="0"/>
              <a:t>When</a:t>
            </a:r>
            <a:r>
              <a:rPr lang="en-US" dirty="0"/>
              <a:t> and </a:t>
            </a:r>
            <a:r>
              <a:rPr lang="en-US" i="1" dirty="0"/>
              <a:t>Then</a:t>
            </a:r>
            <a:r>
              <a:rPr lang="en-US" dirty="0"/>
              <a:t> statements.</a:t>
            </a:r>
          </a:p>
        </p:txBody>
      </p:sp>
    </p:spTree>
    <p:extLst>
      <p:ext uri="{BB962C8B-B14F-4D97-AF65-F5344CB8AC3E}">
        <p14:creationId xmlns:p14="http://schemas.microsoft.com/office/powerpoint/2010/main" val="1472462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E2AEE4E-A7FD-4D5C-AA3F-27DD4A2F3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101217"/>
            <a:ext cx="11700000" cy="162594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i="1" dirty="0"/>
              <a:t>But </a:t>
            </a:r>
            <a:r>
              <a:rPr lang="en-US" dirty="0"/>
              <a:t>keyword is used to add negative type comments.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is not a hard &amp; fast rule to use but only for negative conditions.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It makes sense to use </a:t>
            </a:r>
            <a:r>
              <a:rPr lang="en-US" i="1" dirty="0"/>
              <a:t>But</a:t>
            </a:r>
            <a:r>
              <a:rPr lang="en-US" dirty="0"/>
              <a:t> when you will try to add a condition which is opposite to the premise your test is trying to set.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Take a look at the example below: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Keyword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0F5A6E-0733-4F9F-BF19-7DE5EAEEB62D}"/>
              </a:ext>
            </a:extLst>
          </p:cNvPr>
          <p:cNvSpPr txBox="1"/>
          <p:nvPr/>
        </p:nvSpPr>
        <p:spPr>
          <a:xfrm>
            <a:off x="413069" y="2858524"/>
            <a:ext cx="11123824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dirty="0"/>
              <a:t>Feature</a:t>
            </a:r>
            <a:r>
              <a:rPr lang="en-US" i="1" dirty="0"/>
              <a:t>: </a:t>
            </a:r>
            <a:r>
              <a:rPr lang="en-US" i="1" dirty="0" err="1"/>
              <a:t>LogIn</a:t>
            </a:r>
            <a:r>
              <a:rPr lang="en-US" i="1" dirty="0"/>
              <a:t> Action Test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Description: This feature will test a </a:t>
            </a:r>
            <a:r>
              <a:rPr lang="en-US" i="1" dirty="0" err="1"/>
              <a:t>LogIn</a:t>
            </a:r>
            <a:r>
              <a:rPr lang="en-US" i="1" dirty="0"/>
              <a:t> and </a:t>
            </a:r>
            <a:r>
              <a:rPr lang="en-US" i="1" dirty="0" err="1"/>
              <a:t>LogOut</a:t>
            </a:r>
            <a:r>
              <a:rPr lang="en-US" i="1" dirty="0"/>
              <a:t> functionality</a:t>
            </a:r>
            <a:endParaRPr lang="en-US" dirty="0"/>
          </a:p>
          <a:p>
            <a:r>
              <a:rPr lang="en-US" b="1" i="1" dirty="0"/>
              <a:t>Scenario</a:t>
            </a:r>
            <a:r>
              <a:rPr lang="en-US" i="1" dirty="0"/>
              <a:t>: Unsuccessful Login with </a:t>
            </a:r>
            <a:r>
              <a:rPr lang="en-US" i="1" dirty="0" err="1"/>
              <a:t>InValid</a:t>
            </a:r>
            <a:r>
              <a:rPr lang="en-US" i="1" dirty="0"/>
              <a:t> Credentials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Given </a:t>
            </a:r>
            <a:r>
              <a:rPr lang="en-US" i="1" dirty="0"/>
              <a:t>User is on Home Page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When </a:t>
            </a:r>
            <a:r>
              <a:rPr lang="en-US" i="1" dirty="0"/>
              <a:t>User Navigate to </a:t>
            </a:r>
            <a:r>
              <a:rPr lang="en-US" i="1" dirty="0" err="1"/>
              <a:t>LogIn</a:t>
            </a:r>
            <a:r>
              <a:rPr lang="en-US" i="1" dirty="0"/>
              <a:t> Page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And </a:t>
            </a:r>
            <a:r>
              <a:rPr lang="en-US" i="1" dirty="0"/>
              <a:t>User enters </a:t>
            </a:r>
            <a:r>
              <a:rPr lang="en-US" i="1" dirty="0" err="1"/>
              <a:t>UserName</a:t>
            </a:r>
            <a:r>
              <a:rPr lang="en-US" i="1" dirty="0"/>
              <a:t> and Password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But </a:t>
            </a:r>
            <a:r>
              <a:rPr lang="en-US" i="1" dirty="0"/>
              <a:t>The user credentials are wrong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Then </a:t>
            </a:r>
            <a:r>
              <a:rPr lang="en-US" i="1" dirty="0"/>
              <a:t>Message displayed Wrong </a:t>
            </a:r>
            <a:r>
              <a:rPr lang="en-US" i="1" dirty="0" err="1"/>
              <a:t>UserName</a:t>
            </a:r>
            <a:r>
              <a:rPr lang="en-US" i="1" dirty="0"/>
              <a:t> &amp; Password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877BBF0-3064-4A19-896A-C8A1BE98A8B7}"/>
              </a:ext>
            </a:extLst>
          </p:cNvPr>
          <p:cNvSpPr txBox="1"/>
          <p:nvPr/>
        </p:nvSpPr>
        <p:spPr>
          <a:xfrm>
            <a:off x="413069" y="5443847"/>
            <a:ext cx="8261301" cy="1282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Here you can see how adding </a:t>
            </a:r>
            <a:r>
              <a:rPr lang="en-US" b="1" i="1" dirty="0"/>
              <a:t>But</a:t>
            </a:r>
            <a:r>
              <a:rPr lang="en-US" i="1" dirty="0"/>
              <a:t> </a:t>
            </a:r>
            <a:r>
              <a:rPr lang="en-US" dirty="0"/>
              <a:t>has helped define a negative test, </a:t>
            </a:r>
          </a:p>
          <a:p>
            <a:pPr>
              <a:lnSpc>
                <a:spcPct val="150000"/>
              </a:lnSpc>
            </a:pPr>
            <a:r>
              <a:rPr lang="en-US" dirty="0"/>
              <a:t>in this test we will try to test failure conditions. </a:t>
            </a:r>
          </a:p>
          <a:p>
            <a:pPr>
              <a:lnSpc>
                <a:spcPct val="150000"/>
              </a:lnSpc>
            </a:pPr>
            <a:r>
              <a:rPr lang="en-US" dirty="0"/>
              <a:t>Where a wrong credentials are a failure condition.</a:t>
            </a:r>
          </a:p>
        </p:txBody>
      </p:sp>
    </p:spTree>
    <p:extLst>
      <p:ext uri="{BB962C8B-B14F-4D97-AF65-F5344CB8AC3E}">
        <p14:creationId xmlns:p14="http://schemas.microsoft.com/office/powerpoint/2010/main" val="3937250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E2AEE4E-A7FD-4D5C-AA3F-27DD4A2F3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101217"/>
            <a:ext cx="11700000" cy="175730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keyword defies the whole purpose of having Given, When, Then and all the other keywords.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Basically Cucumber doesn’t care about what Keyword you use to define test steps, all it cares about what code it needs to execute for each step.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At this time just remember that all the keywords can be replaced by the</a:t>
            </a:r>
            <a:r>
              <a:rPr lang="en-US" b="1" i="1" dirty="0"/>
              <a:t> * keyword</a:t>
            </a:r>
            <a:r>
              <a:rPr lang="en-US" dirty="0"/>
              <a:t> and your test will just work fine. Let’s see with example, we had this test earlier: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9" y="418452"/>
            <a:ext cx="11083532" cy="551399"/>
          </a:xfrm>
        </p:spPr>
        <p:txBody>
          <a:bodyPr/>
          <a:lstStyle/>
          <a:p>
            <a:r>
              <a:rPr lang="en-US" dirty="0"/>
              <a:t>* Keyword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0F5A6E-0733-4F9F-BF19-7DE5EAEEB62D}"/>
              </a:ext>
            </a:extLst>
          </p:cNvPr>
          <p:cNvSpPr txBox="1"/>
          <p:nvPr/>
        </p:nvSpPr>
        <p:spPr>
          <a:xfrm>
            <a:off x="413069" y="2858524"/>
            <a:ext cx="11123824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dirty="0"/>
              <a:t>Feature</a:t>
            </a:r>
            <a:r>
              <a:rPr lang="en-US" i="1" dirty="0"/>
              <a:t>: </a:t>
            </a:r>
            <a:r>
              <a:rPr lang="en-US" i="1" dirty="0" err="1"/>
              <a:t>LogIn</a:t>
            </a:r>
            <a:r>
              <a:rPr lang="en-US" i="1" dirty="0"/>
              <a:t> Action Test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Description: This feature will test a </a:t>
            </a:r>
            <a:r>
              <a:rPr lang="en-US" i="1" dirty="0" err="1"/>
              <a:t>LogIn</a:t>
            </a:r>
            <a:r>
              <a:rPr lang="en-US" i="1" dirty="0"/>
              <a:t> and </a:t>
            </a:r>
            <a:r>
              <a:rPr lang="en-US" i="1" dirty="0" err="1"/>
              <a:t>LogOut</a:t>
            </a:r>
            <a:r>
              <a:rPr lang="en-US" i="1" dirty="0"/>
              <a:t> functionality</a:t>
            </a:r>
            <a:endParaRPr lang="en-US" dirty="0"/>
          </a:p>
          <a:p>
            <a:r>
              <a:rPr lang="en-US" b="1" i="1" dirty="0"/>
              <a:t>Scenario</a:t>
            </a:r>
            <a:r>
              <a:rPr lang="en-US" i="1" dirty="0"/>
              <a:t>: Successful Login with Valid Credentials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* </a:t>
            </a:r>
            <a:r>
              <a:rPr lang="en-US" i="1" dirty="0"/>
              <a:t>User is on Home Page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* </a:t>
            </a:r>
            <a:r>
              <a:rPr lang="en-US" i="1" dirty="0"/>
              <a:t>User Navigate to </a:t>
            </a:r>
            <a:r>
              <a:rPr lang="en-US" i="1" dirty="0" err="1"/>
              <a:t>LogIn</a:t>
            </a:r>
            <a:r>
              <a:rPr lang="en-US" i="1" dirty="0"/>
              <a:t> Page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* </a:t>
            </a:r>
            <a:r>
              <a:rPr lang="en-US" i="1" dirty="0"/>
              <a:t>User enters </a:t>
            </a:r>
            <a:r>
              <a:rPr lang="en-US" i="1" dirty="0" err="1"/>
              <a:t>UserName</a:t>
            </a:r>
            <a:r>
              <a:rPr lang="en-US" i="1" dirty="0"/>
              <a:t> and Password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* </a:t>
            </a:r>
            <a:r>
              <a:rPr lang="en-US" i="1" dirty="0"/>
              <a:t>Message displayed Login Successfully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999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E2AEE4E-A7FD-4D5C-AA3F-27DD4A2F3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101217"/>
            <a:ext cx="11700000" cy="175730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Scenario outline</a:t>
            </a:r>
            <a:r>
              <a:rPr lang="en-US" dirty="0"/>
              <a:t> basically replaces variable/keywords with the value from the table. Each row in the table is considered to be a scenario.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is repetitive and cumbersome to write same scenarios again and again with different values.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9" y="418452"/>
            <a:ext cx="11083532" cy="551399"/>
          </a:xfrm>
        </p:spPr>
        <p:txBody>
          <a:bodyPr/>
          <a:lstStyle/>
          <a:p>
            <a:pPr fontAlgn="base"/>
            <a:r>
              <a:rPr lang="en-US" b="1" dirty="0"/>
              <a:t>Scenario Outline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0F5A6E-0733-4F9F-BF19-7DE5EAEEB62D}"/>
              </a:ext>
            </a:extLst>
          </p:cNvPr>
          <p:cNvSpPr txBox="1"/>
          <p:nvPr/>
        </p:nvSpPr>
        <p:spPr>
          <a:xfrm>
            <a:off x="392923" y="2160913"/>
            <a:ext cx="10672642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b="1" i="1" dirty="0"/>
              <a:t>Scenario:</a:t>
            </a:r>
            <a:r>
              <a:rPr lang="en-US" i="1" dirty="0"/>
              <a:t> Find if subtraction is working Given there are 10 apples</a:t>
            </a:r>
          </a:p>
          <a:p>
            <a:pPr fontAlgn="base"/>
            <a:r>
              <a:rPr lang="en-US" b="1" i="1" dirty="0"/>
              <a:t>When </a:t>
            </a:r>
            <a:r>
              <a:rPr lang="en-US" i="1" dirty="0"/>
              <a:t>I give 3 bananas to my friend</a:t>
            </a:r>
          </a:p>
          <a:p>
            <a:pPr fontAlgn="base"/>
            <a:r>
              <a:rPr lang="en-US" b="1" i="1" dirty="0"/>
              <a:t>Then </a:t>
            </a:r>
            <a:r>
              <a:rPr lang="en-US" i="1" dirty="0"/>
              <a:t>I should have 7 bananas</a:t>
            </a:r>
          </a:p>
          <a:p>
            <a:pPr fontAlgn="base"/>
            <a:r>
              <a:rPr lang="en-US" b="1" i="1" dirty="0"/>
              <a:t>Scenario:</a:t>
            </a:r>
            <a:r>
              <a:rPr lang="en-US" i="1" dirty="0"/>
              <a:t> Find if subtraction is working</a:t>
            </a:r>
          </a:p>
          <a:p>
            <a:pPr fontAlgn="base"/>
            <a:r>
              <a:rPr lang="en-US" b="1" i="1" dirty="0"/>
              <a:t>Given </a:t>
            </a:r>
            <a:r>
              <a:rPr lang="en-US" i="1" dirty="0"/>
              <a:t>there are 20 apples</a:t>
            </a:r>
          </a:p>
          <a:p>
            <a:pPr fontAlgn="base"/>
            <a:r>
              <a:rPr lang="en-US" b="1" i="1" dirty="0"/>
              <a:t>When </a:t>
            </a:r>
            <a:r>
              <a:rPr lang="en-US" i="1" dirty="0"/>
              <a:t>I give 5 bananas to my friend</a:t>
            </a:r>
          </a:p>
          <a:p>
            <a:pPr fontAlgn="base"/>
            <a:r>
              <a:rPr lang="en-US" b="1" i="1" dirty="0"/>
              <a:t>Then </a:t>
            </a:r>
            <a:r>
              <a:rPr lang="en-US" i="1" dirty="0"/>
              <a:t>I should have 15 bananas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C54E5AD-99A2-4681-A1C0-594D9C2C0FD8}"/>
              </a:ext>
            </a:extLst>
          </p:cNvPr>
          <p:cNvSpPr txBox="1"/>
          <p:nvPr/>
        </p:nvSpPr>
        <p:spPr>
          <a:xfrm>
            <a:off x="413069" y="4556454"/>
            <a:ext cx="10556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re-write above two scenarios into one scenario by using ‘Scenario Outline’.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need to use replace Scenario with ‘Scenario Outline’.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all data values into a tabular format and use the column name as a reference </a:t>
            </a:r>
          </a:p>
          <a:p>
            <a:r>
              <a:rPr lang="en-US" dirty="0"/>
              <a:t>	using &lt; &gt; sign.</a:t>
            </a:r>
          </a:p>
        </p:txBody>
      </p:sp>
    </p:spTree>
    <p:extLst>
      <p:ext uri="{BB962C8B-B14F-4D97-AF65-F5344CB8AC3E}">
        <p14:creationId xmlns:p14="http://schemas.microsoft.com/office/powerpoint/2010/main" val="4052810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E2AEE4E-A7FD-4D5C-AA3F-27DD4A2F3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101217"/>
            <a:ext cx="11700000" cy="175730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9" y="418452"/>
            <a:ext cx="11083532" cy="551399"/>
          </a:xfrm>
        </p:spPr>
        <p:txBody>
          <a:bodyPr/>
          <a:lstStyle/>
          <a:p>
            <a:pPr fontAlgn="base"/>
            <a:r>
              <a:rPr lang="en-US" b="1" dirty="0"/>
              <a:t>Scenario Outline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0F5A6E-0733-4F9F-BF19-7DE5EAEEB62D}"/>
              </a:ext>
            </a:extLst>
          </p:cNvPr>
          <p:cNvSpPr txBox="1"/>
          <p:nvPr/>
        </p:nvSpPr>
        <p:spPr>
          <a:xfrm>
            <a:off x="413069" y="1842861"/>
            <a:ext cx="11123824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i="1" dirty="0"/>
              <a:t>Scenario Outline: Find if subtraction is working Given there are &lt;total&gt; apples</a:t>
            </a:r>
          </a:p>
          <a:p>
            <a:pPr fontAlgn="base"/>
            <a:r>
              <a:rPr lang="en-US" i="1" dirty="0"/>
              <a:t>When I give &lt;donated&gt; bananas to my friend</a:t>
            </a:r>
          </a:p>
          <a:p>
            <a:pPr fontAlgn="base"/>
            <a:r>
              <a:rPr lang="en-US" i="1" dirty="0"/>
              <a:t>Then I should have &lt;remaining&gt; bananas</a:t>
            </a:r>
          </a:p>
          <a:p>
            <a:pPr fontAlgn="base"/>
            <a:r>
              <a:rPr lang="en-US" i="1" dirty="0"/>
              <a:t>Example:</a:t>
            </a:r>
          </a:p>
          <a:p>
            <a:pPr fontAlgn="base"/>
            <a:r>
              <a:rPr lang="en-US" i="1" dirty="0"/>
              <a:t>|total |donated  |remaining |</a:t>
            </a:r>
          </a:p>
          <a:p>
            <a:pPr fontAlgn="base"/>
            <a:r>
              <a:rPr lang="en-US" i="1" dirty="0"/>
              <a:t>|10    |3            |7             |</a:t>
            </a:r>
          </a:p>
          <a:p>
            <a:pPr fontAlgn="base"/>
            <a:r>
              <a:rPr lang="en-US" i="1" dirty="0"/>
              <a:t>|20    |5            |15           |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C54E5AD-99A2-4681-A1C0-594D9C2C0FD8}"/>
              </a:ext>
            </a:extLst>
          </p:cNvPr>
          <p:cNvSpPr txBox="1"/>
          <p:nvPr/>
        </p:nvSpPr>
        <p:spPr>
          <a:xfrm>
            <a:off x="413069" y="4556454"/>
            <a:ext cx="111522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very helpful if you are testing a field or form with various combinations of values.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possible by placeholder and you can identify placeholder by text surrounded by &lt;&gt;.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Placeholder work as a variable in programming.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execute a number of times based on available rows in ‘Example’ keyword.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time placeholder replaced by values given in corresponding column Name</a:t>
            </a:r>
          </a:p>
        </p:txBody>
      </p:sp>
    </p:spTree>
    <p:extLst>
      <p:ext uri="{BB962C8B-B14F-4D97-AF65-F5344CB8AC3E}">
        <p14:creationId xmlns:p14="http://schemas.microsoft.com/office/powerpoint/2010/main" val="119463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 this lesson we have learned</a:t>
            </a:r>
          </a:p>
          <a:p>
            <a:pPr lvl="1"/>
            <a:r>
              <a:rPr lang="en-US" dirty="0"/>
              <a:t>Feature</a:t>
            </a:r>
          </a:p>
          <a:p>
            <a:pPr lvl="1"/>
            <a:r>
              <a:rPr lang="en-US" dirty="0"/>
              <a:t>Background</a:t>
            </a:r>
          </a:p>
          <a:p>
            <a:pPr lvl="1"/>
            <a:r>
              <a:rPr lang="en-US" dirty="0"/>
              <a:t>Scenario</a:t>
            </a:r>
          </a:p>
          <a:p>
            <a:pPr lvl="2"/>
            <a:r>
              <a:rPr lang="en-US" dirty="0"/>
              <a:t>Given Keyword</a:t>
            </a:r>
          </a:p>
          <a:p>
            <a:pPr lvl="2"/>
            <a:r>
              <a:rPr lang="en-US" dirty="0"/>
              <a:t>When Keyword</a:t>
            </a:r>
          </a:p>
          <a:p>
            <a:pPr lvl="2"/>
            <a:r>
              <a:rPr lang="en-US" dirty="0"/>
              <a:t>Then Keyword</a:t>
            </a:r>
          </a:p>
          <a:p>
            <a:pPr lvl="2"/>
            <a:r>
              <a:rPr lang="en-US" dirty="0"/>
              <a:t>And Keyword</a:t>
            </a:r>
          </a:p>
          <a:p>
            <a:pPr lvl="2"/>
            <a:r>
              <a:rPr lang="en-US" dirty="0"/>
              <a:t>But Keyword</a:t>
            </a:r>
          </a:p>
          <a:p>
            <a:pPr lvl="2"/>
            <a:r>
              <a:rPr lang="en-US" dirty="0"/>
              <a:t>* Keyword</a:t>
            </a:r>
          </a:p>
          <a:p>
            <a:pPr lvl="1"/>
            <a:r>
              <a:rPr lang="en-US" dirty="0"/>
              <a:t>Scenario Outline</a:t>
            </a:r>
          </a:p>
        </p:txBody>
      </p:sp>
    </p:spTree>
    <p:extLst>
      <p:ext uri="{BB962C8B-B14F-4D97-AF65-F5344CB8AC3E}">
        <p14:creationId xmlns:p14="http://schemas.microsoft.com/office/powerpoint/2010/main" val="3647091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  <a:p>
            <a:pPr lvl="1"/>
            <a:r>
              <a:rPr lang="en-US" dirty="0"/>
              <a:t>Which of the below is not a Gherkin Keyword? </a:t>
            </a:r>
          </a:p>
          <a:p>
            <a:pPr marL="514350" lvl="2" indent="-342900">
              <a:buAutoNum type="alphaUcPeriod"/>
            </a:pPr>
            <a:r>
              <a:rPr lang="en-US" dirty="0"/>
              <a:t>But</a:t>
            </a:r>
          </a:p>
          <a:p>
            <a:pPr marL="514350" lvl="2" indent="-342900">
              <a:buAutoNum type="alphaUcPeriod"/>
            </a:pPr>
            <a:r>
              <a:rPr lang="en-US" dirty="0"/>
              <a:t>When</a:t>
            </a:r>
          </a:p>
          <a:p>
            <a:pPr marL="514350" lvl="2" indent="-342900">
              <a:buAutoNum type="alphaUcPeriod"/>
            </a:pPr>
            <a:r>
              <a:rPr lang="en-US" dirty="0"/>
              <a:t>Given</a:t>
            </a:r>
          </a:p>
          <a:p>
            <a:pPr marL="514350" lvl="2" indent="-342900">
              <a:buAutoNum type="alphaUcPeriod"/>
            </a:pPr>
            <a:r>
              <a:rPr lang="en-US" dirty="0"/>
              <a:t>Outline</a:t>
            </a:r>
          </a:p>
          <a:p>
            <a:endParaRPr lang="en-US" dirty="0"/>
          </a:p>
          <a:p>
            <a:r>
              <a:rPr lang="en-US" dirty="0"/>
              <a:t>Question 2: Scenario outline is created to use same scenario for multiple values.</a:t>
            </a:r>
          </a:p>
          <a:p>
            <a:pPr marL="514350" lvl="2" indent="-342900">
              <a:buFont typeface="Arial" panose="020B0604020202020204" pitchFamily="34" charset="0"/>
              <a:buAutoNum type="alphaUcPeriod"/>
            </a:pPr>
            <a:r>
              <a:rPr lang="en-US" dirty="0"/>
              <a:t>	True</a:t>
            </a:r>
          </a:p>
          <a:p>
            <a:pPr marL="514350" lvl="2" indent="-342900">
              <a:buFont typeface="Arial" panose="020B0604020202020204" pitchFamily="34" charset="0"/>
              <a:buAutoNum type="alphaUcPeriod"/>
            </a:pPr>
            <a:r>
              <a:rPr lang="en-US" dirty="0"/>
              <a:t>	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the following topics:</a:t>
            </a:r>
          </a:p>
          <a:p>
            <a:pPr lvl="1"/>
            <a:r>
              <a:rPr lang="en-US" dirty="0"/>
              <a:t>Feature</a:t>
            </a:r>
          </a:p>
          <a:p>
            <a:pPr lvl="1"/>
            <a:r>
              <a:rPr lang="en-US" dirty="0"/>
              <a:t>Background</a:t>
            </a:r>
          </a:p>
          <a:p>
            <a:pPr lvl="1"/>
            <a:r>
              <a:rPr lang="en-US" dirty="0"/>
              <a:t>Scenario</a:t>
            </a:r>
          </a:p>
          <a:p>
            <a:pPr lvl="2"/>
            <a:r>
              <a:rPr lang="en-US" dirty="0"/>
              <a:t>Given Keyword</a:t>
            </a:r>
          </a:p>
          <a:p>
            <a:pPr lvl="2"/>
            <a:r>
              <a:rPr lang="en-US" dirty="0"/>
              <a:t>When Keyword</a:t>
            </a:r>
          </a:p>
          <a:p>
            <a:pPr lvl="2"/>
            <a:r>
              <a:rPr lang="en-US" dirty="0"/>
              <a:t>Then Keyword</a:t>
            </a:r>
          </a:p>
          <a:p>
            <a:pPr lvl="2"/>
            <a:r>
              <a:rPr lang="en-US" dirty="0"/>
              <a:t>And Keyword</a:t>
            </a:r>
          </a:p>
          <a:p>
            <a:pPr lvl="2"/>
            <a:r>
              <a:rPr lang="en-US" dirty="0"/>
              <a:t>But Keyword</a:t>
            </a:r>
          </a:p>
          <a:p>
            <a:pPr lvl="2"/>
            <a:r>
              <a:rPr lang="en-US" dirty="0"/>
              <a:t>* Keyword</a:t>
            </a:r>
          </a:p>
          <a:p>
            <a:pPr lvl="1"/>
            <a:r>
              <a:rPr lang="en-US" dirty="0"/>
              <a:t>Scenario Outline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6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E2AEE4E-A7FD-4D5C-AA3F-27DD4A2F3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Each </a:t>
            </a:r>
            <a:r>
              <a:rPr lang="en-US" i="1" dirty="0"/>
              <a:t>Gherkin</a:t>
            </a:r>
            <a:r>
              <a:rPr lang="en-US" dirty="0"/>
              <a:t> file begins with a </a:t>
            </a:r>
            <a:r>
              <a:rPr lang="en-US" b="1" i="1" dirty="0"/>
              <a:t>Feature</a:t>
            </a:r>
            <a:r>
              <a:rPr lang="en-US" dirty="0"/>
              <a:t> keyword.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i="1" dirty="0"/>
              <a:t>Feature </a:t>
            </a:r>
            <a:r>
              <a:rPr lang="en-US" dirty="0"/>
              <a:t>defines the logical test functionality you will test in this feature file.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dirty="0" err="1"/>
              <a:t>e.g</a:t>
            </a:r>
            <a:r>
              <a:rPr lang="en-US" dirty="0"/>
              <a:t> </a:t>
            </a:r>
          </a:p>
          <a:p>
            <a:pPr marL="460772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If you are testing a payment gateway your </a:t>
            </a:r>
            <a:r>
              <a:rPr lang="en-US" i="1" dirty="0" smtClean="0"/>
              <a:t>Feature </a:t>
            </a:r>
            <a:r>
              <a:rPr lang="en-US" dirty="0" smtClean="0"/>
              <a:t>will </a:t>
            </a:r>
            <a:r>
              <a:rPr lang="en-US" dirty="0"/>
              <a:t>become </a:t>
            </a:r>
            <a:r>
              <a:rPr lang="en-US" i="1" dirty="0"/>
              <a:t>Payment Gateway</a:t>
            </a:r>
            <a:r>
              <a:rPr lang="en-US" dirty="0"/>
              <a:t> or </a:t>
            </a:r>
          </a:p>
          <a:p>
            <a:pPr marL="460772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if you are testing the </a:t>
            </a:r>
            <a:r>
              <a:rPr lang="en-US" i="1" dirty="0" err="1" smtClean="0"/>
              <a:t>LogIn</a:t>
            </a:r>
            <a:r>
              <a:rPr lang="en-US" i="1" dirty="0" smtClean="0"/>
              <a:t> </a:t>
            </a:r>
            <a:r>
              <a:rPr lang="en-US" dirty="0" smtClean="0"/>
              <a:t>functionality </a:t>
            </a:r>
            <a:r>
              <a:rPr lang="en-US" dirty="0"/>
              <a:t>then the </a:t>
            </a:r>
            <a:r>
              <a:rPr lang="en-US" i="1" dirty="0"/>
              <a:t>Feature</a:t>
            </a:r>
            <a:r>
              <a:rPr lang="en-US" dirty="0"/>
              <a:t> will become </a:t>
            </a:r>
            <a:r>
              <a:rPr lang="en-US" i="1" dirty="0"/>
              <a:t>Login</a:t>
            </a:r>
            <a:r>
              <a:rPr lang="en-US" dirty="0"/>
              <a:t>. </a:t>
            </a:r>
          </a:p>
          <a:p>
            <a:pPr marL="460772" lvl="1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The idea of having a feature file is to put down a summary of what you will be testing. This will serve as the documentation for your tests as well as a good point to start for a new team member.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Note that a feature keyword is present at the starting of the feature file.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278711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E2AEE4E-A7FD-4D5C-AA3F-27DD4A2F3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15168" y="1103587"/>
            <a:ext cx="8222969" cy="272743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171450" lvl="2" indent="0">
              <a:buNone/>
            </a:pPr>
            <a:endParaRPr lang="en-US" sz="1800" b="1" i="1" dirty="0"/>
          </a:p>
          <a:p>
            <a:pPr marL="171450" lvl="2" indent="0">
              <a:lnSpc>
                <a:spcPct val="100000"/>
              </a:lnSpc>
              <a:buNone/>
            </a:pPr>
            <a:r>
              <a:rPr lang="en-US" sz="1800" b="1" i="1" dirty="0"/>
              <a:t>Feature</a:t>
            </a:r>
            <a:r>
              <a:rPr lang="en-US" sz="1800" i="1" dirty="0"/>
              <a:t>: </a:t>
            </a:r>
            <a:r>
              <a:rPr lang="en-US" sz="1800" i="1" dirty="0" err="1"/>
              <a:t>LogIn</a:t>
            </a:r>
            <a:r>
              <a:rPr lang="en-US" sz="1800" i="1" dirty="0"/>
              <a:t> Action Test</a:t>
            </a:r>
          </a:p>
          <a:p>
            <a:pPr marL="171450" lvl="2" indent="0">
              <a:lnSpc>
                <a:spcPct val="100000"/>
              </a:lnSpc>
              <a:buNone/>
            </a:pPr>
            <a:r>
              <a:rPr lang="en-US" sz="1800" i="1" dirty="0"/>
              <a:t>	Or</a:t>
            </a:r>
            <a:endParaRPr lang="en-US" sz="1800" dirty="0"/>
          </a:p>
          <a:p>
            <a:pPr marL="171450" lvl="2" indent="0">
              <a:lnSpc>
                <a:spcPct val="100000"/>
              </a:lnSpc>
              <a:buNone/>
            </a:pPr>
            <a:r>
              <a:rPr lang="en-US" sz="1800" b="1" i="1" dirty="0"/>
              <a:t>Feature</a:t>
            </a:r>
            <a:r>
              <a:rPr lang="en-US" sz="1800" i="1" dirty="0"/>
              <a:t>: </a:t>
            </a:r>
            <a:r>
              <a:rPr lang="en-US" sz="1800" i="1" dirty="0" err="1"/>
              <a:t>LogIn</a:t>
            </a:r>
            <a:r>
              <a:rPr lang="en-US" sz="1800" i="1" dirty="0"/>
              <a:t> Action Test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i="1" dirty="0"/>
              <a:t>Description: This feature will test a </a:t>
            </a:r>
            <a:r>
              <a:rPr lang="en-US" sz="1800" i="1" dirty="0" err="1"/>
              <a:t>LogIn</a:t>
            </a:r>
            <a:r>
              <a:rPr lang="en-US" sz="1800" i="1" dirty="0"/>
              <a:t> and </a:t>
            </a:r>
            <a:r>
              <a:rPr lang="en-US" sz="1800" i="1" dirty="0" err="1"/>
              <a:t>LogOut</a:t>
            </a:r>
            <a:r>
              <a:rPr lang="en-US" sz="1800" i="1" dirty="0"/>
              <a:t> functionality</a:t>
            </a:r>
            <a:endParaRPr lang="en-US" sz="1800" dirty="0"/>
          </a:p>
          <a:p>
            <a:pPr marL="171450" lvl="2" indent="0">
              <a:lnSpc>
                <a:spcPct val="100000"/>
              </a:lnSpc>
              <a:buNone/>
            </a:pPr>
            <a:r>
              <a:rPr lang="en-US" sz="1800" i="1" dirty="0"/>
              <a:t>	Or</a:t>
            </a:r>
            <a:endParaRPr lang="en-US" sz="1800" dirty="0"/>
          </a:p>
          <a:p>
            <a:pPr marL="171450" lvl="2" indent="0">
              <a:lnSpc>
                <a:spcPct val="100000"/>
              </a:lnSpc>
              <a:buNone/>
            </a:pPr>
            <a:r>
              <a:rPr lang="en-US" sz="1800" b="1" i="1" dirty="0"/>
              <a:t>Feature</a:t>
            </a:r>
            <a:r>
              <a:rPr lang="en-US" sz="1800" i="1" dirty="0"/>
              <a:t>: </a:t>
            </a:r>
            <a:r>
              <a:rPr lang="en-US" sz="1800" i="1" dirty="0" err="1"/>
              <a:t>LogIn</a:t>
            </a:r>
            <a:r>
              <a:rPr lang="en-US" sz="1800" i="1" dirty="0"/>
              <a:t> Action Test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i="1" dirty="0"/>
              <a:t>This feature will test a </a:t>
            </a:r>
            <a:r>
              <a:rPr lang="en-US" sz="1800" i="1" dirty="0" err="1"/>
              <a:t>LogIn</a:t>
            </a:r>
            <a:r>
              <a:rPr lang="en-US" sz="1800" i="1" dirty="0"/>
              <a:t> and </a:t>
            </a:r>
            <a:r>
              <a:rPr lang="en-US" sz="1800" i="1" dirty="0" err="1"/>
              <a:t>LogOut</a:t>
            </a:r>
            <a:r>
              <a:rPr lang="en-US" sz="1800" i="1" dirty="0"/>
              <a:t> functionality</a:t>
            </a:r>
            <a:endParaRPr lang="en-US" sz="18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359942F-BC3E-418C-9724-7E91DEB7092F}"/>
              </a:ext>
            </a:extLst>
          </p:cNvPr>
          <p:cNvSpPr/>
          <p:nvPr/>
        </p:nvSpPr>
        <p:spPr>
          <a:xfrm>
            <a:off x="1315168" y="4038836"/>
            <a:ext cx="88851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03030"/>
                </a:solidFill>
                <a:latin typeface="Verdana" panose="020B0604030504040204" pitchFamily="34" charset="0"/>
              </a:rPr>
              <a:t>Notice that whatever comes after the </a:t>
            </a:r>
            <a:r>
              <a:rPr lang="en-US" b="1" i="1" dirty="0">
                <a:solidFill>
                  <a:srgbClr val="303030"/>
                </a:solidFill>
                <a:latin typeface="Verdana" panose="020B0604030504040204" pitchFamily="34" charset="0"/>
              </a:rPr>
              <a:t>Feature: keyword,</a:t>
            </a:r>
            <a:r>
              <a:rPr lang="en-US" i="1" dirty="0">
                <a:solidFill>
                  <a:srgbClr val="303030"/>
                </a:solidFill>
                <a:latin typeface="Verdana" panose="020B0604030504040204" pitchFamily="34" charset="0"/>
              </a:rPr>
              <a:t> </a:t>
            </a:r>
            <a:r>
              <a:rPr lang="en-US" dirty="0">
                <a:solidFill>
                  <a:srgbClr val="303030"/>
                </a:solidFill>
                <a:latin typeface="Verdana" panose="020B0604030504040204" pitchFamily="34" charset="0"/>
              </a:rPr>
              <a:t>will be considered as the feature description.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03030"/>
                </a:solidFill>
                <a:latin typeface="Verdana" panose="020B0604030504040204" pitchFamily="34" charset="0"/>
              </a:rPr>
              <a:t>Feature description can span across multiple lines like shown above in second example.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03030"/>
                </a:solidFill>
                <a:latin typeface="Verdana" panose="020B0604030504040204" pitchFamily="34" charset="0"/>
              </a:rPr>
              <a:t>Everything after </a:t>
            </a:r>
            <a:r>
              <a:rPr lang="en-US" i="1" dirty="0">
                <a:solidFill>
                  <a:srgbClr val="303030"/>
                </a:solidFill>
                <a:latin typeface="Verdana" panose="020B0604030504040204" pitchFamily="34" charset="0"/>
              </a:rPr>
              <a:t>Feature:</a:t>
            </a:r>
            <a:r>
              <a:rPr lang="en-US" dirty="0">
                <a:solidFill>
                  <a:srgbClr val="303030"/>
                </a:solidFill>
                <a:latin typeface="Verdana" panose="020B0604030504040204" pitchFamily="34" charset="0"/>
              </a:rPr>
              <a:t> till the next Keyword is encountered is considered as feature description.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25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E2AEE4E-A7FD-4D5C-AA3F-27DD4A2F3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405449"/>
            <a:ext cx="11700000" cy="4466201"/>
          </a:xfrm>
        </p:spPr>
        <p:txBody>
          <a:bodyPr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i="1" dirty="0"/>
              <a:t>Background </a:t>
            </a:r>
            <a:r>
              <a:rPr lang="en-US" dirty="0"/>
              <a:t>keyword is used to define steps which are common to all the tests in the feature file.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example to purchase a product, you need to do following steps:</a:t>
            </a:r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i="1" dirty="0"/>
              <a:t>Navigate to Home Page</a:t>
            </a:r>
            <a:endParaRPr lang="en-US" dirty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i="1" dirty="0"/>
              <a:t>Click on the </a:t>
            </a:r>
            <a:r>
              <a:rPr lang="en-US" i="1" dirty="0" err="1"/>
              <a:t>LogIn</a:t>
            </a:r>
            <a:r>
              <a:rPr lang="en-US" i="1" dirty="0"/>
              <a:t> link</a:t>
            </a:r>
            <a:endParaRPr lang="en-US" dirty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i="1" dirty="0"/>
              <a:t>Enter </a:t>
            </a:r>
            <a:r>
              <a:rPr lang="en-US" i="1" dirty="0" err="1"/>
              <a:t>UserName</a:t>
            </a:r>
            <a:r>
              <a:rPr lang="en-US" i="1" dirty="0"/>
              <a:t> and Password</a:t>
            </a:r>
            <a:endParaRPr lang="en-US" dirty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i="1" dirty="0"/>
              <a:t>Click on Submit button</a:t>
            </a:r>
          </a:p>
          <a:p>
            <a:pPr marL="460772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	After these steps only you will be able to add a product to your </a:t>
            </a:r>
            <a:r>
              <a:rPr lang="en-US" i="1" dirty="0"/>
              <a:t>cart/basket</a:t>
            </a:r>
            <a:r>
              <a:rPr lang="en-US" dirty="0"/>
              <a:t> and able to 	perform the payment. </a:t>
            </a:r>
          </a:p>
          <a:p>
            <a:r>
              <a:rPr lang="en-US" dirty="0"/>
              <a:t>	Now as we are in a feature file where we will be testing only the </a:t>
            </a:r>
            <a:r>
              <a:rPr lang="en-US" i="1" dirty="0"/>
              <a:t>Add to Cart</a:t>
            </a:r>
            <a:r>
              <a:rPr lang="en-US" dirty="0"/>
              <a:t> functionality, t	</a:t>
            </a:r>
            <a:r>
              <a:rPr lang="en-US" dirty="0" err="1"/>
              <a:t>hese</a:t>
            </a:r>
            <a:r>
              <a:rPr lang="en-US" dirty="0"/>
              <a:t> tests become common for all tests. </a:t>
            </a:r>
          </a:p>
          <a:p>
            <a:r>
              <a:rPr lang="en-US" dirty="0"/>
              <a:t>	So instead of writing them again and again for all tests we can move it under the background 	keyword.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62908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E2AEE4E-A7FD-4D5C-AA3F-27DD4A2F3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8" y="1815353"/>
            <a:ext cx="11700000" cy="722896"/>
          </a:xfrm>
        </p:spPr>
        <p:txBody>
          <a:bodyPr/>
          <a:lstStyle/>
          <a:p>
            <a:r>
              <a:rPr lang="en-US" b="1" i="1" dirty="0"/>
              <a:t>Example of background in Feature file</a:t>
            </a:r>
          </a:p>
          <a:p>
            <a:endParaRPr lang="en-US" b="1" i="1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0F5A6E-0733-4F9F-BF19-7DE5EAEEB62D}"/>
              </a:ext>
            </a:extLst>
          </p:cNvPr>
          <p:cNvSpPr txBox="1"/>
          <p:nvPr/>
        </p:nvSpPr>
        <p:spPr>
          <a:xfrm>
            <a:off x="413069" y="2396360"/>
            <a:ext cx="11123824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dirty="0"/>
              <a:t>Feature</a:t>
            </a:r>
            <a:r>
              <a:rPr lang="en-US" i="1" dirty="0"/>
              <a:t>: Add to Cart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This feature will test functionality of adding different products to the User basket from different flow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i="1" dirty="0"/>
              <a:t>Background:</a:t>
            </a:r>
            <a:r>
              <a:rPr lang="en-US" i="1" dirty="0"/>
              <a:t> User is Logged In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i="1" dirty="0"/>
              <a:t>Scenario</a:t>
            </a:r>
            <a:r>
              <a:rPr lang="en-US" i="1" dirty="0"/>
              <a:t>: Search a product and add the first result/product to the User basket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Given </a:t>
            </a:r>
            <a:r>
              <a:rPr lang="en-US" i="1" dirty="0"/>
              <a:t>User searched for Lenovo Laptop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When</a:t>
            </a:r>
            <a:r>
              <a:rPr lang="en-US" i="1" dirty="0"/>
              <a:t> Add the first laptop that appears in the search result to the basket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Then</a:t>
            </a:r>
            <a:r>
              <a:rPr lang="en-US" i="1" dirty="0"/>
              <a:t> User basket should display with 1 item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56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E2AEE4E-A7FD-4D5C-AA3F-27DD4A2F3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405449"/>
            <a:ext cx="11700000" cy="12003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Feature will contain some number of tests to test the feature.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test is called a </a:t>
            </a:r>
            <a:r>
              <a:rPr lang="en-US" b="1" i="1" dirty="0"/>
              <a:t>Scenario</a:t>
            </a:r>
            <a:r>
              <a:rPr lang="en-US" i="1" dirty="0"/>
              <a:t> </a:t>
            </a:r>
            <a:r>
              <a:rPr lang="en-US" dirty="0"/>
              <a:t>and is described using the </a:t>
            </a:r>
            <a:r>
              <a:rPr lang="en-US" i="1" dirty="0"/>
              <a:t>Scenario:</a:t>
            </a:r>
            <a:r>
              <a:rPr lang="en-US" dirty="0"/>
              <a:t> keyword.</a:t>
            </a:r>
          </a:p>
          <a:p>
            <a:endParaRPr lang="en-US" dirty="0"/>
          </a:p>
          <a:p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E6FDDA-19D7-429B-B87D-BDB25442166B}"/>
              </a:ext>
            </a:extLst>
          </p:cNvPr>
          <p:cNvSpPr txBox="1"/>
          <p:nvPr/>
        </p:nvSpPr>
        <p:spPr>
          <a:xfrm>
            <a:off x="539193" y="2133074"/>
            <a:ext cx="944040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i="1" dirty="0"/>
              <a:t>Scenario</a:t>
            </a:r>
            <a:r>
              <a:rPr lang="en-US" i="1" dirty="0"/>
              <a:t>: Search a product and add the first result/product to the User basket</a:t>
            </a:r>
            <a:endParaRPr lang="en-US" dirty="0"/>
          </a:p>
          <a:p>
            <a:r>
              <a:rPr lang="en-US" i="1" dirty="0"/>
              <a:t>	Or</a:t>
            </a:r>
            <a:endParaRPr lang="en-US" dirty="0"/>
          </a:p>
          <a:p>
            <a:r>
              <a:rPr lang="en-US" b="1" i="1" dirty="0"/>
              <a:t>Scenario</a:t>
            </a:r>
            <a:r>
              <a:rPr lang="en-US" i="1" dirty="0"/>
              <a:t>: Successful </a:t>
            </a:r>
            <a:r>
              <a:rPr lang="en-US" i="1" dirty="0" err="1"/>
              <a:t>LogIn</a:t>
            </a:r>
            <a:r>
              <a:rPr lang="en-US" i="1" dirty="0"/>
              <a:t> with Valid Credentials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CE17062-479A-4323-8FBF-A1CACE6D2C7B}"/>
              </a:ext>
            </a:extLst>
          </p:cNvPr>
          <p:cNvSpPr txBox="1"/>
          <p:nvPr/>
        </p:nvSpPr>
        <p:spPr>
          <a:xfrm>
            <a:off x="457404" y="3710343"/>
            <a:ext cx="952219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scenario is equivalent to a test in our regular development process. </a:t>
            </a:r>
          </a:p>
          <a:p>
            <a:pPr>
              <a:lnSpc>
                <a:spcPct val="150000"/>
              </a:lnSpc>
            </a:pPr>
            <a:r>
              <a:rPr lang="en-US" dirty="0"/>
              <a:t>Each scenario/test can be basically broken down into three parts: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/>
              <a:t>Precondition</a:t>
            </a:r>
            <a:r>
              <a:rPr lang="en-US" i="1" dirty="0"/>
              <a:t> to the test, which represent with (</a:t>
            </a:r>
            <a:r>
              <a:rPr lang="en-US" b="1" i="1" dirty="0"/>
              <a:t>Given</a:t>
            </a:r>
            <a:r>
              <a:rPr lang="en-US" i="1" dirty="0"/>
              <a:t>) keyword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/>
              <a:t>Test step</a:t>
            </a:r>
            <a:r>
              <a:rPr lang="en-US" i="1" dirty="0"/>
              <a:t> execution, which represent with (</a:t>
            </a:r>
            <a:r>
              <a:rPr lang="en-US" b="1" i="1" dirty="0"/>
              <a:t>When</a:t>
            </a:r>
            <a:r>
              <a:rPr lang="en-US" i="1" dirty="0"/>
              <a:t>) keyword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/>
              <a:t>Verification</a:t>
            </a:r>
            <a:r>
              <a:rPr lang="en-US" i="1" dirty="0"/>
              <a:t> of the output with expected result, which represent with (</a:t>
            </a:r>
            <a:r>
              <a:rPr lang="en-US" b="1" i="1" dirty="0"/>
              <a:t>Then</a:t>
            </a:r>
            <a:r>
              <a:rPr lang="en-US" i="1" dirty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58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E2AEE4E-A7FD-4D5C-AA3F-27DD4A2F3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529542"/>
            <a:ext cx="11700000" cy="21837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i="1" dirty="0"/>
              <a:t>Given</a:t>
            </a:r>
            <a:r>
              <a:rPr lang="en-US" i="1" dirty="0"/>
              <a:t> </a:t>
            </a:r>
            <a:r>
              <a:rPr lang="en-US" dirty="0"/>
              <a:t>defines a precondition to the test. </a:t>
            </a:r>
          </a:p>
          <a:p>
            <a:pPr>
              <a:lnSpc>
                <a:spcPct val="100000"/>
              </a:lnSpc>
            </a:pPr>
            <a:r>
              <a:rPr lang="en-US" dirty="0"/>
              <a:t>For e.g. </a:t>
            </a:r>
          </a:p>
          <a:p>
            <a:pPr>
              <a:lnSpc>
                <a:spcPct val="100000"/>
              </a:lnSpc>
            </a:pPr>
            <a:r>
              <a:rPr lang="en-US" dirty="0"/>
              <a:t>	In shopping website, assume that the </a:t>
            </a:r>
            <a:r>
              <a:rPr lang="en-US" i="1" dirty="0" err="1"/>
              <a:t>LogIn</a:t>
            </a:r>
            <a:r>
              <a:rPr lang="en-US" i="1" dirty="0"/>
              <a:t> page</a:t>
            </a:r>
            <a:r>
              <a:rPr lang="en-US" dirty="0"/>
              <a:t> </a:t>
            </a:r>
            <a:r>
              <a:rPr lang="en-US" i="1" dirty="0"/>
              <a:t>link</a:t>
            </a:r>
            <a:r>
              <a:rPr lang="en-US" dirty="0"/>
              <a:t> is only present on the Home Page,</a:t>
            </a:r>
          </a:p>
          <a:p>
            <a:pPr>
              <a:lnSpc>
                <a:spcPct val="100000"/>
              </a:lnSpc>
            </a:pPr>
            <a:r>
              <a:rPr lang="en-US" dirty="0"/>
              <a:t> so the precondition for clicking the</a:t>
            </a:r>
            <a:r>
              <a:rPr lang="en-US" i="1" dirty="0"/>
              <a:t> </a:t>
            </a:r>
            <a:r>
              <a:rPr lang="en-US" i="1" dirty="0" err="1"/>
              <a:t>LogIn</a:t>
            </a:r>
            <a:r>
              <a:rPr lang="en-US" i="1" dirty="0"/>
              <a:t> link</a:t>
            </a:r>
            <a:r>
              <a:rPr lang="en-US" dirty="0"/>
              <a:t> is that the user is at the Home Page. </a:t>
            </a:r>
          </a:p>
          <a:p>
            <a:pPr>
              <a:lnSpc>
                <a:spcPct val="100000"/>
              </a:lnSpc>
            </a:pPr>
            <a:r>
              <a:rPr lang="en-US" dirty="0"/>
              <a:t>If user is not at the Home Page, user would not be able to enter </a:t>
            </a:r>
            <a:r>
              <a:rPr lang="en-US" i="1" dirty="0"/>
              <a:t>Username</a:t>
            </a:r>
            <a:r>
              <a:rPr lang="en-US" dirty="0"/>
              <a:t> &amp; </a:t>
            </a:r>
            <a:r>
              <a:rPr lang="en-US" i="1" dirty="0"/>
              <a:t>Password</a:t>
            </a:r>
            <a:r>
              <a:rPr lang="en-US" dirty="0"/>
              <a:t>. </a:t>
            </a:r>
          </a:p>
          <a:p>
            <a:pPr>
              <a:lnSpc>
                <a:spcPct val="100000"/>
              </a:lnSpc>
            </a:pPr>
            <a:r>
              <a:rPr lang="en-US" dirty="0"/>
              <a:t>This precondition can be expressed in </a:t>
            </a:r>
            <a:r>
              <a:rPr lang="en-US" i="1" dirty="0"/>
              <a:t>Gherkin</a:t>
            </a:r>
            <a:r>
              <a:rPr lang="en-US" dirty="0"/>
              <a:t> like this:</a:t>
            </a:r>
            <a:endParaRPr lang="en-US" b="1" i="1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Keyword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0F5A6E-0733-4F9F-BF19-7DE5EAEEB62D}"/>
              </a:ext>
            </a:extLst>
          </p:cNvPr>
          <p:cNvSpPr txBox="1"/>
          <p:nvPr/>
        </p:nvSpPr>
        <p:spPr>
          <a:xfrm>
            <a:off x="372777" y="4399770"/>
            <a:ext cx="1112382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dirty="0"/>
              <a:t>Scenario</a:t>
            </a:r>
            <a:r>
              <a:rPr lang="en-US" i="1" dirty="0"/>
              <a:t>: Successful </a:t>
            </a:r>
            <a:r>
              <a:rPr lang="en-US" i="1" dirty="0" err="1"/>
              <a:t>LogIn</a:t>
            </a:r>
            <a:r>
              <a:rPr lang="en-US" i="1" dirty="0"/>
              <a:t> with Valid Credentials</a:t>
            </a:r>
            <a:endParaRPr lang="en-US" dirty="0"/>
          </a:p>
          <a:p>
            <a:r>
              <a:rPr lang="en-US" b="1" i="1" dirty="0"/>
              <a:t>     Given </a:t>
            </a:r>
            <a:r>
              <a:rPr lang="en-US" i="1" dirty="0"/>
              <a:t>User is on Home Page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When </a:t>
            </a:r>
            <a:r>
              <a:rPr lang="en-US" i="1" dirty="0"/>
              <a:t>User Navigate to </a:t>
            </a:r>
            <a:r>
              <a:rPr lang="en-US" i="1" dirty="0" err="1"/>
              <a:t>LogIn</a:t>
            </a:r>
            <a:r>
              <a:rPr lang="en-US" i="1" dirty="0"/>
              <a:t> Page</a:t>
            </a:r>
            <a:endParaRPr lang="en-US" dirty="0"/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52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E2AEE4E-A7FD-4D5C-AA3F-27DD4A2F3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529542"/>
            <a:ext cx="11700000" cy="129678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i="1" dirty="0"/>
              <a:t>When</a:t>
            </a:r>
            <a:r>
              <a:rPr lang="en-US" dirty="0"/>
              <a:t> keyword defines the test action that will be executed.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By test action we mean the user input action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Keyword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0F5A6E-0733-4F9F-BF19-7DE5EAEEB62D}"/>
              </a:ext>
            </a:extLst>
          </p:cNvPr>
          <p:cNvSpPr txBox="1"/>
          <p:nvPr/>
        </p:nvSpPr>
        <p:spPr>
          <a:xfrm>
            <a:off x="372777" y="2554346"/>
            <a:ext cx="1112382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dirty="0"/>
              <a:t>Scenario</a:t>
            </a:r>
            <a:r>
              <a:rPr lang="en-US" i="1" dirty="0"/>
              <a:t>: Successful </a:t>
            </a:r>
            <a:r>
              <a:rPr lang="en-US" i="1" dirty="0" err="1"/>
              <a:t>LogIn</a:t>
            </a:r>
            <a:r>
              <a:rPr lang="en-US" i="1" dirty="0"/>
              <a:t> with Valid Credentials</a:t>
            </a:r>
            <a:endParaRPr lang="en-US" dirty="0"/>
          </a:p>
          <a:p>
            <a:r>
              <a:rPr lang="en-US" b="1" i="1" dirty="0"/>
              <a:t>     Given </a:t>
            </a:r>
            <a:r>
              <a:rPr lang="en-US" i="1" dirty="0"/>
              <a:t>User is on Home Page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When </a:t>
            </a:r>
            <a:r>
              <a:rPr lang="en-US" i="1" dirty="0"/>
              <a:t>User Navigate to </a:t>
            </a:r>
            <a:r>
              <a:rPr lang="en-US" i="1" dirty="0" err="1"/>
              <a:t>LogIn</a:t>
            </a:r>
            <a:r>
              <a:rPr lang="en-US" i="1" dirty="0"/>
              <a:t> Page</a:t>
            </a:r>
            <a:endParaRPr lang="en-US" dirty="0"/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877BBF0-3064-4A19-896A-C8A1BE98A8B7}"/>
              </a:ext>
            </a:extLst>
          </p:cNvPr>
          <p:cNvSpPr txBox="1"/>
          <p:nvPr/>
        </p:nvSpPr>
        <p:spPr>
          <a:xfrm>
            <a:off x="372777" y="4405128"/>
            <a:ext cx="10170733" cy="1282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Here user is performing some action using </a:t>
            </a:r>
            <a:r>
              <a:rPr lang="en-US" i="1" dirty="0"/>
              <a:t>When</a:t>
            </a:r>
            <a:r>
              <a:rPr lang="en-US" dirty="0"/>
              <a:t> keyword, clicking on the </a:t>
            </a:r>
            <a:r>
              <a:rPr lang="en-US" dirty="0" err="1"/>
              <a:t>LogIn</a:t>
            </a:r>
            <a:r>
              <a:rPr lang="en-US" dirty="0"/>
              <a:t> link. </a:t>
            </a:r>
          </a:p>
          <a:p>
            <a:pPr>
              <a:lnSpc>
                <a:spcPct val="150000"/>
              </a:lnSpc>
            </a:pPr>
            <a:r>
              <a:rPr lang="en-US" dirty="0"/>
              <a:t>We can see that when defines the action taken by the user. </a:t>
            </a:r>
          </a:p>
          <a:p>
            <a:pPr>
              <a:lnSpc>
                <a:spcPct val="150000"/>
              </a:lnSpc>
            </a:pPr>
            <a:r>
              <a:rPr lang="en-US" dirty="0"/>
              <a:t>It’s the event that will cause the actual change in state of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20366083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92441EE4-A40B-4409-B9B7-28D595E8C3C4}" vid="{128A1EAF-D87B-4F1D-AE0E-CD7F193D41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My_template</Template>
  <TotalTime>4421</TotalTime>
  <Words>464</Words>
  <Application>Microsoft Office PowerPoint</Application>
  <PresentationFormat>Widescreen</PresentationFormat>
  <Paragraphs>208</Paragraphs>
  <Slides>18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Verdana</vt:lpstr>
      <vt:lpstr>Wingdings</vt:lpstr>
      <vt:lpstr>Section slides</vt:lpstr>
      <vt:lpstr>think-cell Slide</vt:lpstr>
      <vt:lpstr>PowerPoint Presentation</vt:lpstr>
      <vt:lpstr>Lesson Objectives</vt:lpstr>
      <vt:lpstr>Feature</vt:lpstr>
      <vt:lpstr>Feature</vt:lpstr>
      <vt:lpstr>Background</vt:lpstr>
      <vt:lpstr>Background</vt:lpstr>
      <vt:lpstr>Scenario</vt:lpstr>
      <vt:lpstr>Given Keyword</vt:lpstr>
      <vt:lpstr>When Keyword</vt:lpstr>
      <vt:lpstr>Then Keyword</vt:lpstr>
      <vt:lpstr>And Keyword</vt:lpstr>
      <vt:lpstr>And Keyword</vt:lpstr>
      <vt:lpstr>But Keyword</vt:lpstr>
      <vt:lpstr>* Keyword</vt:lpstr>
      <vt:lpstr>Scenario Outline</vt:lpstr>
      <vt:lpstr>Scenario Outline</vt:lpstr>
      <vt:lpstr>Summary</vt:lpstr>
      <vt:lpstr>Review Question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Tembhare, Anjulata</dc:creator>
  <cp:lastModifiedBy>learning</cp:lastModifiedBy>
  <cp:revision>18</cp:revision>
  <dcterms:created xsi:type="dcterms:W3CDTF">2018-05-21T03:23:42Z</dcterms:created>
  <dcterms:modified xsi:type="dcterms:W3CDTF">2018-09-06T06:39:25Z</dcterms:modified>
</cp:coreProperties>
</file>