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79b108c0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879b108c0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79b108c0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79b108c0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79b108c0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79b108c0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79b108c0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79b108c0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79b108c0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79b108c0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79b108c0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79b108c0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79b108c0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79b108c0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79b108c0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79b108c0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79b108c0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79b108c0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79b108c0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79b108c0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79b108c0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79b108c0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79b108c0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79b108c0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79b108c0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79b108c0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42900" y="589350"/>
            <a:ext cx="9001200" cy="2250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300"/>
              <a:t>CONSUMER FINANCE MANAGEMENT SYSTEM</a:t>
            </a:r>
            <a:endParaRPr sz="5300"/>
          </a:p>
        </p:txBody>
      </p:sp>
      <p:sp>
        <p:nvSpPr>
          <p:cNvPr id="86" name="Google Shape;86;p13"/>
          <p:cNvSpPr txBox="1"/>
          <p:nvPr>
            <p:ph idx="1" type="subTitle"/>
          </p:nvPr>
        </p:nvSpPr>
        <p:spPr>
          <a:xfrm>
            <a:off x="619550" y="2839550"/>
            <a:ext cx="8222100" cy="21540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a:t>                                                                                                                                                                                                                                 </a:t>
            </a:r>
            <a:r>
              <a:rPr b="1" lang="en" sz="3020"/>
              <a:t>Presented </a:t>
            </a:r>
            <a:r>
              <a:rPr b="1" lang="en" sz="3020"/>
              <a:t>by </a:t>
            </a:r>
            <a:r>
              <a:rPr lang="en" sz="3420"/>
              <a:t>  </a:t>
            </a:r>
            <a:r>
              <a:rPr lang="en" sz="3100"/>
              <a:t>  </a:t>
            </a:r>
            <a:endParaRPr sz="3100"/>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sz="3755"/>
              <a:t>         </a:t>
            </a:r>
            <a:r>
              <a:rPr lang="en" sz="3655"/>
              <a:t>Soumalya Kundu  </a:t>
            </a:r>
            <a:endParaRPr sz="3655"/>
          </a:p>
          <a:p>
            <a:pPr indent="0" lvl="0" marL="0" rtl="0" algn="l">
              <a:spcBef>
                <a:spcPts val="1000"/>
              </a:spcBef>
              <a:spcAft>
                <a:spcPts val="0"/>
              </a:spcAft>
              <a:buNone/>
            </a:pPr>
            <a:r>
              <a:rPr lang="en" sz="3655"/>
              <a:t>                                                                                                                                 Ganesh Patnala</a:t>
            </a:r>
            <a:endParaRPr sz="3655"/>
          </a:p>
          <a:p>
            <a:pPr indent="0" lvl="0" marL="0" rtl="0" algn="l">
              <a:spcBef>
                <a:spcPts val="1000"/>
              </a:spcBef>
              <a:spcAft>
                <a:spcPts val="0"/>
              </a:spcAft>
              <a:buNone/>
            </a:pPr>
            <a:r>
              <a:rPr lang="en" sz="3655"/>
              <a:t>                                                                                                                                 Mounika Meka</a:t>
            </a:r>
            <a:endParaRPr sz="3655"/>
          </a:p>
          <a:p>
            <a:pPr indent="0" lvl="0" marL="0" rtl="0" algn="l">
              <a:spcBef>
                <a:spcPts val="1000"/>
              </a:spcBef>
              <a:spcAft>
                <a:spcPts val="0"/>
              </a:spcAft>
              <a:buNone/>
            </a:pPr>
            <a:r>
              <a:rPr lang="en" sz="3655"/>
              <a:t>                                                                                                                                 Rakshit Joshi</a:t>
            </a:r>
            <a:endParaRPr sz="3655"/>
          </a:p>
          <a:p>
            <a:pPr indent="0" lvl="0" marL="0" rtl="0" algn="l">
              <a:spcBef>
                <a:spcPts val="1000"/>
              </a:spcBef>
              <a:spcAft>
                <a:spcPts val="1000"/>
              </a:spcAft>
              <a:buNone/>
            </a:pPr>
            <a:r>
              <a:rPr lang="en" sz="3655"/>
              <a:t>                                                                                                                                 Malhar Marathe  </a:t>
            </a:r>
            <a:r>
              <a:rPr lang="en" sz="2000"/>
              <a:t>   </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PRODUCT LIST:</a:t>
            </a:r>
            <a:endParaRPr sz="2200"/>
          </a:p>
        </p:txBody>
      </p:sp>
      <p:sp>
        <p:nvSpPr>
          <p:cNvPr id="144" name="Google Shape;144;p22"/>
          <p:cNvSpPr txBox="1"/>
          <p:nvPr>
            <p:ph idx="1" type="body"/>
          </p:nvPr>
        </p:nvSpPr>
        <p:spPr>
          <a:xfrm>
            <a:off x="8459350" y="4360225"/>
            <a:ext cx="372900" cy="208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457000" y="1170200"/>
            <a:ext cx="3706025" cy="2406751"/>
          </a:xfrm>
          <a:prstGeom prst="rect">
            <a:avLst/>
          </a:prstGeom>
          <a:noFill/>
          <a:ln>
            <a:noFill/>
          </a:ln>
        </p:spPr>
      </p:pic>
      <p:pic>
        <p:nvPicPr>
          <p:cNvPr id="146" name="Google Shape;146;p22"/>
          <p:cNvPicPr preferRelativeResize="0"/>
          <p:nvPr/>
        </p:nvPicPr>
        <p:blipFill>
          <a:blip r:embed="rId4">
            <a:alphaModFix/>
          </a:blip>
          <a:stretch>
            <a:fillRect/>
          </a:stretch>
        </p:blipFill>
        <p:spPr>
          <a:xfrm>
            <a:off x="4743150" y="1149500"/>
            <a:ext cx="3769774" cy="2448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PRODUCT INFO:</a:t>
            </a:r>
            <a:endParaRPr sz="2200"/>
          </a:p>
        </p:txBody>
      </p:sp>
      <p:sp>
        <p:nvSpPr>
          <p:cNvPr id="152" name="Google Shape;152;p23"/>
          <p:cNvSpPr txBox="1"/>
          <p:nvPr>
            <p:ph idx="1" type="body"/>
          </p:nvPr>
        </p:nvSpPr>
        <p:spPr>
          <a:xfrm>
            <a:off x="8502875" y="4447250"/>
            <a:ext cx="329400" cy="121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53" name="Google Shape;153;p23"/>
          <p:cNvPicPr preferRelativeResize="0"/>
          <p:nvPr/>
        </p:nvPicPr>
        <p:blipFill rotWithShape="1">
          <a:blip r:embed="rId3">
            <a:alphaModFix/>
          </a:blip>
          <a:srcRect b="12869" l="0" r="15023" t="0"/>
          <a:stretch/>
        </p:blipFill>
        <p:spPr>
          <a:xfrm>
            <a:off x="1466575" y="865575"/>
            <a:ext cx="4999798" cy="3329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DATABASE SCHEMA:</a:t>
            </a:r>
            <a:endParaRPr sz="2200"/>
          </a:p>
        </p:txBody>
      </p:sp>
      <p:pic>
        <p:nvPicPr>
          <p:cNvPr id="159" name="Google Shape;159;p24"/>
          <p:cNvPicPr preferRelativeResize="0"/>
          <p:nvPr/>
        </p:nvPicPr>
        <p:blipFill rotWithShape="1">
          <a:blip r:embed="rId3">
            <a:alphaModFix/>
          </a:blip>
          <a:srcRect b="0" l="0" r="38744" t="0"/>
          <a:stretch/>
        </p:blipFill>
        <p:spPr>
          <a:xfrm>
            <a:off x="1067925" y="951275"/>
            <a:ext cx="6451175" cy="3690950"/>
          </a:xfrm>
          <a:prstGeom prst="rect">
            <a:avLst/>
          </a:prstGeom>
          <a:noFill/>
          <a:ln>
            <a:noFill/>
          </a:ln>
        </p:spPr>
      </p:pic>
      <p:sp>
        <p:nvSpPr>
          <p:cNvPr id="160" name="Google Shape;160;p24"/>
          <p:cNvSpPr/>
          <p:nvPr/>
        </p:nvSpPr>
        <p:spPr>
          <a:xfrm rot="5400000">
            <a:off x="1373025" y="751900"/>
            <a:ext cx="65400" cy="56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txBox="1"/>
          <p:nvPr/>
        </p:nvSpPr>
        <p:spPr>
          <a:xfrm>
            <a:off x="1040625" y="873700"/>
            <a:ext cx="73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User</a:t>
            </a:r>
            <a:endParaRPr sz="9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REST API:</a:t>
            </a:r>
            <a:endParaRPr sz="2200"/>
          </a:p>
        </p:txBody>
      </p:sp>
      <p:sp>
        <p:nvSpPr>
          <p:cNvPr id="167" name="Google Shape;167;p25"/>
          <p:cNvSpPr txBox="1"/>
          <p:nvPr>
            <p:ph idx="1" type="body"/>
          </p:nvPr>
        </p:nvSpPr>
        <p:spPr>
          <a:xfrm>
            <a:off x="311700" y="1017800"/>
            <a:ext cx="8520600" cy="35511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http://localhost:8082/cfms/api/login</a:t>
            </a:r>
            <a:endParaRPr/>
          </a:p>
          <a:p>
            <a:pPr indent="-334327" lvl="0" marL="457200" rtl="0" algn="l">
              <a:lnSpc>
                <a:spcPct val="150000"/>
              </a:lnSpc>
              <a:spcBef>
                <a:spcPts val="0"/>
              </a:spcBef>
              <a:spcAft>
                <a:spcPts val="0"/>
              </a:spcAft>
              <a:buSzPct val="100000"/>
              <a:buChar char="●"/>
            </a:pPr>
            <a:r>
              <a:rPr lang="en"/>
              <a:t>http://localhost:8082/cfms/api/register</a:t>
            </a:r>
            <a:endParaRPr/>
          </a:p>
          <a:p>
            <a:pPr indent="-334327" lvl="0" marL="457200" rtl="0" algn="l">
              <a:lnSpc>
                <a:spcPct val="150000"/>
              </a:lnSpc>
              <a:spcBef>
                <a:spcPts val="0"/>
              </a:spcBef>
              <a:spcAft>
                <a:spcPts val="0"/>
              </a:spcAft>
              <a:buSzPct val="100000"/>
              <a:buChar char="●"/>
            </a:pPr>
            <a:r>
              <a:rPr lang="en"/>
              <a:t>http://localhost:8082/cfms/api/getProduct</a:t>
            </a:r>
            <a:endParaRPr/>
          </a:p>
          <a:p>
            <a:pPr indent="-334327" lvl="0" marL="457200" rtl="0" algn="l">
              <a:lnSpc>
                <a:spcPct val="150000"/>
              </a:lnSpc>
              <a:spcBef>
                <a:spcPts val="0"/>
              </a:spcBef>
              <a:spcAft>
                <a:spcPts val="0"/>
              </a:spcAft>
              <a:buSzPct val="100000"/>
              <a:buChar char="●"/>
            </a:pPr>
            <a:r>
              <a:rPr lang="en"/>
              <a:t>http://localhost:8082/cfms/api/getAllProducts</a:t>
            </a:r>
            <a:endParaRPr/>
          </a:p>
          <a:p>
            <a:pPr indent="-334327" lvl="0" marL="457200" rtl="0" algn="l">
              <a:lnSpc>
                <a:spcPct val="150000"/>
              </a:lnSpc>
              <a:spcBef>
                <a:spcPts val="0"/>
              </a:spcBef>
              <a:spcAft>
                <a:spcPts val="0"/>
              </a:spcAft>
              <a:buSzPct val="100000"/>
              <a:buChar char="●"/>
            </a:pPr>
            <a:r>
              <a:rPr lang="en"/>
              <a:t>http://localhost:8082/cfms/api/getCardDetails</a:t>
            </a:r>
            <a:endParaRPr/>
          </a:p>
          <a:p>
            <a:pPr indent="-334327" lvl="0" marL="457200" rtl="0" algn="l">
              <a:lnSpc>
                <a:spcPct val="150000"/>
              </a:lnSpc>
              <a:spcBef>
                <a:spcPts val="0"/>
              </a:spcBef>
              <a:spcAft>
                <a:spcPts val="0"/>
              </a:spcAft>
              <a:buSzPct val="100000"/>
              <a:buChar char="●"/>
            </a:pPr>
            <a:r>
              <a:rPr lang="en"/>
              <a:t>http://localhost:8082/cfms/api/getAllTransactions</a:t>
            </a:r>
            <a:endParaRPr/>
          </a:p>
          <a:p>
            <a:pPr indent="-334327" lvl="0" marL="457200" rtl="0" algn="l">
              <a:lnSpc>
                <a:spcPct val="150000"/>
              </a:lnSpc>
              <a:spcBef>
                <a:spcPts val="0"/>
              </a:spcBef>
              <a:spcAft>
                <a:spcPts val="0"/>
              </a:spcAft>
              <a:buSzPct val="100000"/>
              <a:buChar char="●"/>
            </a:pPr>
            <a:r>
              <a:rPr lang="en"/>
              <a:t>http://localhost:8082/cfms/api/purchase</a:t>
            </a:r>
            <a:endParaRPr/>
          </a:p>
          <a:p>
            <a:pPr indent="-334327" lvl="0" marL="457200" rtl="0" algn="l">
              <a:lnSpc>
                <a:spcPct val="150000"/>
              </a:lnSpc>
              <a:spcBef>
                <a:spcPts val="0"/>
              </a:spcBef>
              <a:spcAft>
                <a:spcPts val="0"/>
              </a:spcAft>
              <a:buSzPct val="100000"/>
              <a:buChar char="●"/>
            </a:pPr>
            <a:r>
              <a:rPr lang="en"/>
              <a:t>http://localhost:8082/cfms/api/getTransactions</a:t>
            </a:r>
            <a:endParaRPr/>
          </a:p>
          <a:p>
            <a:pPr indent="-334327" lvl="0" marL="457200" rtl="0" algn="l">
              <a:lnSpc>
                <a:spcPct val="150000"/>
              </a:lnSpc>
              <a:spcBef>
                <a:spcPts val="0"/>
              </a:spcBef>
              <a:spcAft>
                <a:spcPts val="0"/>
              </a:spcAft>
              <a:buSzPct val="100000"/>
              <a:buChar char="●"/>
            </a:pPr>
            <a:r>
              <a:rPr lang="en"/>
              <a:t>http://localhost:8082/cfms/api/getTransactionById</a:t>
            </a:r>
            <a:endParaRPr/>
          </a:p>
          <a:p>
            <a:pPr indent="0" lvl="0" marL="457200" rtl="0" algn="l">
              <a:spcBef>
                <a:spcPts val="1200"/>
              </a:spcBef>
              <a:spcAft>
                <a:spcPts val="12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2744850" y="1843100"/>
            <a:ext cx="3654300" cy="16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t>TABLE OF CONTENTS:</a:t>
            </a:r>
            <a:endParaRPr sz="2200"/>
          </a:p>
        </p:txBody>
      </p:sp>
      <p:sp>
        <p:nvSpPr>
          <p:cNvPr id="92" name="Google Shape;92;p14"/>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PROBLEM STATEMENT</a:t>
            </a:r>
            <a:endParaRPr sz="1400"/>
          </a:p>
          <a:p>
            <a:pPr indent="-317500" lvl="0" marL="457200" rtl="0" algn="l">
              <a:spcBef>
                <a:spcPts val="1000"/>
              </a:spcBef>
              <a:spcAft>
                <a:spcPts val="0"/>
              </a:spcAft>
              <a:buSzPts val="1400"/>
              <a:buChar char="●"/>
            </a:pPr>
            <a:r>
              <a:rPr lang="en" sz="1400"/>
              <a:t>TYPES OF USERS</a:t>
            </a:r>
            <a:endParaRPr sz="1400"/>
          </a:p>
          <a:p>
            <a:pPr indent="-317500" lvl="0" marL="457200" rtl="0" algn="l">
              <a:spcBef>
                <a:spcPts val="1000"/>
              </a:spcBef>
              <a:spcAft>
                <a:spcPts val="0"/>
              </a:spcAft>
              <a:buSzPts val="1400"/>
              <a:buChar char="●"/>
            </a:pPr>
            <a:r>
              <a:rPr lang="en" sz="1400"/>
              <a:t>FUNCTIONALITIES PROVIDED TO USER</a:t>
            </a:r>
            <a:endParaRPr sz="1400"/>
          </a:p>
          <a:p>
            <a:pPr indent="-317500" lvl="0" marL="457200" rtl="0" algn="l">
              <a:spcBef>
                <a:spcPts val="1000"/>
              </a:spcBef>
              <a:spcAft>
                <a:spcPts val="0"/>
              </a:spcAft>
              <a:buSzPts val="1400"/>
              <a:buChar char="●"/>
            </a:pPr>
            <a:r>
              <a:rPr lang="en" sz="1400"/>
              <a:t>APPROACH/ DESIGN IMPLEMENTATION</a:t>
            </a:r>
            <a:endParaRPr sz="1400"/>
          </a:p>
          <a:p>
            <a:pPr indent="-317500" lvl="0" marL="457200" rtl="0" algn="l">
              <a:spcBef>
                <a:spcPts val="1000"/>
              </a:spcBef>
              <a:spcAft>
                <a:spcPts val="0"/>
              </a:spcAft>
              <a:buSzPts val="1400"/>
              <a:buChar char="●"/>
            </a:pPr>
            <a:r>
              <a:rPr lang="en" sz="1400"/>
              <a:t>TECHSTACK</a:t>
            </a:r>
            <a:endParaRPr sz="1400"/>
          </a:p>
          <a:p>
            <a:pPr indent="-317500" lvl="0" marL="457200" rtl="0" algn="l">
              <a:spcBef>
                <a:spcPts val="1000"/>
              </a:spcBef>
              <a:spcAft>
                <a:spcPts val="0"/>
              </a:spcAft>
              <a:buSzPts val="1400"/>
              <a:buChar char="●"/>
            </a:pPr>
            <a:r>
              <a:rPr lang="en" sz="1400"/>
              <a:t>UI PAGES</a:t>
            </a:r>
            <a:endParaRPr sz="1400"/>
          </a:p>
          <a:p>
            <a:pPr indent="-317500" lvl="0" marL="457200" rtl="0" algn="l">
              <a:spcBef>
                <a:spcPts val="1000"/>
              </a:spcBef>
              <a:spcAft>
                <a:spcPts val="0"/>
              </a:spcAft>
              <a:buSzPts val="1400"/>
              <a:buChar char="●"/>
            </a:pPr>
            <a:r>
              <a:rPr lang="en" sz="1400"/>
              <a:t>DATABASE SCHEMA</a:t>
            </a:r>
            <a:endParaRPr sz="1400"/>
          </a:p>
          <a:p>
            <a:pPr indent="-317500" lvl="0" marL="457200" rtl="0" algn="l">
              <a:spcBef>
                <a:spcPts val="1000"/>
              </a:spcBef>
              <a:spcAft>
                <a:spcPts val="1000"/>
              </a:spcAft>
              <a:buSzPts val="1400"/>
              <a:buChar char="●"/>
            </a:pPr>
            <a:r>
              <a:rPr lang="en" sz="1400"/>
              <a:t>REST APIS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t>PROBLEM STATEMENT</a:t>
            </a:r>
            <a:r>
              <a:rPr lang="en" sz="2600"/>
              <a:t>:</a:t>
            </a:r>
            <a:endParaRPr sz="1900"/>
          </a:p>
        </p:txBody>
      </p:sp>
      <p:sp>
        <p:nvSpPr>
          <p:cNvPr id="98" name="Google Shape;98;p15"/>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This Project belongs to Finance domain. In general, when user wants to purchase products using EMI feature of online shopping, user must have a credit card. While payment of EMI every month, user has to pay some interest with EMI which varies for credit cards of different banks. "Finance Management System" is a web application in which the concept of no cost EMI is introduced where user doesn't have to pay any interest on EMI and it is not mandatory for user to have credit card in order to purchase product via EMI since an EMI card will be given to users after Registration on this system if the user meets the eligibility criteria. If all the documents provided by the user are approved, then EMI card gets activated for which user has to pay the joining fee for the card user chooses. Using that EMI card, users will be able to purchase different products according to their card limit. The product which user will purchase, some processing fee will be taken from the user which will be an earning resource for the company. The users will be able to view their purchased products in Dashboard and how much amount they are supposed to pay in upcoming months.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117875"/>
            <a:ext cx="8520600" cy="54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t>TYPES OF USERS:</a:t>
            </a:r>
            <a:endParaRPr sz="2200"/>
          </a:p>
        </p:txBody>
      </p:sp>
      <p:sp>
        <p:nvSpPr>
          <p:cNvPr id="104" name="Google Shape;104;p16"/>
          <p:cNvSpPr txBox="1"/>
          <p:nvPr>
            <p:ph idx="1" type="body"/>
          </p:nvPr>
        </p:nvSpPr>
        <p:spPr>
          <a:xfrm>
            <a:off x="311700" y="664475"/>
            <a:ext cx="8520600" cy="39045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User – The one who has the access to the products and purchases the products</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Admin – The one who will be able to access the details of every user registered</a:t>
            </a:r>
            <a:endParaRPr sz="1400">
              <a:solidFill>
                <a:srgbClr val="000000"/>
              </a:solidFill>
            </a:endParaRPr>
          </a:p>
          <a:p>
            <a:pPr indent="0" lvl="0" marL="457200" rtl="0" algn="l">
              <a:lnSpc>
                <a:spcPct val="100000"/>
              </a:lnSpc>
              <a:spcBef>
                <a:spcPts val="1000"/>
              </a:spcBef>
              <a:spcAft>
                <a:spcPts val="0"/>
              </a:spcAft>
              <a:buNone/>
            </a:pPr>
            <a:r>
              <a:rPr b="1" lang="en" sz="1600">
                <a:solidFill>
                  <a:srgbClr val="000000"/>
                </a:solidFill>
              </a:rPr>
              <a:t>This Project is developed to manage the user activities.</a:t>
            </a:r>
            <a:endParaRPr b="1" sz="1600">
              <a:solidFill>
                <a:srgbClr val="000000"/>
              </a:solidFill>
            </a:endParaRPr>
          </a:p>
          <a:p>
            <a:pPr indent="0" lvl="0" marL="0" rtl="0" algn="l">
              <a:lnSpc>
                <a:spcPct val="100000"/>
              </a:lnSpc>
              <a:spcBef>
                <a:spcPts val="1000"/>
              </a:spcBef>
              <a:spcAft>
                <a:spcPts val="0"/>
              </a:spcAft>
              <a:buNone/>
            </a:pPr>
            <a:r>
              <a:t/>
            </a:r>
            <a:endParaRPr sz="2200">
              <a:solidFill>
                <a:schemeClr val="dk1"/>
              </a:solidFill>
            </a:endParaRPr>
          </a:p>
          <a:p>
            <a:pPr indent="0" lvl="0" marL="0" rtl="0" algn="l">
              <a:lnSpc>
                <a:spcPct val="100000"/>
              </a:lnSpc>
              <a:spcBef>
                <a:spcPts val="0"/>
              </a:spcBef>
              <a:spcAft>
                <a:spcPts val="0"/>
              </a:spcAft>
              <a:buNone/>
            </a:pPr>
            <a:r>
              <a:rPr lang="en" sz="2200">
                <a:solidFill>
                  <a:schemeClr val="dk1"/>
                </a:solidFill>
              </a:rPr>
              <a:t>FUNCTIONALITIES PROVIDED TO USER:</a:t>
            </a:r>
            <a:endParaRPr sz="2200">
              <a:solidFill>
                <a:schemeClr val="dk1"/>
              </a:solidFill>
            </a:endParaRPr>
          </a:p>
          <a:p>
            <a:pPr indent="0" lvl="0" marL="0" rtl="0" algn="l">
              <a:lnSpc>
                <a:spcPct val="100000"/>
              </a:lnSpc>
              <a:spcBef>
                <a:spcPts val="0"/>
              </a:spcBef>
              <a:spcAft>
                <a:spcPts val="0"/>
              </a:spcAft>
              <a:buClr>
                <a:srgbClr val="000000"/>
              </a:buClr>
              <a:buSzPts val="990"/>
              <a:buFont typeface="Arial"/>
              <a:buNone/>
            </a:pPr>
            <a:r>
              <a:t/>
            </a:r>
            <a:endParaRPr sz="2200">
              <a:solidFill>
                <a:schemeClr val="dk1"/>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Registration</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Login</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Purchasing Products</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Transaction History</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Logout</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44"/>
              <a:t>APPROACH</a:t>
            </a:r>
            <a:r>
              <a:rPr lang="en"/>
              <a:t>:</a:t>
            </a:r>
            <a:endParaRPr/>
          </a:p>
        </p:txBody>
      </p:sp>
      <p:sp>
        <p:nvSpPr>
          <p:cNvPr id="110" name="Google Shape;110;p17"/>
          <p:cNvSpPr txBox="1"/>
          <p:nvPr>
            <p:ph idx="1" type="body"/>
          </p:nvPr>
        </p:nvSpPr>
        <p:spPr>
          <a:xfrm>
            <a:off x="311700" y="1060850"/>
            <a:ext cx="8520600" cy="350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17"/>
          <p:cNvPicPr preferRelativeResize="0"/>
          <p:nvPr/>
        </p:nvPicPr>
        <p:blipFill>
          <a:blip r:embed="rId3">
            <a:alphaModFix/>
          </a:blip>
          <a:stretch>
            <a:fillRect/>
          </a:stretch>
        </p:blipFill>
        <p:spPr>
          <a:xfrm>
            <a:off x="311700" y="1114425"/>
            <a:ext cx="7585701" cy="381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44"/>
              <a:t>TECH STACK</a:t>
            </a:r>
            <a:r>
              <a:rPr lang="en"/>
              <a:t>:</a:t>
            </a:r>
            <a:endParaRPr/>
          </a:p>
        </p:txBody>
      </p:sp>
      <p:sp>
        <p:nvSpPr>
          <p:cNvPr id="117" name="Google Shape;117;p18"/>
          <p:cNvSpPr txBox="1"/>
          <p:nvPr>
            <p:ph idx="1" type="body"/>
          </p:nvPr>
        </p:nvSpPr>
        <p:spPr>
          <a:xfrm>
            <a:off x="311700" y="964400"/>
            <a:ext cx="8520600" cy="384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UI LAYER:</a:t>
            </a:r>
            <a:endParaRPr sz="1400">
              <a:solidFill>
                <a:srgbClr val="000000"/>
              </a:solidFill>
            </a:endParaRPr>
          </a:p>
          <a:p>
            <a:pPr indent="0" lvl="0" marL="0" rtl="0" algn="l">
              <a:spcBef>
                <a:spcPts val="1200"/>
              </a:spcBef>
              <a:spcAft>
                <a:spcPts val="0"/>
              </a:spcAft>
              <a:buNone/>
            </a:pPr>
            <a:r>
              <a:rPr lang="en" sz="1400">
                <a:solidFill>
                  <a:srgbClr val="000000"/>
                </a:solidFill>
              </a:rPr>
              <a:t>CSS3</a:t>
            </a:r>
            <a:endParaRPr sz="1400">
              <a:solidFill>
                <a:srgbClr val="000000"/>
              </a:solidFill>
            </a:endParaRPr>
          </a:p>
          <a:p>
            <a:pPr indent="0" lvl="0" marL="0" rtl="0" algn="l">
              <a:spcBef>
                <a:spcPts val="1200"/>
              </a:spcBef>
              <a:spcAft>
                <a:spcPts val="0"/>
              </a:spcAft>
              <a:buNone/>
            </a:pPr>
            <a:r>
              <a:rPr lang="en" sz="1400">
                <a:solidFill>
                  <a:srgbClr val="000000"/>
                </a:solidFill>
              </a:rPr>
              <a:t>REACT JS</a:t>
            </a:r>
            <a:endParaRPr sz="1400">
              <a:solidFill>
                <a:srgbClr val="000000"/>
              </a:solidFill>
            </a:endParaRPr>
          </a:p>
          <a:p>
            <a:pPr indent="0" lvl="0" marL="0" rtl="0" algn="l">
              <a:spcBef>
                <a:spcPts val="1200"/>
              </a:spcBef>
              <a:spcAft>
                <a:spcPts val="0"/>
              </a:spcAft>
              <a:buNone/>
            </a:pPr>
            <a:r>
              <a:rPr lang="en">
                <a:solidFill>
                  <a:schemeClr val="dk1"/>
                </a:solidFill>
              </a:rPr>
              <a:t>MIDDLEWARE RESTFUL API:</a:t>
            </a:r>
            <a:endParaRPr>
              <a:solidFill>
                <a:schemeClr val="dk1"/>
              </a:solidFill>
            </a:endParaRPr>
          </a:p>
          <a:p>
            <a:pPr indent="0" lvl="0" marL="0" rtl="0" algn="l">
              <a:spcBef>
                <a:spcPts val="1200"/>
              </a:spcBef>
              <a:spcAft>
                <a:spcPts val="0"/>
              </a:spcAft>
              <a:buNone/>
            </a:pPr>
            <a:r>
              <a:rPr lang="en" sz="1400">
                <a:solidFill>
                  <a:srgbClr val="000000"/>
                </a:solidFill>
              </a:rPr>
              <a:t>SPRING BOOT REST API WITH MVC</a:t>
            </a:r>
            <a:endParaRPr sz="1400">
              <a:solidFill>
                <a:srgbClr val="000000"/>
              </a:solidFill>
            </a:endParaRPr>
          </a:p>
          <a:p>
            <a:pPr indent="0" lvl="0" marL="0" rtl="0" algn="l">
              <a:spcBef>
                <a:spcPts val="1200"/>
              </a:spcBef>
              <a:spcAft>
                <a:spcPts val="0"/>
              </a:spcAft>
              <a:buNone/>
            </a:pPr>
            <a:r>
              <a:rPr lang="en">
                <a:solidFill>
                  <a:schemeClr val="dk1"/>
                </a:solidFill>
              </a:rPr>
              <a:t>DATABASE &amp; DATABASE PERSISTENCE:</a:t>
            </a:r>
            <a:endParaRPr>
              <a:solidFill>
                <a:schemeClr val="dk1"/>
              </a:solidFill>
            </a:endParaRPr>
          </a:p>
          <a:p>
            <a:pPr indent="0" lvl="0" marL="0" rtl="0" algn="l">
              <a:spcBef>
                <a:spcPts val="1200"/>
              </a:spcBef>
              <a:spcAft>
                <a:spcPts val="0"/>
              </a:spcAft>
              <a:buNone/>
            </a:pPr>
            <a:r>
              <a:rPr lang="en" sz="1400">
                <a:solidFill>
                  <a:srgbClr val="000000"/>
                </a:solidFill>
              </a:rPr>
              <a:t>MYSQL</a:t>
            </a:r>
            <a:endParaRPr sz="1400">
              <a:solidFill>
                <a:srgbClr val="000000"/>
              </a:solidFill>
            </a:endParaRPr>
          </a:p>
          <a:p>
            <a:pPr indent="0" lvl="0" marL="0" rtl="0" algn="l">
              <a:spcBef>
                <a:spcPts val="1200"/>
              </a:spcBef>
              <a:spcAft>
                <a:spcPts val="1200"/>
              </a:spcAft>
              <a:buNone/>
            </a:pPr>
            <a:r>
              <a:rPr lang="en" sz="1400">
                <a:solidFill>
                  <a:srgbClr val="000000"/>
                </a:solidFill>
              </a:rPr>
              <a:t>JPA</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LOGIN:</a:t>
            </a:r>
            <a:endParaRPr sz="2200"/>
          </a:p>
        </p:txBody>
      </p:sp>
      <p:sp>
        <p:nvSpPr>
          <p:cNvPr id="123" name="Google Shape;123;p19"/>
          <p:cNvSpPr txBox="1"/>
          <p:nvPr>
            <p:ph idx="1" type="body"/>
          </p:nvPr>
        </p:nvSpPr>
        <p:spPr>
          <a:xfrm>
            <a:off x="7702200" y="3961000"/>
            <a:ext cx="261000" cy="225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1383777" y="859225"/>
            <a:ext cx="5712323" cy="3709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REGISTRATION:</a:t>
            </a:r>
            <a:endParaRPr sz="2200"/>
          </a:p>
        </p:txBody>
      </p:sp>
      <p:sp>
        <p:nvSpPr>
          <p:cNvPr id="130" name="Google Shape;130;p20"/>
          <p:cNvSpPr txBox="1"/>
          <p:nvPr>
            <p:ph idx="1" type="body"/>
          </p:nvPr>
        </p:nvSpPr>
        <p:spPr>
          <a:xfrm>
            <a:off x="8781375" y="4412450"/>
            <a:ext cx="51000" cy="15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31" name="Google Shape;131;p20"/>
          <p:cNvPicPr preferRelativeResize="0"/>
          <p:nvPr/>
        </p:nvPicPr>
        <p:blipFill>
          <a:blip r:embed="rId3">
            <a:alphaModFix/>
          </a:blip>
          <a:stretch>
            <a:fillRect/>
          </a:stretch>
        </p:blipFill>
        <p:spPr>
          <a:xfrm>
            <a:off x="1619077" y="902988"/>
            <a:ext cx="5139277" cy="333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DASHBOARD:</a:t>
            </a:r>
            <a:endParaRPr sz="2200"/>
          </a:p>
        </p:txBody>
      </p:sp>
      <p:sp>
        <p:nvSpPr>
          <p:cNvPr id="137" name="Google Shape;137;p21"/>
          <p:cNvSpPr txBox="1"/>
          <p:nvPr>
            <p:ph idx="1" type="body"/>
          </p:nvPr>
        </p:nvSpPr>
        <p:spPr>
          <a:xfrm flipH="1">
            <a:off x="8832425" y="4360225"/>
            <a:ext cx="70800" cy="208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1423050" y="830800"/>
            <a:ext cx="5883612" cy="382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