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76" r:id="rId23"/>
    <p:sldId id="288" r:id="rId24"/>
    <p:sldId id="284" r:id="rId25"/>
    <p:sldId id="285" r:id="rId26"/>
    <p:sldId id="286" r:id="rId27"/>
    <p:sldId id="287" r:id="rId28"/>
    <p:sldId id="289" r:id="rId29"/>
    <p:sldId id="290" r:id="rId30"/>
    <p:sldId id="291" r:id="rId31"/>
    <p:sldId id="292" r:id="rId32"/>
    <p:sldId id="277" r:id="rId33"/>
    <p:sldId id="278" r:id="rId34"/>
    <p:sldId id="279" r:id="rId35"/>
    <p:sldId id="280" r:id="rId36"/>
    <p:sldId id="281" r:id="rId37"/>
    <p:sldId id="282" r:id="rId38"/>
    <p:sldId id="295" r:id="rId39"/>
    <p:sldId id="293" r:id="rId40"/>
    <p:sldId id="29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576" autoAdjust="0"/>
  </p:normalViewPr>
  <p:slideViewPr>
    <p:cSldViewPr>
      <p:cViewPr varScale="1">
        <p:scale>
          <a:sx n="73" d="100"/>
          <a:sy n="73" d="100"/>
        </p:scale>
        <p:origin x="-1074" y="-102"/>
      </p:cViewPr>
      <p:guideLst>
        <p:guide orient="horz" pos="2160"/>
        <p:guide pos="2880"/>
      </p:guideLst>
    </p:cSldViewPr>
  </p:slideViewPr>
  <p:outlineViewPr>
    <p:cViewPr>
      <p:scale>
        <a:sx n="33" d="100"/>
        <a:sy n="33" d="100"/>
      </p:scale>
      <p:origin x="0" y="1519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795ACE-27D6-46BF-94BE-D86F970BA08F}" type="datetimeFigureOut">
              <a:rPr lang="en-US" smtClean="0"/>
              <a:pPr/>
              <a:t>3/11/2020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5D3AF-6837-4BCE-BD01-B37604EAB5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85D3AF-6837-4BCE-BD01-B37604EAB54A}"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85D3AF-6837-4BCE-BD01-B37604EAB54A}"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85D3AF-6837-4BCE-BD01-B37604EAB54A}"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3/11/2020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5608" y="274638"/>
            <a:ext cx="7498080" cy="944562"/>
          </a:xfrm>
        </p:spPr>
        <p:txBody>
          <a:bodyPr>
            <a:normAutofit/>
          </a:bodyPr>
          <a:lstStyle/>
          <a:p>
            <a:pPr algn="ctr"/>
            <a:r>
              <a:rPr lang="en-US" sz="3600" dirty="0" smtClean="0"/>
              <a:t>Fundamentals of Machine Learning</a:t>
            </a:r>
            <a:endParaRPr lang="en-US" sz="3600" dirty="0"/>
          </a:p>
        </p:txBody>
      </p:sp>
      <p:sp>
        <p:nvSpPr>
          <p:cNvPr id="5" name="Content Placeholder 4"/>
          <p:cNvSpPr>
            <a:spLocks noGrp="1"/>
          </p:cNvSpPr>
          <p:nvPr>
            <p:ph idx="1"/>
          </p:nvPr>
        </p:nvSpPr>
        <p:spPr>
          <a:xfrm>
            <a:off x="685800" y="1295400"/>
            <a:ext cx="8001000" cy="4830763"/>
          </a:xfrm>
        </p:spPr>
        <p:txBody>
          <a:bodyPr>
            <a:normAutofit fontScale="92500" lnSpcReduction="20000"/>
          </a:bodyPr>
          <a:lstStyle/>
          <a:p>
            <a:pPr algn="just"/>
            <a:r>
              <a:rPr lang="en-US" dirty="0" smtClean="0"/>
              <a:t>Machine Learning is the science of programming computers so they can </a:t>
            </a:r>
            <a:r>
              <a:rPr lang="en-US" i="1" dirty="0" smtClean="0"/>
              <a:t>learn from data.</a:t>
            </a:r>
          </a:p>
          <a:p>
            <a:pPr algn="just"/>
            <a:endParaRPr lang="en-US" i="1" dirty="0" smtClean="0"/>
          </a:p>
          <a:p>
            <a:pPr algn="just"/>
            <a:r>
              <a:rPr lang="en-US" dirty="0" smtClean="0"/>
              <a:t>Machine Learning is the field of study that gives computers the ability to learn without being explicitly programmed.</a:t>
            </a:r>
          </a:p>
          <a:p>
            <a:pPr algn="just"/>
            <a:endParaRPr lang="en-US" dirty="0" smtClean="0"/>
          </a:p>
          <a:p>
            <a:pPr algn="just"/>
            <a:r>
              <a:rPr lang="en-US" dirty="0" smtClean="0"/>
              <a:t>A computer program is said to learn from experience E with respect to some task T and some performance measure P, if its performance on T, as measured by P, improves with experience 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85800" y="838200"/>
            <a:ext cx="8247888" cy="5410200"/>
          </a:xfrm>
        </p:spPr>
        <p:txBody>
          <a:bodyPr>
            <a:normAutofit fontScale="92500" lnSpcReduction="10000"/>
          </a:bodyPr>
          <a:lstStyle/>
          <a:p>
            <a:pPr algn="just"/>
            <a:r>
              <a:rPr lang="en-US" dirty="0" smtClean="0"/>
              <a:t>A related task is </a:t>
            </a:r>
            <a:r>
              <a:rPr lang="en-US" i="1" dirty="0" smtClean="0"/>
              <a:t>dimensionality reduction, in which the goal is to simplify the data </a:t>
            </a:r>
            <a:r>
              <a:rPr lang="en-US" dirty="0" smtClean="0"/>
              <a:t>without losing too much information. </a:t>
            </a:r>
          </a:p>
          <a:p>
            <a:pPr algn="just"/>
            <a:endParaRPr lang="en-US" dirty="0" smtClean="0"/>
          </a:p>
          <a:p>
            <a:pPr algn="just"/>
            <a:r>
              <a:rPr lang="en-US" dirty="0" smtClean="0"/>
              <a:t>One way to do this is to merge several correlated features into one. For example, a car’s mileage may be very correlated with its age.</a:t>
            </a:r>
          </a:p>
          <a:p>
            <a:pPr algn="just"/>
            <a:endParaRPr lang="en-US" dirty="0" smtClean="0"/>
          </a:p>
          <a:p>
            <a:pPr algn="just"/>
            <a:r>
              <a:rPr lang="en-US" dirty="0" smtClean="0"/>
              <a:t>So the dimensionality reduction algorithm will merge them into one feature that represents   the car’s wear and tear. This is called </a:t>
            </a:r>
            <a:r>
              <a:rPr lang="en-US" i="1" dirty="0" smtClean="0"/>
              <a:t>feature extraction.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Semi supervised learning</a:t>
            </a:r>
            <a:endParaRPr lang="en-US" sz="3600" dirty="0"/>
          </a:p>
        </p:txBody>
      </p:sp>
      <p:pic>
        <p:nvPicPr>
          <p:cNvPr id="7170" name="Picture 2"/>
          <p:cNvPicPr>
            <a:picLocks noGrp="1" noChangeAspect="1" noChangeArrowheads="1"/>
          </p:cNvPicPr>
          <p:nvPr>
            <p:ph idx="1"/>
          </p:nvPr>
        </p:nvPicPr>
        <p:blipFill>
          <a:blip r:embed="rId2"/>
          <a:srcRect/>
          <a:stretch>
            <a:fillRect/>
          </a:stretch>
        </p:blipFill>
        <p:spPr bwMode="auto">
          <a:xfrm>
            <a:off x="1435100" y="2438399"/>
            <a:ext cx="7499350" cy="3222043"/>
          </a:xfrm>
          <a:prstGeom prst="rect">
            <a:avLst/>
          </a:prstGeom>
          <a:noFill/>
          <a:ln w="9525">
            <a:noFill/>
            <a:miter lim="800000"/>
            <a:headEnd/>
            <a:tailEnd/>
          </a:ln>
          <a:effectLst/>
        </p:spPr>
      </p:pic>
      <p:sp>
        <p:nvSpPr>
          <p:cNvPr id="5" name="Rectangle 4"/>
          <p:cNvSpPr/>
          <p:nvPr/>
        </p:nvSpPr>
        <p:spPr>
          <a:xfrm>
            <a:off x="914400" y="1371600"/>
            <a:ext cx="7543800" cy="1200329"/>
          </a:xfrm>
          <a:prstGeom prst="rect">
            <a:avLst/>
          </a:prstGeom>
        </p:spPr>
        <p:txBody>
          <a:bodyPr wrap="square">
            <a:spAutoFit/>
          </a:bodyPr>
          <a:lstStyle/>
          <a:p>
            <a:pPr algn="just"/>
            <a:r>
              <a:rPr lang="en-US" sz="2400" dirty="0" smtClean="0"/>
              <a:t>Partially labeled training data i.e. usually a lot of unlabeled data and a little bit of labeled data.</a:t>
            </a:r>
          </a:p>
          <a:p>
            <a:pPr algn="just"/>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Reinforcement Learning</a:t>
            </a:r>
            <a:endParaRPr lang="en-US" sz="3600" dirty="0"/>
          </a:p>
        </p:txBody>
      </p:sp>
      <p:pic>
        <p:nvPicPr>
          <p:cNvPr id="8194" name="Picture 2"/>
          <p:cNvPicPr>
            <a:picLocks noGrp="1" noChangeAspect="1" noChangeArrowheads="1"/>
          </p:cNvPicPr>
          <p:nvPr>
            <p:ph idx="1"/>
          </p:nvPr>
        </p:nvPicPr>
        <p:blipFill>
          <a:blip r:embed="rId2"/>
          <a:srcRect/>
          <a:stretch>
            <a:fillRect/>
          </a:stretch>
        </p:blipFill>
        <p:spPr bwMode="auto">
          <a:xfrm>
            <a:off x="1829016" y="1447800"/>
            <a:ext cx="6711518"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online learning</a:t>
            </a:r>
            <a:endParaRPr lang="en-US" sz="3600" dirty="0"/>
          </a:p>
        </p:txBody>
      </p:sp>
      <p:pic>
        <p:nvPicPr>
          <p:cNvPr id="9218" name="Picture 2"/>
          <p:cNvPicPr>
            <a:picLocks noGrp="1" noChangeAspect="1" noChangeArrowheads="1"/>
          </p:cNvPicPr>
          <p:nvPr>
            <p:ph idx="1"/>
          </p:nvPr>
        </p:nvPicPr>
        <p:blipFill>
          <a:blip r:embed="rId2"/>
          <a:srcRect/>
          <a:stretch>
            <a:fillRect/>
          </a:stretch>
        </p:blipFill>
        <p:spPr bwMode="auto">
          <a:xfrm>
            <a:off x="1435100" y="2004510"/>
            <a:ext cx="7499350" cy="36871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Online Learning with lots of data</a:t>
            </a:r>
            <a:endParaRPr lang="en-US" sz="3600" dirty="0"/>
          </a:p>
        </p:txBody>
      </p:sp>
      <p:pic>
        <p:nvPicPr>
          <p:cNvPr id="10242" name="Picture 2"/>
          <p:cNvPicPr>
            <a:picLocks noGrp="1" noChangeAspect="1" noChangeArrowheads="1"/>
          </p:cNvPicPr>
          <p:nvPr>
            <p:ph idx="1"/>
          </p:nvPr>
        </p:nvPicPr>
        <p:blipFill>
          <a:blip r:embed="rId2"/>
          <a:srcRect/>
          <a:stretch>
            <a:fillRect/>
          </a:stretch>
        </p:blipFill>
        <p:spPr bwMode="auto">
          <a:xfrm>
            <a:off x="1435100" y="1600200"/>
            <a:ext cx="7499350" cy="43154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Instance Based Learning</a:t>
            </a:r>
            <a:endParaRPr lang="en-US" sz="3600" dirty="0"/>
          </a:p>
        </p:txBody>
      </p:sp>
      <p:pic>
        <p:nvPicPr>
          <p:cNvPr id="11266" name="Picture 2"/>
          <p:cNvPicPr>
            <a:picLocks noGrp="1" noChangeAspect="1" noChangeArrowheads="1"/>
          </p:cNvPicPr>
          <p:nvPr>
            <p:ph idx="1"/>
          </p:nvPr>
        </p:nvPicPr>
        <p:blipFill>
          <a:blip r:embed="rId2"/>
          <a:srcRect/>
          <a:stretch>
            <a:fillRect/>
          </a:stretch>
        </p:blipFill>
        <p:spPr bwMode="auto">
          <a:xfrm>
            <a:off x="1435100" y="2035757"/>
            <a:ext cx="7499350" cy="36246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Model Based Learning</a:t>
            </a:r>
            <a:endParaRPr lang="en-US" sz="3600" dirty="0"/>
          </a:p>
        </p:txBody>
      </p:sp>
      <p:pic>
        <p:nvPicPr>
          <p:cNvPr id="12290" name="Picture 2"/>
          <p:cNvPicPr>
            <a:picLocks noGrp="1" noChangeAspect="1" noChangeArrowheads="1"/>
          </p:cNvPicPr>
          <p:nvPr>
            <p:ph idx="1"/>
          </p:nvPr>
        </p:nvPicPr>
        <p:blipFill>
          <a:blip r:embed="rId2"/>
          <a:srcRect/>
          <a:stretch>
            <a:fillRect/>
          </a:stretch>
        </p:blipFill>
        <p:spPr bwMode="auto">
          <a:xfrm>
            <a:off x="1435100" y="1952431"/>
            <a:ext cx="7499350" cy="3791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2286000" y="304800"/>
            <a:ext cx="5257800" cy="2895600"/>
          </a:xfrm>
          <a:prstGeom prst="rect">
            <a:avLst/>
          </a:prstGeom>
          <a:noFill/>
          <a:ln w="9525">
            <a:noFill/>
            <a:miter lim="800000"/>
            <a:headEnd/>
            <a:tailEnd/>
          </a:ln>
          <a:effectLst/>
        </p:spPr>
      </p:pic>
      <p:pic>
        <p:nvPicPr>
          <p:cNvPr id="13316" name="Picture 4"/>
          <p:cNvPicPr>
            <a:picLocks noGrp="1" noChangeAspect="1" noChangeArrowheads="1"/>
          </p:cNvPicPr>
          <p:nvPr>
            <p:ph idx="1"/>
          </p:nvPr>
        </p:nvPicPr>
        <p:blipFill>
          <a:blip r:embed="rId3"/>
          <a:srcRect/>
          <a:stretch>
            <a:fillRect/>
          </a:stretch>
        </p:blipFill>
        <p:spPr bwMode="auto">
          <a:xfrm>
            <a:off x="1676400" y="3429000"/>
            <a:ext cx="62484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2438400" y="914400"/>
            <a:ext cx="4724400" cy="10668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3"/>
          <a:srcRect/>
          <a:stretch>
            <a:fillRect/>
          </a:stretch>
        </p:blipFill>
        <p:spPr bwMode="auto">
          <a:xfrm>
            <a:off x="2057400" y="2209800"/>
            <a:ext cx="56388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a:srcRect/>
          <a:stretch>
            <a:fillRect/>
          </a:stretch>
        </p:blipFill>
        <p:spPr bwMode="auto">
          <a:xfrm>
            <a:off x="2133600" y="838200"/>
            <a:ext cx="59436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pPr algn="ctr"/>
            <a:r>
              <a:rPr lang="en-US" sz="4000" dirty="0" smtClean="0"/>
              <a:t>Example</a:t>
            </a:r>
            <a:endParaRPr lang="en-US" sz="4000" dirty="0"/>
          </a:p>
        </p:txBody>
      </p:sp>
      <p:sp>
        <p:nvSpPr>
          <p:cNvPr id="3" name="Content Placeholder 2"/>
          <p:cNvSpPr>
            <a:spLocks noGrp="1"/>
          </p:cNvSpPr>
          <p:nvPr>
            <p:ph idx="1"/>
          </p:nvPr>
        </p:nvSpPr>
        <p:spPr>
          <a:xfrm>
            <a:off x="914400" y="990600"/>
            <a:ext cx="8019288" cy="5867400"/>
          </a:xfrm>
        </p:spPr>
        <p:txBody>
          <a:bodyPr>
            <a:normAutofit fontScale="85000" lnSpcReduction="20000"/>
          </a:bodyPr>
          <a:lstStyle/>
          <a:p>
            <a:pPr algn="just"/>
            <a:r>
              <a:rPr lang="en-US" dirty="0" smtClean="0"/>
              <a:t>Spam filter is a Machine Learning program that can learn to flag spam given examples of spam emails (e.g., flagged by users) and examples of regular (nonspam, also called “ham”) emails. </a:t>
            </a:r>
          </a:p>
          <a:p>
            <a:pPr algn="just"/>
            <a:r>
              <a:rPr lang="en-US" dirty="0" smtClean="0"/>
              <a:t>The examples that the system uses to learn are called the </a:t>
            </a:r>
            <a:r>
              <a:rPr lang="en-US" i="1" dirty="0" smtClean="0"/>
              <a:t>training set. Each training example is called a training instance (or sample).</a:t>
            </a:r>
          </a:p>
          <a:p>
            <a:pPr algn="just"/>
            <a:r>
              <a:rPr lang="en-US" dirty="0" smtClean="0"/>
              <a:t>In this case, the task T is to flag spam for new emails, the experience E is the </a:t>
            </a:r>
            <a:r>
              <a:rPr lang="en-US" i="1" dirty="0" smtClean="0"/>
              <a:t>training data, and the performance measure P needs to be defined; for example, you can use </a:t>
            </a:r>
            <a:r>
              <a:rPr lang="en-US" dirty="0" smtClean="0"/>
              <a:t>the ratio of correctly classified emails. </a:t>
            </a:r>
          </a:p>
          <a:p>
            <a:pPr algn="just"/>
            <a:r>
              <a:rPr lang="en-US" dirty="0" smtClean="0"/>
              <a:t>This particular performance measure is called </a:t>
            </a:r>
            <a:r>
              <a:rPr lang="en-US" i="1" dirty="0" smtClean="0"/>
              <a:t>accuracy and it is often used in classification tasks.</a:t>
            </a:r>
          </a:p>
          <a:p>
            <a:pPr algn="just"/>
            <a:r>
              <a:rPr lang="en-US" dirty="0" smtClean="0"/>
              <a:t>If you just download a copy of Wikipedia, your computer has a lot more data, but it is not suddenly better at any task. Thus, it is not Machine Learning.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90600" y="0"/>
            <a:ext cx="79247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28600"/>
            <a:ext cx="8534400" cy="6477000"/>
          </a:xfrm>
        </p:spPr>
        <p:txBody>
          <a:bodyPr>
            <a:normAutofit fontScale="62500" lnSpcReduction="20000"/>
          </a:bodyPr>
          <a:lstStyle/>
          <a:p>
            <a:pPr algn="just"/>
            <a:r>
              <a:rPr lang="en-US" sz="3800" dirty="0" smtClean="0"/>
              <a:t>Instance-based learning algorithm : Slovenia has the closest GDP per capita to that of Cyprus ($20,732), and since the OECD’ life satisfaction is 5.7, you would have predicted a life satisfaction of 5.7 for Cyprus. </a:t>
            </a:r>
          </a:p>
          <a:p>
            <a:pPr algn="just">
              <a:buNone/>
            </a:pPr>
            <a:endParaRPr lang="en-US" sz="3800" dirty="0" smtClean="0"/>
          </a:p>
          <a:p>
            <a:pPr algn="just"/>
            <a:r>
              <a:rPr lang="en-US" sz="3800" dirty="0" smtClean="0"/>
              <a:t>If you look at the two next closest countries, you will find Portugal and Spain with life satisfactions of 5.1 and 6.5, respectively. Averaging these three values, you get 5.77, which is pretty close to your model-based prediction. This simple algorithm is called </a:t>
            </a:r>
            <a:r>
              <a:rPr lang="en-US" sz="3800" i="1" dirty="0" smtClean="0"/>
              <a:t>k-Nearest Neighbors regression </a:t>
            </a:r>
            <a:r>
              <a:rPr lang="en-US" sz="3800" dirty="0" smtClean="0"/>
              <a:t>(in this example, </a:t>
            </a:r>
            <a:r>
              <a:rPr lang="en-US" sz="3800" i="1" dirty="0" smtClean="0"/>
              <a:t>k = 3).</a:t>
            </a:r>
          </a:p>
          <a:p>
            <a:pPr algn="just">
              <a:buNone/>
            </a:pPr>
            <a:endParaRPr lang="en-US" sz="3800" i="1" dirty="0" smtClean="0"/>
          </a:p>
          <a:p>
            <a:pPr algn="just"/>
            <a:r>
              <a:rPr lang="en-US" sz="3800" dirty="0" smtClean="0"/>
              <a:t>Replacing the Linear Regression model with k-Nearest Neighbors regression in the previous code is as simple as replacing this line:</a:t>
            </a:r>
          </a:p>
          <a:p>
            <a:pPr algn="just">
              <a:buNone/>
            </a:pPr>
            <a:r>
              <a:rPr lang="en-US" sz="3800" dirty="0" smtClean="0"/>
              <a:t>     </a:t>
            </a:r>
            <a:r>
              <a:rPr lang="en-US" sz="3800" dirty="0" err="1" smtClean="0"/>
              <a:t>clf</a:t>
            </a:r>
            <a:r>
              <a:rPr lang="en-US" sz="3800" dirty="0" smtClean="0"/>
              <a:t> = </a:t>
            </a:r>
            <a:r>
              <a:rPr lang="en-US" sz="3800" dirty="0" err="1" smtClean="0"/>
              <a:t>sklearn.linear_model.LinearRegression</a:t>
            </a:r>
            <a:r>
              <a:rPr lang="en-US" sz="3800" dirty="0" smtClean="0"/>
              <a:t>()</a:t>
            </a:r>
          </a:p>
          <a:p>
            <a:pPr algn="just">
              <a:buNone/>
            </a:pPr>
            <a:r>
              <a:rPr lang="en-US" sz="3800" dirty="0" smtClean="0"/>
              <a:t>     with this one:</a:t>
            </a:r>
          </a:p>
          <a:p>
            <a:pPr algn="just">
              <a:buNone/>
            </a:pPr>
            <a:r>
              <a:rPr lang="en-US" sz="3800" dirty="0" smtClean="0"/>
              <a:t>     </a:t>
            </a:r>
            <a:r>
              <a:rPr lang="en-US" sz="3800" dirty="0" err="1" smtClean="0"/>
              <a:t>clf</a:t>
            </a:r>
            <a:r>
              <a:rPr lang="en-US" sz="3800" dirty="0" smtClean="0"/>
              <a:t>= </a:t>
            </a:r>
            <a:r>
              <a:rPr lang="en-US" sz="3800" dirty="0" err="1" smtClean="0"/>
              <a:t>sklearn.neighbors.KNeighborsRegressor</a:t>
            </a:r>
            <a:r>
              <a:rPr lang="en-US" sz="3800" dirty="0" smtClean="0"/>
              <a:t>(</a:t>
            </a:r>
            <a:r>
              <a:rPr lang="en-US" sz="3800" dirty="0" err="1" smtClean="0"/>
              <a:t>n_neighbors</a:t>
            </a:r>
            <a:r>
              <a:rPr lang="en-US" sz="3800" dirty="0" smtClean="0"/>
              <a:t>=3</a:t>
            </a:r>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85800"/>
            <a:ext cx="7498080" cy="685800"/>
          </a:xfrm>
        </p:spPr>
        <p:txBody>
          <a:bodyPr>
            <a:normAutofit/>
          </a:bodyPr>
          <a:lstStyle/>
          <a:p>
            <a:pPr algn="ctr"/>
            <a:r>
              <a:rPr lang="en-US" sz="3600" dirty="0" smtClean="0"/>
              <a:t>Challenges</a:t>
            </a:r>
            <a:endParaRPr lang="en-US" sz="3600" dirty="0"/>
          </a:p>
        </p:txBody>
      </p:sp>
      <p:sp>
        <p:nvSpPr>
          <p:cNvPr id="3" name="Content Placeholder 2"/>
          <p:cNvSpPr>
            <a:spLocks noGrp="1"/>
          </p:cNvSpPr>
          <p:nvPr>
            <p:ph idx="1"/>
          </p:nvPr>
        </p:nvSpPr>
        <p:spPr>
          <a:xfrm>
            <a:off x="609600" y="1905000"/>
            <a:ext cx="8324088" cy="4648200"/>
          </a:xfrm>
        </p:spPr>
        <p:txBody>
          <a:bodyPr>
            <a:normAutofit/>
          </a:bodyPr>
          <a:lstStyle/>
          <a:p>
            <a:r>
              <a:rPr lang="en-US" sz="2800" dirty="0" smtClean="0"/>
              <a:t>Insufficient Quantity of Training Data</a:t>
            </a:r>
          </a:p>
          <a:p>
            <a:r>
              <a:rPr lang="en-US" sz="2800" dirty="0" smtClean="0"/>
              <a:t>Non representative Training Data</a:t>
            </a:r>
          </a:p>
          <a:p>
            <a:r>
              <a:rPr lang="en-US" sz="2800" dirty="0" smtClean="0"/>
              <a:t>Poor-Quality Data</a:t>
            </a:r>
          </a:p>
          <a:p>
            <a:r>
              <a:rPr lang="en-US" sz="2800" dirty="0" smtClean="0"/>
              <a:t>Irrelevant Features</a:t>
            </a:r>
          </a:p>
          <a:p>
            <a:r>
              <a:rPr lang="en-US" sz="2800" dirty="0" smtClean="0"/>
              <a:t>Overfitting the Training Data</a:t>
            </a:r>
          </a:p>
          <a:p>
            <a:r>
              <a:rPr lang="en-US" sz="2800" dirty="0" smtClean="0"/>
              <a:t>Underfitting the Training Data</a:t>
            </a: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85800"/>
            <a:ext cx="7498080" cy="533400"/>
          </a:xfrm>
        </p:spPr>
        <p:txBody>
          <a:bodyPr>
            <a:normAutofit fontScale="90000"/>
          </a:bodyPr>
          <a:lstStyle/>
          <a:p>
            <a:pPr algn="ctr"/>
            <a:r>
              <a:rPr lang="en-US" sz="3600" dirty="0" smtClean="0"/>
              <a:t>Insufficient Quantity of Training Data</a:t>
            </a:r>
            <a:r>
              <a:rPr lang="en-US" sz="4400" dirty="0" smtClean="0"/>
              <a:t/>
            </a:r>
            <a:br>
              <a:rPr lang="en-US" sz="4400" dirty="0" smtClean="0"/>
            </a:br>
            <a:endParaRPr lang="en-US" dirty="0"/>
          </a:p>
        </p:txBody>
      </p:sp>
      <p:sp>
        <p:nvSpPr>
          <p:cNvPr id="3" name="Content Placeholder 2"/>
          <p:cNvSpPr>
            <a:spLocks noGrp="1"/>
          </p:cNvSpPr>
          <p:nvPr>
            <p:ph idx="1"/>
          </p:nvPr>
        </p:nvSpPr>
        <p:spPr>
          <a:xfrm>
            <a:off x="685800" y="1447800"/>
            <a:ext cx="8247888" cy="4800600"/>
          </a:xfrm>
        </p:spPr>
        <p:txBody>
          <a:bodyPr>
            <a:normAutofit/>
          </a:bodyPr>
          <a:lstStyle/>
          <a:p>
            <a:pPr algn="just"/>
            <a:r>
              <a:rPr lang="en-US" sz="2800" dirty="0" smtClean="0"/>
              <a:t>It takes a lot of data for most Machine Learning algorithms to work properly. </a:t>
            </a:r>
          </a:p>
          <a:p>
            <a:pPr algn="just"/>
            <a:endParaRPr lang="en-US" sz="2800" dirty="0" smtClean="0"/>
          </a:p>
          <a:p>
            <a:pPr algn="just"/>
            <a:r>
              <a:rPr lang="en-US" sz="2800" dirty="0" smtClean="0"/>
              <a:t>Even for very simple problems you typically need thousands of examples, and for complex problems such as image or speech recognition you may need millions of examples (unless you can reuse parts of an existing model).</a:t>
            </a:r>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r>
              <a:rPr lang="en-US" dirty="0" smtClean="0"/>
              <a:t>Non Representative Training Data</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1524000"/>
            <a:ext cx="7715250" cy="4267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685800" y="990600"/>
            <a:ext cx="8248650" cy="5638800"/>
          </a:xfrm>
        </p:spPr>
        <p:txBody>
          <a:bodyPr>
            <a:normAutofit/>
          </a:bodyPr>
          <a:lstStyle/>
          <a:p>
            <a:pPr algn="just"/>
            <a:r>
              <a:rPr lang="en-US" sz="2800" dirty="0" smtClean="0"/>
              <a:t>It is crucial to use a training set that is representative of the cases you want to generalize to. </a:t>
            </a:r>
          </a:p>
          <a:p>
            <a:pPr algn="just"/>
            <a:endParaRPr lang="en-US" sz="2800" dirty="0" smtClean="0"/>
          </a:p>
          <a:p>
            <a:pPr algn="just"/>
            <a:r>
              <a:rPr lang="en-US" sz="2800" dirty="0" smtClean="0"/>
              <a:t>If the sample is too small, you will have </a:t>
            </a:r>
            <a:r>
              <a:rPr lang="en-US" sz="2800" i="1" dirty="0" smtClean="0"/>
              <a:t>sampling noise i.e., </a:t>
            </a:r>
            <a:r>
              <a:rPr lang="en-US" sz="2800" i="1" dirty="0" err="1" smtClean="0"/>
              <a:t>nonrepresentative</a:t>
            </a:r>
            <a:r>
              <a:rPr lang="en-US" sz="2800" i="1" dirty="0" smtClean="0"/>
              <a:t> data. </a:t>
            </a:r>
          </a:p>
          <a:p>
            <a:pPr algn="just">
              <a:buNone/>
            </a:pPr>
            <a:r>
              <a:rPr lang="en-US" sz="2800" i="1" dirty="0" smtClean="0"/>
              <a:t>  </a:t>
            </a:r>
          </a:p>
          <a:p>
            <a:pPr algn="just"/>
            <a:r>
              <a:rPr lang="en-US" sz="2800" i="1" dirty="0" smtClean="0"/>
              <a:t>Even very large </a:t>
            </a:r>
            <a:r>
              <a:rPr lang="en-US" sz="2800" dirty="0" smtClean="0"/>
              <a:t>samples can be non representative if the sampling method is flawed. This is called </a:t>
            </a:r>
            <a:r>
              <a:rPr lang="en-US" sz="2800" i="1" dirty="0" smtClean="0"/>
              <a:t>sampling bias.</a:t>
            </a: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Poor Quality Data</a:t>
            </a:r>
            <a:endParaRPr lang="en-US" sz="3200" dirty="0"/>
          </a:p>
        </p:txBody>
      </p:sp>
      <p:sp>
        <p:nvSpPr>
          <p:cNvPr id="3" name="Content Placeholder 2"/>
          <p:cNvSpPr>
            <a:spLocks noGrp="1"/>
          </p:cNvSpPr>
          <p:nvPr>
            <p:ph idx="1"/>
          </p:nvPr>
        </p:nvSpPr>
        <p:spPr>
          <a:xfrm>
            <a:off x="533400" y="1219200"/>
            <a:ext cx="8400288" cy="5334000"/>
          </a:xfrm>
        </p:spPr>
        <p:txBody>
          <a:bodyPr>
            <a:normAutofit/>
          </a:bodyPr>
          <a:lstStyle/>
          <a:p>
            <a:pPr algn="just"/>
            <a:r>
              <a:rPr lang="en-US" sz="2800" dirty="0" smtClean="0"/>
              <a:t>If some instances are clearly outliers, it may help to simply discard them or try to fix the errors manually.</a:t>
            </a:r>
          </a:p>
          <a:p>
            <a:pPr algn="just"/>
            <a:endParaRPr lang="en-US" sz="2800" dirty="0" smtClean="0"/>
          </a:p>
          <a:p>
            <a:pPr algn="just"/>
            <a:r>
              <a:rPr lang="en-US" sz="2800" dirty="0" smtClean="0"/>
              <a:t>If some instances are missing a few features (e.g., 5% of your customers did not specify their age)</a:t>
            </a:r>
          </a:p>
          <a:p>
            <a:pPr algn="just"/>
            <a:endParaRPr lang="en-US" sz="2800" dirty="0" smtClean="0"/>
          </a:p>
          <a:p>
            <a:pPr algn="just"/>
            <a:r>
              <a:rPr lang="en-US" sz="2800" dirty="0" smtClean="0"/>
              <a:t>you must decide whether you want to ignore this attribute altogether, ignore these instances, fill in the missing values (e.g., with the median age), or train one model with the feature and one model without it, and so on.</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Irrelevant Features</a:t>
            </a:r>
            <a:endParaRPr lang="en-US" sz="3200" dirty="0"/>
          </a:p>
        </p:txBody>
      </p:sp>
      <p:sp>
        <p:nvSpPr>
          <p:cNvPr id="3" name="Content Placeholder 2"/>
          <p:cNvSpPr>
            <a:spLocks noGrp="1"/>
          </p:cNvSpPr>
          <p:nvPr>
            <p:ph idx="1"/>
          </p:nvPr>
        </p:nvSpPr>
        <p:spPr>
          <a:xfrm>
            <a:off x="685800" y="1219200"/>
            <a:ext cx="8247888" cy="5334000"/>
          </a:xfrm>
        </p:spPr>
        <p:txBody>
          <a:bodyPr>
            <a:normAutofit/>
          </a:bodyPr>
          <a:lstStyle/>
          <a:p>
            <a:pPr algn="just"/>
            <a:r>
              <a:rPr lang="en-US" sz="2800" dirty="0" smtClean="0"/>
              <a:t>A critical part of the success of a Machine Learning project is coming up with a good set of features to train on. This process is called </a:t>
            </a:r>
            <a:r>
              <a:rPr lang="en-US" sz="2800" i="1" dirty="0" smtClean="0"/>
              <a:t>feature engineering.</a:t>
            </a:r>
          </a:p>
          <a:p>
            <a:pPr algn="just"/>
            <a:endParaRPr lang="en-US" sz="2800" i="1" dirty="0" smtClean="0"/>
          </a:p>
          <a:p>
            <a:pPr algn="just"/>
            <a:r>
              <a:rPr lang="en-US" sz="2800" i="1" dirty="0" smtClean="0"/>
              <a:t>Feature selection: </a:t>
            </a:r>
            <a:r>
              <a:rPr lang="en-US" sz="2800" dirty="0" smtClean="0"/>
              <a:t>selecting the most useful features to train on among existing features.</a:t>
            </a:r>
          </a:p>
          <a:p>
            <a:pPr algn="just"/>
            <a:endParaRPr lang="en-US" sz="2800" dirty="0" smtClean="0"/>
          </a:p>
          <a:p>
            <a:pPr algn="just"/>
            <a:r>
              <a:rPr lang="en-US" sz="2800" dirty="0" smtClean="0"/>
              <a:t> </a:t>
            </a:r>
            <a:r>
              <a:rPr lang="en-US" sz="2800" i="1" dirty="0" smtClean="0"/>
              <a:t>Feature extraction: </a:t>
            </a:r>
            <a:r>
              <a:rPr lang="en-US" sz="2800" dirty="0" smtClean="0"/>
              <a:t>combining existing features to produce a more useful one.</a:t>
            </a:r>
          </a:p>
          <a:p>
            <a:pPr algn="just"/>
            <a:endParaRPr lang="en-US" sz="2800" dirty="0" smtClean="0"/>
          </a:p>
          <a:p>
            <a:pPr algn="just"/>
            <a:r>
              <a:rPr lang="en-US" sz="2800" dirty="0" smtClean="0"/>
              <a:t>Creating new features by gathering new data.</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Overfitting the Training Data</a:t>
            </a:r>
            <a:endParaRPr lang="en-US" sz="3200" dirty="0"/>
          </a:p>
        </p:txBody>
      </p:sp>
      <p:sp>
        <p:nvSpPr>
          <p:cNvPr id="3" name="Content Placeholder 2"/>
          <p:cNvSpPr>
            <a:spLocks noGrp="1"/>
          </p:cNvSpPr>
          <p:nvPr>
            <p:ph idx="1"/>
          </p:nvPr>
        </p:nvSpPr>
        <p:spPr>
          <a:xfrm>
            <a:off x="685800" y="1447800"/>
            <a:ext cx="8247888" cy="990600"/>
          </a:xfrm>
        </p:spPr>
        <p:txBody>
          <a:bodyPr>
            <a:normAutofit/>
          </a:bodyPr>
          <a:lstStyle/>
          <a:p>
            <a:pPr algn="just"/>
            <a:r>
              <a:rPr lang="en-US" sz="2800" i="1" dirty="0" smtClean="0"/>
              <a:t>Overfitting: T</a:t>
            </a:r>
            <a:r>
              <a:rPr lang="en-US" sz="2800" dirty="0" smtClean="0"/>
              <a:t>he model performs well on the training data, but it does not generalize well.</a:t>
            </a:r>
            <a:endParaRPr lang="en-US" sz="2800" dirty="0"/>
          </a:p>
        </p:txBody>
      </p:sp>
      <p:pic>
        <p:nvPicPr>
          <p:cNvPr id="2051" name="Picture 3"/>
          <p:cNvPicPr>
            <a:picLocks noChangeAspect="1" noChangeArrowheads="1"/>
          </p:cNvPicPr>
          <p:nvPr/>
        </p:nvPicPr>
        <p:blipFill>
          <a:blip r:embed="rId2"/>
          <a:srcRect/>
          <a:stretch>
            <a:fillRect/>
          </a:stretch>
        </p:blipFill>
        <p:spPr bwMode="auto">
          <a:xfrm>
            <a:off x="1219200" y="2590800"/>
            <a:ext cx="7543800" cy="36576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990600" y="762000"/>
            <a:ext cx="7924800" cy="49530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1066800"/>
          </a:xfrm>
        </p:spPr>
        <p:txBody>
          <a:bodyPr>
            <a:noAutofit/>
          </a:bodyPr>
          <a:lstStyle/>
          <a:p>
            <a:pPr algn="ctr"/>
            <a:r>
              <a:rPr lang="en-US" sz="3600" b="1" i="1" dirty="0" smtClean="0"/>
              <a:t> </a:t>
            </a:r>
            <a:br>
              <a:rPr lang="en-US" sz="3600" b="1" i="1" dirty="0" smtClean="0"/>
            </a:br>
            <a:r>
              <a:rPr lang="en-US" sz="3600" b="1" dirty="0" smtClean="0"/>
              <a:t>The</a:t>
            </a:r>
            <a:r>
              <a:rPr lang="en-US" sz="3600" b="1" i="1" dirty="0" smtClean="0"/>
              <a:t> </a:t>
            </a:r>
            <a:r>
              <a:rPr lang="en-US" sz="3600" b="1" dirty="0" smtClean="0"/>
              <a:t>traditional</a:t>
            </a:r>
            <a:r>
              <a:rPr lang="en-US" sz="3600" b="1" i="1" dirty="0" smtClean="0"/>
              <a:t> approach</a:t>
            </a:r>
            <a:r>
              <a:rPr lang="en-US" sz="3600" b="1" dirty="0" smtClean="0"/>
              <a:t/>
            </a:r>
            <a:br>
              <a:rPr lang="en-US" sz="3600" b="1" dirty="0" smtClean="0"/>
            </a:b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689433"/>
            <a:ext cx="7867650" cy="43173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400288" cy="990600"/>
          </a:xfrm>
        </p:spPr>
        <p:txBody>
          <a:bodyPr>
            <a:normAutofit/>
          </a:bodyPr>
          <a:lstStyle/>
          <a:p>
            <a:r>
              <a:rPr lang="en-US" sz="2800" dirty="0" smtClean="0"/>
              <a:t>Constraining a model to make it simpler and reduce the risk of overfitting is called r</a:t>
            </a:r>
            <a:r>
              <a:rPr lang="en-US" sz="2800" i="1" dirty="0" smtClean="0"/>
              <a:t>egularization.</a:t>
            </a:r>
            <a:endParaRPr lang="en-US" sz="2800" dirty="0"/>
          </a:p>
        </p:txBody>
      </p:sp>
      <p:pic>
        <p:nvPicPr>
          <p:cNvPr id="4098" name="Picture 2"/>
          <p:cNvPicPr>
            <a:picLocks noChangeAspect="1" noChangeArrowheads="1"/>
          </p:cNvPicPr>
          <p:nvPr/>
        </p:nvPicPr>
        <p:blipFill>
          <a:blip r:embed="rId2"/>
          <a:srcRect/>
          <a:stretch>
            <a:fillRect/>
          </a:stretch>
        </p:blipFill>
        <p:spPr bwMode="auto">
          <a:xfrm>
            <a:off x="1066800" y="1219200"/>
            <a:ext cx="7696200" cy="3733800"/>
          </a:xfrm>
          <a:prstGeom prst="rect">
            <a:avLst/>
          </a:prstGeom>
          <a:noFill/>
          <a:ln w="9525">
            <a:noFill/>
            <a:miter lim="800000"/>
            <a:headEnd/>
            <a:tailEnd/>
          </a:ln>
          <a:effectLst/>
        </p:spPr>
      </p:pic>
      <p:sp>
        <p:nvSpPr>
          <p:cNvPr id="5" name="Rectangle 4"/>
          <p:cNvSpPr/>
          <p:nvPr/>
        </p:nvSpPr>
        <p:spPr>
          <a:xfrm>
            <a:off x="914400" y="5257800"/>
            <a:ext cx="8001000" cy="1200329"/>
          </a:xfrm>
          <a:prstGeom prst="rect">
            <a:avLst/>
          </a:prstGeom>
        </p:spPr>
        <p:txBody>
          <a:bodyPr wrap="square">
            <a:spAutoFit/>
          </a:bodyPr>
          <a:lstStyle/>
          <a:p>
            <a:pPr algn="just"/>
            <a:r>
              <a:rPr lang="en-US" sz="2400" dirty="0" smtClean="0"/>
              <a:t>The amount of regularization to apply during learning can be controlled by a </a:t>
            </a:r>
            <a:r>
              <a:rPr lang="en-US" sz="2400" i="1" dirty="0" err="1" smtClean="0"/>
              <a:t>hyperparameter</a:t>
            </a:r>
            <a:r>
              <a:rPr lang="en-US" sz="2400" i="1" dirty="0" smtClean="0"/>
              <a:t>. </a:t>
            </a:r>
            <a:r>
              <a:rPr lang="en-US" sz="2400" dirty="0" smtClean="0"/>
              <a:t>A </a:t>
            </a:r>
            <a:r>
              <a:rPr lang="en-US" sz="2400" dirty="0" err="1" smtClean="0"/>
              <a:t>hyperparameter</a:t>
            </a:r>
            <a:r>
              <a:rPr lang="en-US" sz="2400" dirty="0" smtClean="0"/>
              <a:t> is a parameter of a learning algorithm (not of the model)</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t>Underfitting the Training Data</a:t>
            </a:r>
            <a:endParaRPr lang="en-US" sz="3200" dirty="0"/>
          </a:p>
        </p:txBody>
      </p:sp>
      <p:sp>
        <p:nvSpPr>
          <p:cNvPr id="3" name="Content Placeholder 2"/>
          <p:cNvSpPr>
            <a:spLocks noGrp="1"/>
          </p:cNvSpPr>
          <p:nvPr>
            <p:ph idx="1"/>
          </p:nvPr>
        </p:nvSpPr>
        <p:spPr>
          <a:xfrm>
            <a:off x="685800" y="1447800"/>
            <a:ext cx="8247888" cy="4800600"/>
          </a:xfrm>
        </p:spPr>
        <p:txBody>
          <a:bodyPr>
            <a:normAutofit/>
          </a:bodyPr>
          <a:lstStyle/>
          <a:p>
            <a:r>
              <a:rPr lang="en-US" sz="2800" i="1" dirty="0" smtClean="0"/>
              <a:t>Underfitting is the opposite of overfitting: it occurs when your </a:t>
            </a:r>
            <a:r>
              <a:rPr lang="en-US" sz="2800" dirty="0" smtClean="0"/>
              <a:t>model is too simple to learn the underlying structure of the data. </a:t>
            </a:r>
          </a:p>
          <a:p>
            <a:r>
              <a:rPr lang="en-US" sz="2800" dirty="0" smtClean="0"/>
              <a:t>The main options to fix this problem are:</a:t>
            </a:r>
          </a:p>
          <a:p>
            <a:pPr>
              <a:buNone/>
            </a:pPr>
            <a:r>
              <a:rPr lang="en-US" sz="2800" dirty="0" smtClean="0"/>
              <a:t>      • Selecting a more powerful model, with more parameters</a:t>
            </a:r>
          </a:p>
          <a:p>
            <a:pPr>
              <a:buNone/>
            </a:pPr>
            <a:r>
              <a:rPr lang="en-US" sz="2800" dirty="0" smtClean="0"/>
              <a:t>      • Feeding better features to the learning algorithm    (feature engineering)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Testing and Validating</a:t>
            </a:r>
            <a:endParaRPr lang="en-US" sz="3600" dirty="0"/>
          </a:p>
        </p:txBody>
      </p:sp>
      <p:sp>
        <p:nvSpPr>
          <p:cNvPr id="3" name="Content Placeholder 2"/>
          <p:cNvSpPr>
            <a:spLocks noGrp="1"/>
          </p:cNvSpPr>
          <p:nvPr>
            <p:ph idx="1"/>
          </p:nvPr>
        </p:nvSpPr>
        <p:spPr>
          <a:xfrm>
            <a:off x="685800" y="1447800"/>
            <a:ext cx="8458200" cy="4876800"/>
          </a:xfrm>
        </p:spPr>
        <p:txBody>
          <a:bodyPr>
            <a:normAutofit/>
          </a:bodyPr>
          <a:lstStyle/>
          <a:p>
            <a:pPr algn="just"/>
            <a:r>
              <a:rPr lang="en-US" sz="2800" dirty="0" smtClean="0"/>
              <a:t>Split data in to two sets: Training set and test set.</a:t>
            </a:r>
          </a:p>
          <a:p>
            <a:pPr algn="just"/>
            <a:r>
              <a:rPr lang="en-US" sz="2800" dirty="0" smtClean="0"/>
              <a:t>Error rate on new cases is called generalization error.</a:t>
            </a:r>
          </a:p>
          <a:p>
            <a:pPr algn="just"/>
            <a:r>
              <a:rPr lang="en-US" sz="2800" dirty="0" smtClean="0"/>
              <a:t>If the training error is low but the generalization error is high, it means that your model is overfitting the training data.</a:t>
            </a:r>
          </a:p>
          <a:p>
            <a:pPr algn="just"/>
            <a:r>
              <a:rPr lang="en-US" sz="2800" dirty="0" smtClean="0"/>
              <a:t>Cross validation – Split training set in to complementary subsets</a:t>
            </a:r>
          </a:p>
          <a:p>
            <a:r>
              <a:rPr lang="en-US" sz="2800" dirty="0" smtClean="0"/>
              <a:t>model is trained against a different combination of these subsets and validated against the remaining parts.</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a:bodyPr>
          <a:lstStyle/>
          <a:p>
            <a:pPr algn="ctr"/>
            <a:r>
              <a:rPr lang="en-US" sz="3600" dirty="0" smtClean="0"/>
              <a:t>Working with Real data</a:t>
            </a:r>
            <a:endParaRPr lang="en-US" sz="3600" dirty="0"/>
          </a:p>
        </p:txBody>
      </p:sp>
      <p:sp>
        <p:nvSpPr>
          <p:cNvPr id="3" name="Content Placeholder 2"/>
          <p:cNvSpPr>
            <a:spLocks noGrp="1"/>
          </p:cNvSpPr>
          <p:nvPr>
            <p:ph idx="1"/>
          </p:nvPr>
        </p:nvSpPr>
        <p:spPr>
          <a:xfrm>
            <a:off x="990600" y="1219200"/>
            <a:ext cx="7943088" cy="5029200"/>
          </a:xfrm>
        </p:spPr>
        <p:txBody>
          <a:bodyPr>
            <a:normAutofit fontScale="77500" lnSpcReduction="20000"/>
          </a:bodyPr>
          <a:lstStyle/>
          <a:p>
            <a:r>
              <a:rPr lang="en-US" dirty="0" smtClean="0"/>
              <a:t>Popular data repositories:</a:t>
            </a:r>
          </a:p>
          <a:p>
            <a:pPr>
              <a:buNone/>
            </a:pPr>
            <a:r>
              <a:rPr lang="en-US" dirty="0" smtClean="0"/>
              <a:t>        UC Irvine Machine Learning Repository</a:t>
            </a:r>
          </a:p>
          <a:p>
            <a:pPr>
              <a:buNone/>
            </a:pPr>
            <a:r>
              <a:rPr lang="en-US" dirty="0" smtClean="0"/>
              <a:t>        Kaggle datasets</a:t>
            </a:r>
          </a:p>
          <a:p>
            <a:pPr>
              <a:buNone/>
            </a:pPr>
            <a:r>
              <a:rPr lang="en-US" dirty="0" smtClean="0"/>
              <a:t>        Amazon’s AWS datasets</a:t>
            </a:r>
          </a:p>
          <a:p>
            <a:r>
              <a:rPr lang="en-US" dirty="0" smtClean="0"/>
              <a:t>Meta portals (they list open data repositories):</a:t>
            </a:r>
          </a:p>
          <a:p>
            <a:pPr>
              <a:buNone/>
            </a:pPr>
            <a:r>
              <a:rPr lang="en-US" dirty="0" smtClean="0"/>
              <a:t>         </a:t>
            </a:r>
            <a:r>
              <a:rPr lang="en-US" i="1" dirty="0" smtClean="0"/>
              <a:t>http://dataportals.org/</a:t>
            </a:r>
          </a:p>
          <a:p>
            <a:pPr>
              <a:buNone/>
            </a:pPr>
            <a:r>
              <a:rPr lang="en-US" dirty="0" smtClean="0"/>
              <a:t>         </a:t>
            </a:r>
            <a:r>
              <a:rPr lang="en-US" i="1" dirty="0" smtClean="0"/>
              <a:t>http://opendatamonitor.eu/</a:t>
            </a:r>
          </a:p>
          <a:p>
            <a:pPr>
              <a:buNone/>
            </a:pPr>
            <a:r>
              <a:rPr lang="en-US" dirty="0" smtClean="0"/>
              <a:t>         </a:t>
            </a:r>
            <a:r>
              <a:rPr lang="en-US" i="1" dirty="0" smtClean="0"/>
              <a:t>http://quandl.com/</a:t>
            </a:r>
          </a:p>
          <a:p>
            <a:r>
              <a:rPr lang="en-US" dirty="0" smtClean="0"/>
              <a:t>Other pages listing many popular open data repositories:</a:t>
            </a:r>
          </a:p>
          <a:p>
            <a:pPr>
              <a:buNone/>
            </a:pPr>
            <a:r>
              <a:rPr lang="en-US" dirty="0" smtClean="0"/>
              <a:t>          Wikipedia’s list of Machine Learning datasets</a:t>
            </a:r>
          </a:p>
          <a:p>
            <a:pPr>
              <a:buNone/>
            </a:pPr>
            <a:r>
              <a:rPr lang="en-US" dirty="0" smtClean="0"/>
              <a:t>          Quora.com question</a:t>
            </a:r>
          </a:p>
          <a:p>
            <a:pPr>
              <a:buNone/>
            </a:pPr>
            <a:r>
              <a:rPr lang="en-US" dirty="0" smtClean="0"/>
              <a:t>          Datasets </a:t>
            </a:r>
            <a:r>
              <a:rPr lang="en-US" dirty="0" err="1" smtClean="0"/>
              <a:t>subreddit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5608" y="274638"/>
            <a:ext cx="7498080" cy="715962"/>
          </a:xfrm>
        </p:spPr>
        <p:txBody>
          <a:bodyPr>
            <a:normAutofit/>
          </a:bodyPr>
          <a:lstStyle/>
          <a:p>
            <a:pPr algn="ctr"/>
            <a:r>
              <a:rPr lang="en-US" sz="3600" dirty="0" smtClean="0"/>
              <a:t>Loot at the Big Picture</a:t>
            </a:r>
            <a:endParaRPr lang="en-US" sz="3600" dirty="0"/>
          </a:p>
        </p:txBody>
      </p:sp>
      <p:pic>
        <p:nvPicPr>
          <p:cNvPr id="2050" name="Picture 2"/>
          <p:cNvPicPr>
            <a:picLocks noGrp="1" noChangeAspect="1" noChangeArrowheads="1"/>
          </p:cNvPicPr>
          <p:nvPr>
            <p:ph idx="1"/>
          </p:nvPr>
        </p:nvPicPr>
        <p:blipFill>
          <a:blip r:embed="rId2"/>
          <a:stretch>
            <a:fillRect/>
          </a:stretch>
        </p:blipFill>
        <p:spPr bwMode="auto">
          <a:xfrm>
            <a:off x="1371600" y="990600"/>
            <a:ext cx="7391400" cy="55626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96962"/>
          </a:xfrm>
        </p:spPr>
        <p:txBody>
          <a:bodyPr>
            <a:noAutofit/>
          </a:bodyPr>
          <a:lstStyle/>
          <a:p>
            <a:pPr algn="ctr"/>
            <a:r>
              <a:rPr lang="en-US" sz="3600" dirty="0" smtClean="0"/>
              <a:t>Machine Learning Pipeline for Real Estate Investments</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1435100" y="1752600"/>
            <a:ext cx="7499350" cy="35813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3600" dirty="0" smtClean="0"/>
              <a:t>Frame the Problem</a:t>
            </a:r>
            <a:endParaRPr lang="en-US" sz="3600" dirty="0"/>
          </a:p>
        </p:txBody>
      </p:sp>
      <p:sp>
        <p:nvSpPr>
          <p:cNvPr id="3" name="Content Placeholder 2"/>
          <p:cNvSpPr>
            <a:spLocks noGrp="1"/>
          </p:cNvSpPr>
          <p:nvPr>
            <p:ph idx="1"/>
          </p:nvPr>
        </p:nvSpPr>
        <p:spPr>
          <a:xfrm>
            <a:off x="685800" y="1447800"/>
            <a:ext cx="8247888" cy="4800600"/>
          </a:xfrm>
        </p:spPr>
        <p:txBody>
          <a:bodyPr/>
          <a:lstStyle/>
          <a:p>
            <a:pPr algn="just"/>
            <a:r>
              <a:rPr lang="en-US" dirty="0" smtClean="0"/>
              <a:t>A sequence of data processing  components is called a </a:t>
            </a:r>
            <a:r>
              <a:rPr lang="en-US" b="1" dirty="0" smtClean="0"/>
              <a:t>data pipeline</a:t>
            </a:r>
            <a:endParaRPr lang="en-US" dirty="0" smtClean="0"/>
          </a:p>
          <a:p>
            <a:pPr algn="just"/>
            <a:r>
              <a:rPr lang="en-US" dirty="0" smtClean="0"/>
              <a:t>First, you need to frame the problem: is it supervised, unsupervised, or Reinforcement Learning? </a:t>
            </a:r>
          </a:p>
          <a:p>
            <a:pPr algn="just"/>
            <a:r>
              <a:rPr lang="en-US" dirty="0" smtClean="0"/>
              <a:t>Is it a classification task, a regression task, or something else?</a:t>
            </a:r>
          </a:p>
          <a:p>
            <a:pPr algn="just"/>
            <a:r>
              <a:rPr lang="en-US" dirty="0" smtClean="0"/>
              <a:t>Should you use batch learning or online learning techniques?</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Select a Performance Measure</a:t>
            </a:r>
            <a:endParaRPr lang="en-US" sz="3600" dirty="0"/>
          </a:p>
        </p:txBody>
      </p:sp>
      <p:sp>
        <p:nvSpPr>
          <p:cNvPr id="3" name="Content Placeholder 2"/>
          <p:cNvSpPr>
            <a:spLocks noGrp="1"/>
          </p:cNvSpPr>
          <p:nvPr>
            <p:ph idx="1"/>
          </p:nvPr>
        </p:nvSpPr>
        <p:spPr>
          <a:xfrm>
            <a:off x="685800" y="1447800"/>
            <a:ext cx="8247888" cy="5181600"/>
          </a:xfrm>
        </p:spPr>
        <p:txBody>
          <a:bodyPr/>
          <a:lstStyle/>
          <a:p>
            <a:r>
              <a:rPr lang="en-US" dirty="0" smtClean="0"/>
              <a:t>A typical performance measure for regression problems is the Root Mean Square Error (RMSE).</a:t>
            </a: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a:srcRect/>
          <a:stretch>
            <a:fillRect/>
          </a:stretch>
        </p:blipFill>
        <p:spPr bwMode="auto">
          <a:xfrm>
            <a:off x="1447800" y="1524000"/>
            <a:ext cx="7315200" cy="43434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478302"/>
          </a:xfrm>
        </p:spPr>
        <p:txBody>
          <a:bodyPr>
            <a:normAutofit fontScale="90000"/>
          </a:bodyPr>
          <a:lstStyle/>
          <a:p>
            <a:pPr algn="ctr"/>
            <a:r>
              <a:rPr lang="en-US" dirty="0" smtClean="0"/>
              <a:t>Stratified shuffle split </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914400"/>
            <a:ext cx="7848600" cy="5791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Use of Machine Learning</a:t>
            </a:r>
            <a:endParaRPr lang="en-US" sz="3600" dirty="0"/>
          </a:p>
        </p:txBody>
      </p:sp>
      <p:pic>
        <p:nvPicPr>
          <p:cNvPr id="2050" name="Picture 2"/>
          <p:cNvPicPr>
            <a:picLocks noGrp="1" noChangeAspect="1" noChangeArrowheads="1"/>
          </p:cNvPicPr>
          <p:nvPr>
            <p:ph idx="1"/>
          </p:nvPr>
        </p:nvPicPr>
        <p:blipFill>
          <a:blip r:embed="rId2"/>
          <a:srcRect/>
          <a:stretch>
            <a:fillRect/>
          </a:stretch>
        </p:blipFill>
        <p:spPr bwMode="auto">
          <a:xfrm>
            <a:off x="1435100" y="1561840"/>
            <a:ext cx="7499350" cy="4572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143000" y="1143000"/>
            <a:ext cx="7315200" cy="4648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Automatic Adaptation</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1435100" y="1905000"/>
            <a:ext cx="7499350" cy="3809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Machine Learning helps Humans Learn</a:t>
            </a:r>
            <a:endParaRPr lang="en-US" sz="3600" dirty="0"/>
          </a:p>
        </p:txBody>
      </p:sp>
      <p:pic>
        <p:nvPicPr>
          <p:cNvPr id="4098" name="Picture 2"/>
          <p:cNvPicPr>
            <a:picLocks noGrp="1" noChangeAspect="1" noChangeArrowheads="1"/>
          </p:cNvPicPr>
          <p:nvPr>
            <p:ph idx="1"/>
          </p:nvPr>
        </p:nvPicPr>
        <p:blipFill>
          <a:blip r:embed="rId2"/>
          <a:srcRect/>
          <a:stretch>
            <a:fillRect/>
          </a:stretch>
        </p:blipFill>
        <p:spPr bwMode="auto">
          <a:xfrm>
            <a:off x="1066800" y="1642562"/>
            <a:ext cx="7867650" cy="44110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Machine Learning Systems</a:t>
            </a:r>
            <a:endParaRPr lang="en-US" dirty="0"/>
          </a:p>
        </p:txBody>
      </p:sp>
      <p:sp>
        <p:nvSpPr>
          <p:cNvPr id="3" name="Content Placeholder 2"/>
          <p:cNvSpPr>
            <a:spLocks noGrp="1"/>
          </p:cNvSpPr>
          <p:nvPr>
            <p:ph idx="1"/>
          </p:nvPr>
        </p:nvSpPr>
        <p:spPr>
          <a:xfrm>
            <a:off x="990600" y="1447800"/>
            <a:ext cx="8153400" cy="5105400"/>
          </a:xfrm>
        </p:spPr>
        <p:txBody>
          <a:bodyPr>
            <a:normAutofit/>
          </a:bodyPr>
          <a:lstStyle/>
          <a:p>
            <a:pPr algn="just"/>
            <a:r>
              <a:rPr lang="en-US" sz="2400" dirty="0" smtClean="0"/>
              <a:t>Whether or not they are trained with human  supervision(supervised, unsupervised, semi supervised, and Reinforcement Learning)</a:t>
            </a:r>
          </a:p>
          <a:p>
            <a:pPr algn="just"/>
            <a:endParaRPr lang="en-US" sz="2400" dirty="0" smtClean="0"/>
          </a:p>
          <a:p>
            <a:pPr algn="just"/>
            <a:r>
              <a:rPr lang="en-US" sz="2400" dirty="0" smtClean="0"/>
              <a:t>Whether or not they can learn incrementally on the fly (online versus batch learning)</a:t>
            </a:r>
          </a:p>
          <a:p>
            <a:pPr algn="just"/>
            <a:endParaRPr lang="en-US" sz="2400" dirty="0" smtClean="0"/>
          </a:p>
          <a:p>
            <a:pPr algn="just"/>
            <a:r>
              <a:rPr lang="en-US" sz="2400" dirty="0" smtClean="0"/>
              <a:t>Whether they work by simply comparing new data points to known data points, or instead detect patterns in the training data and build a predictive model, much like scientists do (instance-based versus model-based learning)</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Supervised learning</a:t>
            </a:r>
            <a:endParaRPr lang="en-US" sz="3600" dirty="0"/>
          </a:p>
        </p:txBody>
      </p:sp>
      <p:pic>
        <p:nvPicPr>
          <p:cNvPr id="5122" name="Picture 2"/>
          <p:cNvPicPr>
            <a:picLocks noGrp="1" noChangeAspect="1" noChangeArrowheads="1"/>
          </p:cNvPicPr>
          <p:nvPr>
            <p:ph idx="1"/>
          </p:nvPr>
        </p:nvPicPr>
        <p:blipFill>
          <a:blip r:embed="rId2"/>
          <a:srcRect/>
          <a:stretch>
            <a:fillRect/>
          </a:stretch>
        </p:blipFill>
        <p:spPr bwMode="auto">
          <a:xfrm>
            <a:off x="1435100" y="1524000"/>
            <a:ext cx="7499350" cy="3505200"/>
          </a:xfrm>
          <a:prstGeom prst="rect">
            <a:avLst/>
          </a:prstGeom>
          <a:noFill/>
          <a:ln w="9525">
            <a:noFill/>
            <a:miter lim="800000"/>
            <a:headEnd/>
            <a:tailEnd/>
          </a:ln>
          <a:effectLst/>
        </p:spPr>
      </p:pic>
      <p:sp>
        <p:nvSpPr>
          <p:cNvPr id="5" name="Rectangle 4"/>
          <p:cNvSpPr/>
          <p:nvPr/>
        </p:nvSpPr>
        <p:spPr>
          <a:xfrm>
            <a:off x="1295400" y="5410200"/>
            <a:ext cx="7239000" cy="1015663"/>
          </a:xfrm>
          <a:prstGeom prst="rect">
            <a:avLst/>
          </a:prstGeom>
        </p:spPr>
        <p:txBody>
          <a:bodyPr wrap="square">
            <a:spAutoFit/>
          </a:bodyPr>
          <a:lstStyle/>
          <a:p>
            <a:pPr algn="just"/>
            <a:r>
              <a:rPr lang="en-US" sz="2000" dirty="0" smtClean="0"/>
              <a:t>Examples: k-Nearest Neighbors, Linear Regression, Logistic Regression,  Support Vector Machines (SVMs) , Decision Trees and Random Forests,  Neural networks2</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Unsupervised learning</a:t>
            </a:r>
            <a:endParaRPr lang="en-US" sz="3600" dirty="0"/>
          </a:p>
        </p:txBody>
      </p:sp>
      <p:pic>
        <p:nvPicPr>
          <p:cNvPr id="6146" name="Picture 2"/>
          <p:cNvPicPr>
            <a:picLocks noGrp="1" noChangeAspect="1" noChangeArrowheads="1"/>
          </p:cNvPicPr>
          <p:nvPr>
            <p:ph idx="1"/>
          </p:nvPr>
        </p:nvPicPr>
        <p:blipFill>
          <a:blip r:embed="rId2"/>
          <a:srcRect/>
          <a:stretch>
            <a:fillRect/>
          </a:stretch>
        </p:blipFill>
        <p:spPr bwMode="auto">
          <a:xfrm>
            <a:off x="1435100" y="2057399"/>
            <a:ext cx="7499350" cy="2819401"/>
          </a:xfrm>
          <a:prstGeom prst="rect">
            <a:avLst/>
          </a:prstGeom>
          <a:noFill/>
          <a:ln w="9525">
            <a:noFill/>
            <a:miter lim="800000"/>
            <a:headEnd/>
            <a:tailEnd/>
          </a:ln>
          <a:effectLst/>
        </p:spPr>
      </p:pic>
      <p:sp>
        <p:nvSpPr>
          <p:cNvPr id="5" name="Rectangle 4"/>
          <p:cNvSpPr/>
          <p:nvPr/>
        </p:nvSpPr>
        <p:spPr>
          <a:xfrm>
            <a:off x="1752600" y="1524000"/>
            <a:ext cx="2362201" cy="461665"/>
          </a:xfrm>
          <a:prstGeom prst="rect">
            <a:avLst/>
          </a:prstGeom>
        </p:spPr>
        <p:txBody>
          <a:bodyPr wrap="square">
            <a:spAutoFit/>
          </a:bodyPr>
          <a:lstStyle/>
          <a:p>
            <a:r>
              <a:rPr lang="en-US" sz="2400" dirty="0" smtClean="0"/>
              <a:t>Data is unlabeled</a:t>
            </a:r>
            <a:endParaRPr lang="en-US" sz="2400" dirty="0"/>
          </a:p>
        </p:txBody>
      </p:sp>
      <p:sp>
        <p:nvSpPr>
          <p:cNvPr id="6" name="Rectangle 5"/>
          <p:cNvSpPr/>
          <p:nvPr/>
        </p:nvSpPr>
        <p:spPr>
          <a:xfrm>
            <a:off x="1295400" y="5410200"/>
            <a:ext cx="7239000" cy="1323439"/>
          </a:xfrm>
          <a:prstGeom prst="rect">
            <a:avLst/>
          </a:prstGeom>
        </p:spPr>
        <p:txBody>
          <a:bodyPr wrap="square">
            <a:spAutoFit/>
          </a:bodyPr>
          <a:lstStyle/>
          <a:p>
            <a:pPr algn="just"/>
            <a:r>
              <a:rPr lang="en-US" sz="2000" dirty="0" smtClean="0"/>
              <a:t>Examples:   Clustering -- k-Means, Hierarchical Cluster Analysis (HCA), Visualization and dimensionality reduction -- Principal Component Analysis (PCA), Anomaly detection, Association rule learning -- Apriori</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558</TotalTime>
  <Words>1321</Words>
  <Application>Microsoft Office PowerPoint</Application>
  <PresentationFormat>On-screen Show (4:3)</PresentationFormat>
  <Paragraphs>120</Paragraphs>
  <Slides>40</Slides>
  <Notes>3</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Solstice</vt:lpstr>
      <vt:lpstr>Fundamentals of Machine Learning</vt:lpstr>
      <vt:lpstr>Example</vt:lpstr>
      <vt:lpstr>  The traditional approach </vt:lpstr>
      <vt:lpstr>Use of Machine Learning</vt:lpstr>
      <vt:lpstr>Automatic Adaptation</vt:lpstr>
      <vt:lpstr>Machine Learning helps Humans Learn</vt:lpstr>
      <vt:lpstr>Types of Machine Learning Systems</vt:lpstr>
      <vt:lpstr>Supervised learning</vt:lpstr>
      <vt:lpstr>Unsupervised learning</vt:lpstr>
      <vt:lpstr>Slide 10</vt:lpstr>
      <vt:lpstr>Semi supervised learning</vt:lpstr>
      <vt:lpstr>Reinforcement Learning</vt:lpstr>
      <vt:lpstr>online learning</vt:lpstr>
      <vt:lpstr>Online Learning with lots of data</vt:lpstr>
      <vt:lpstr>Instance Based Learning</vt:lpstr>
      <vt:lpstr>Model Based Learning</vt:lpstr>
      <vt:lpstr>Slide 17</vt:lpstr>
      <vt:lpstr>Slide 18</vt:lpstr>
      <vt:lpstr>Slide 19</vt:lpstr>
      <vt:lpstr>Slide 20</vt:lpstr>
      <vt:lpstr>Slide 21</vt:lpstr>
      <vt:lpstr>Challenges</vt:lpstr>
      <vt:lpstr>Insufficient Quantity of Training Data </vt:lpstr>
      <vt:lpstr>Non Representative Training Data</vt:lpstr>
      <vt:lpstr>Slide 25</vt:lpstr>
      <vt:lpstr>Poor Quality Data</vt:lpstr>
      <vt:lpstr>Irrelevant Features</vt:lpstr>
      <vt:lpstr>Overfitting the Training Data</vt:lpstr>
      <vt:lpstr>Slide 29</vt:lpstr>
      <vt:lpstr>Slide 30</vt:lpstr>
      <vt:lpstr>Underfitting the Training Data</vt:lpstr>
      <vt:lpstr>Testing and Validating</vt:lpstr>
      <vt:lpstr>Working with Real data</vt:lpstr>
      <vt:lpstr>Loot at the Big Picture</vt:lpstr>
      <vt:lpstr>Machine Learning Pipeline for Real Estate Investments</vt:lpstr>
      <vt:lpstr>Frame the Problem</vt:lpstr>
      <vt:lpstr>Select a Performance Measure</vt:lpstr>
      <vt:lpstr>               </vt:lpstr>
      <vt:lpstr>Stratified shuffle split </vt:lpstr>
      <vt:lpstr>Slide 40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user</dc:creator>
  <cp:lastModifiedBy>user</cp:lastModifiedBy>
  <cp:revision>63</cp:revision>
  <dcterms:created xsi:type="dcterms:W3CDTF">2006-08-16T00:00:00Z</dcterms:created>
  <dcterms:modified xsi:type="dcterms:W3CDTF">2020-03-11T08:34:37Z</dcterms:modified>
</cp:coreProperties>
</file>