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5" r:id="rId8"/>
    <p:sldId id="266" r:id="rId9"/>
    <p:sldId id="267" r:id="rId10"/>
    <p:sldId id="2146847056"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zone.com/articles/optimizing-machine-learning-deployment-tips-and-t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B Mouni Prakash Reddy- Amrita Vishwa Vidyapeetham -Computer and Communication Engineering</a:t>
            </a:r>
          </a:p>
          <a:p>
            <a:pPr marL="457200" indent="-457200">
              <a:buAutoNum type="arabicPeriod"/>
            </a:pPr>
            <a:r>
              <a:rPr lang="en-US" sz="2000" b="1" dirty="0">
                <a:solidFill>
                  <a:schemeClr val="accent1">
                    <a:lumMod val="75000"/>
                  </a:schemeClr>
                </a:solidFill>
                <a:latin typeface="Arial"/>
                <a:cs typeface="Arial"/>
              </a:rPr>
              <a:t>AICTE ID:STU682f195108cb21747917137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dirty="0"/>
              <a:t>[1]	V. Kumar, “Enhancing Salary Predictions with Ensemble Learning Techniques,” </a:t>
            </a:r>
            <a:r>
              <a:rPr lang="en-IN" i="1" dirty="0"/>
              <a:t>International Journal for Research in Applied Science and Engineering Technology</a:t>
            </a:r>
            <a:r>
              <a:rPr lang="en-IN" dirty="0"/>
              <a:t>, vol. 13, pp. 7075–7081, Apr. 2025, </a:t>
            </a:r>
            <a:r>
              <a:rPr lang="en-IN" dirty="0" err="1"/>
              <a:t>doi</a:t>
            </a:r>
            <a:r>
              <a:rPr lang="en-IN" dirty="0"/>
              <a:t>: 10.22214/ijraset.2025.70090.</a:t>
            </a:r>
          </a:p>
          <a:p>
            <a:pPr>
              <a:buFont typeface="Wingdings" panose="05000000000000000000" pitchFamily="2" charset="2"/>
              <a:buChar char="v"/>
            </a:pPr>
            <a:r>
              <a:rPr lang="en-IN" dirty="0"/>
              <a:t>[2]	A. S. Antonini </a:t>
            </a:r>
            <a:r>
              <a:rPr lang="en-IN" i="1" dirty="0"/>
              <a:t>et al.</a:t>
            </a:r>
            <a:r>
              <a:rPr lang="en-IN" dirty="0"/>
              <a:t>, “Machine Learning model interpretability using SHAP values: Application to Igneous Rock Classification task,” </a:t>
            </a:r>
            <a:r>
              <a:rPr lang="en-IN" i="1" dirty="0"/>
              <a:t>Applied Computing and Geosciences</a:t>
            </a:r>
            <a:r>
              <a:rPr lang="en-IN" dirty="0"/>
              <a:t>, vol. 23, p. 100178, Sep. 2024, </a:t>
            </a:r>
            <a:r>
              <a:rPr lang="en-IN" dirty="0" err="1"/>
              <a:t>doi</a:t>
            </a:r>
            <a:r>
              <a:rPr lang="en-IN" dirty="0"/>
              <a:t>: 10.1016/j.acags.2024.100178.</a:t>
            </a:r>
          </a:p>
          <a:p>
            <a:pPr>
              <a:buFont typeface="Wingdings" panose="05000000000000000000" pitchFamily="2" charset="2"/>
              <a:buChar char="v"/>
            </a:pPr>
            <a:r>
              <a:rPr lang="en-IN" dirty="0"/>
              <a:t>[3]	“Income Prediction Using Machine Learning Techniques.”</a:t>
            </a:r>
          </a:p>
          <a:p>
            <a:pPr>
              <a:buFont typeface="Wingdings" panose="05000000000000000000" pitchFamily="2" charset="2"/>
              <a:buChar char="v"/>
            </a:pPr>
            <a:r>
              <a:rPr lang="en-IN" sz="2400" dirty="0">
                <a:hlinkClick r:id="rId2"/>
              </a:rPr>
              <a:t>https://dzone.com/articles/optimizing-machine-learning-deployment-tips-and-tr</a:t>
            </a:r>
            <a:endParaRPr lang="en-IN" sz="2400" dirty="0"/>
          </a:p>
          <a:p>
            <a:pPr>
              <a:buFont typeface="Wingdings" panose="05000000000000000000" pitchFamily="2" charset="2"/>
              <a:buChar char="v"/>
            </a:pPr>
            <a:endParaRPr lang="en-IN" sz="2400" dirty="0"/>
          </a:p>
          <a:p>
            <a:pPr>
              <a:buFont typeface="Wingdings" panose="05000000000000000000" pitchFamily="2" charset="2"/>
              <a:buChar char="v"/>
            </a:pP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t>Our project focuses on developing an </a:t>
            </a:r>
            <a:r>
              <a:rPr lang="en-US" sz="2800" b="1" dirty="0"/>
              <a:t>Employee Salary Prediction System</a:t>
            </a:r>
            <a:r>
              <a:rPr lang="en-US" sz="2800" dirty="0"/>
              <a:t> using machine learning .This system aims to accurately estimate an individual's salary based on key professional attributes like experience, education, job role, and performance. By leveraging data-driven insights, the project seeks to help organizations establish fair and competitive compensation structures, thereby reducing employee turnover and attracting top talent. Ultimately, it promotes transparency in salary determination and supports equitable decision-making within the workplace.</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55000" lnSpcReduction="20000"/>
          </a:bodyPr>
          <a:lstStyle/>
          <a:p>
            <a:pPr marL="0" indent="0">
              <a:buNone/>
            </a:pPr>
            <a:r>
              <a:rPr lang="en-IN" sz="3800" b="1" dirty="0">
                <a:solidFill>
                  <a:srgbClr val="0F0F0F"/>
                </a:solidFill>
                <a:ea typeface="+mn-lt"/>
                <a:cs typeface="+mn-lt"/>
              </a:rPr>
              <a:t>The "System Approach" section outlines the overall strategy and methodology for developing and implementing. Here's a suggested structure for this section:</a:t>
            </a:r>
            <a:endParaRPr lang="en-US" sz="3800" dirty="0"/>
          </a:p>
          <a:p>
            <a:pPr marL="305435" indent="-305435"/>
            <a:r>
              <a:rPr lang="en-IN" sz="3800" b="1" dirty="0">
                <a:solidFill>
                  <a:srgbClr val="0F0F0F"/>
                </a:solidFill>
              </a:rPr>
              <a:t>System requirements</a:t>
            </a:r>
            <a:r>
              <a:rPr lang="en-IN" sz="2800" b="1" dirty="0">
                <a:solidFill>
                  <a:srgbClr val="0F0F0F"/>
                </a:solidFill>
              </a:rPr>
              <a:t>	</a:t>
            </a:r>
          </a:p>
          <a:p>
            <a:pPr lvl="2" fontAlgn="t">
              <a:buFont typeface="Wingdings" panose="05000000000000000000" pitchFamily="2" charset="2"/>
              <a:buChar char="Ø"/>
            </a:pPr>
            <a:r>
              <a:rPr lang="en-US" sz="3200" b="1" dirty="0">
                <a:solidFill>
                  <a:schemeClr val="tx1"/>
                </a:solidFill>
              </a:rPr>
              <a:t>Operating System : </a:t>
            </a:r>
            <a:r>
              <a:rPr lang="en-US" sz="3200" dirty="0">
                <a:solidFill>
                  <a:schemeClr val="tx1"/>
                </a:solidFill>
              </a:rPr>
              <a:t>A modern operating system capable of running Python environments (My Model is  </a:t>
            </a:r>
            <a:r>
              <a:rPr lang="en-US" sz="3200" b="1" dirty="0">
                <a:solidFill>
                  <a:schemeClr val="tx1"/>
                </a:solidFill>
              </a:rPr>
              <a:t>HP15s-FQ-2071tu)</a:t>
            </a:r>
          </a:p>
          <a:p>
            <a:pPr lvl="2" fontAlgn="t">
              <a:buFont typeface="Wingdings" panose="05000000000000000000" pitchFamily="2" charset="2"/>
              <a:buChar char="Ø"/>
            </a:pPr>
            <a:r>
              <a:rPr lang="en-US" sz="3200" b="1" dirty="0">
                <a:solidFill>
                  <a:schemeClr val="tx1"/>
                </a:solidFill>
              </a:rPr>
              <a:t>Processor </a:t>
            </a:r>
            <a:r>
              <a:rPr lang="en-US" sz="3200" dirty="0">
                <a:solidFill>
                  <a:schemeClr val="tx1"/>
                </a:solidFill>
              </a:rPr>
              <a:t>A multi-core processor Intel Core i5/i7 or AMD Ryzen 5/7 equivalent or higher(My Processor - </a:t>
            </a:r>
            <a:r>
              <a:rPr lang="en-US" sz="3200" b="1" dirty="0">
                <a:solidFill>
                  <a:schemeClr val="tx1"/>
                </a:solidFill>
              </a:rPr>
              <a:t>Intel Iris core i5)</a:t>
            </a:r>
          </a:p>
          <a:p>
            <a:pPr lvl="2" fontAlgn="t">
              <a:buFont typeface="Wingdings" panose="05000000000000000000" pitchFamily="2" charset="2"/>
              <a:buChar char="Ø"/>
            </a:pPr>
            <a:r>
              <a:rPr lang="en-US" sz="3200" b="1" dirty="0">
                <a:solidFill>
                  <a:schemeClr val="tx1"/>
                </a:solidFill>
              </a:rPr>
              <a:t>RAM: </a:t>
            </a:r>
            <a:r>
              <a:rPr lang="en-US" sz="3200" dirty="0">
                <a:solidFill>
                  <a:schemeClr val="tx1"/>
                </a:solidFill>
              </a:rPr>
              <a:t>At least 8 GB of RAM is recommended(My Config 8gb dual core)</a:t>
            </a:r>
          </a:p>
          <a:p>
            <a:pPr lvl="2" fontAlgn="t">
              <a:buFont typeface="Wingdings" panose="05000000000000000000" pitchFamily="2" charset="2"/>
              <a:buChar char="Ø"/>
            </a:pPr>
            <a:r>
              <a:rPr lang="en-US" sz="3200" b="1" dirty="0">
                <a:solidFill>
                  <a:schemeClr val="tx1"/>
                </a:solidFill>
              </a:rPr>
              <a:t>Python Environment</a:t>
            </a:r>
            <a:r>
              <a:rPr lang="en-US" sz="3200" b="1" dirty="0"/>
              <a:t>:</a:t>
            </a:r>
            <a:r>
              <a:rPr lang="en-US" sz="3200" dirty="0"/>
              <a:t> </a:t>
            </a:r>
            <a:r>
              <a:rPr lang="en-US" sz="3200" dirty="0">
                <a:solidFill>
                  <a:schemeClr val="tx1"/>
                </a:solidFill>
              </a:rPr>
              <a:t>Python 3.8 or higher is required (My version -3.8)</a:t>
            </a:r>
          </a:p>
          <a:p>
            <a:pPr lvl="2" fontAlgn="t">
              <a:buFont typeface="Wingdings" panose="05000000000000000000" pitchFamily="2" charset="2"/>
              <a:buChar char="Ø"/>
            </a:pPr>
            <a:r>
              <a:rPr lang="en-US" sz="3200" b="1" i="0" u="none" strike="noStrike" kern="1200" dirty="0">
                <a:solidFill>
                  <a:srgbClr val="0F0F0F"/>
                </a:solidFill>
                <a:effectLst/>
              </a:rPr>
              <a:t>Development Environment</a:t>
            </a:r>
            <a:r>
              <a:rPr lang="en-IN" sz="3200" dirty="0"/>
              <a:t>: </a:t>
            </a:r>
            <a:r>
              <a:rPr lang="en-US" sz="3200" i="0" u="none" strike="noStrike" kern="1200" dirty="0">
                <a:solidFill>
                  <a:srgbClr val="0F0F0F"/>
                </a:solidFill>
                <a:effectLst/>
              </a:rPr>
              <a:t>An IDE like VS Code or </a:t>
            </a:r>
            <a:r>
              <a:rPr lang="en-US" sz="3200" i="0" u="none" strike="noStrike" kern="1200" dirty="0" err="1">
                <a:solidFill>
                  <a:srgbClr val="0F0F0F"/>
                </a:solidFill>
                <a:effectLst/>
              </a:rPr>
              <a:t>Jupyter</a:t>
            </a:r>
            <a:r>
              <a:rPr lang="en-US" sz="3200" i="0" u="none" strike="noStrike" kern="1200" dirty="0">
                <a:solidFill>
                  <a:srgbClr val="0F0F0F"/>
                </a:solidFill>
                <a:effectLst/>
              </a:rPr>
              <a:t> Notebook/Lab (My IDE -VS-Cod</a:t>
            </a:r>
            <a:r>
              <a:rPr lang="en-IN" sz="2800" b="1" dirty="0">
                <a:solidFill>
                  <a:srgbClr val="0F0F0F"/>
                </a:solidFill>
              </a:rPr>
              <a:t>	</a:t>
            </a:r>
            <a:endParaRPr lang="en-US" sz="2000" dirty="0"/>
          </a:p>
          <a:p>
            <a:pPr marL="305435" indent="-305435"/>
            <a:r>
              <a:rPr lang="en-IN" sz="3800" b="1" dirty="0">
                <a:solidFill>
                  <a:srgbClr val="0F0F0F"/>
                </a:solidFill>
              </a:rPr>
              <a:t>Library required to build the model</a:t>
            </a:r>
            <a:endParaRPr lang="en-IN" sz="3200" b="1" dirty="0">
              <a:solidFill>
                <a:srgbClr val="0F0F0F"/>
              </a:solidFill>
            </a:endParaRPr>
          </a:p>
          <a:p>
            <a:pPr marL="1051200" lvl="2" indent="-457200">
              <a:buFont typeface="Wingdings" panose="05000000000000000000" pitchFamily="2" charset="2"/>
              <a:buChar char="v"/>
            </a:pPr>
            <a:r>
              <a:rPr lang="en-IN" sz="3400" b="1" dirty="0">
                <a:solidFill>
                  <a:srgbClr val="0F0F0F"/>
                </a:solidFill>
              </a:rPr>
              <a:t>Coding libraries:- </a:t>
            </a:r>
            <a:r>
              <a:rPr lang="en-IN" sz="3400" dirty="0">
                <a:solidFill>
                  <a:srgbClr val="0F0F0F"/>
                </a:solidFill>
              </a:rPr>
              <a:t>pandas, </a:t>
            </a:r>
            <a:r>
              <a:rPr lang="en-IN" sz="3400" dirty="0" err="1">
                <a:solidFill>
                  <a:srgbClr val="0F0F0F"/>
                </a:solidFill>
              </a:rPr>
              <a:t>numpy</a:t>
            </a:r>
            <a:r>
              <a:rPr lang="en-IN" sz="3400" dirty="0">
                <a:solidFill>
                  <a:srgbClr val="0F0F0F"/>
                </a:solidFill>
              </a:rPr>
              <a:t>, matplotlib, seaborn, </a:t>
            </a:r>
            <a:r>
              <a:rPr lang="en-IN" sz="3400" dirty="0" err="1">
                <a:solidFill>
                  <a:srgbClr val="0F0F0F"/>
                </a:solidFill>
              </a:rPr>
              <a:t>sklearn</a:t>
            </a:r>
            <a:r>
              <a:rPr lang="en-IN" sz="3400" dirty="0">
                <a:solidFill>
                  <a:srgbClr val="0F0F0F"/>
                </a:solidFill>
              </a:rPr>
              <a:t>, </a:t>
            </a:r>
            <a:r>
              <a:rPr lang="en-IN" sz="3400" dirty="0" err="1">
                <a:solidFill>
                  <a:srgbClr val="0F0F0F"/>
                </a:solidFill>
              </a:rPr>
              <a:t>xgboost</a:t>
            </a:r>
            <a:r>
              <a:rPr lang="en-IN" sz="3400" dirty="0">
                <a:solidFill>
                  <a:srgbClr val="0F0F0F"/>
                </a:solidFill>
              </a:rPr>
              <a:t>, </a:t>
            </a:r>
            <a:r>
              <a:rPr lang="en-IN" sz="3400" dirty="0" err="1">
                <a:solidFill>
                  <a:srgbClr val="0F0F0F"/>
                </a:solidFill>
              </a:rPr>
              <a:t>shap</a:t>
            </a:r>
            <a:r>
              <a:rPr lang="en-IN" sz="3400" dirty="0">
                <a:solidFill>
                  <a:srgbClr val="0F0F0F"/>
                </a:solidFill>
              </a:rPr>
              <a:t>, </a:t>
            </a:r>
            <a:r>
              <a:rPr lang="en-IN" sz="3400" dirty="0" err="1">
                <a:solidFill>
                  <a:srgbClr val="0F0F0F"/>
                </a:solidFill>
              </a:rPr>
              <a:t>joblib</a:t>
            </a:r>
            <a:endParaRPr lang="en-IN" sz="3400" dirty="0">
              <a:solidFill>
                <a:srgbClr val="0F0F0F"/>
              </a:solidFill>
            </a:endParaRPr>
          </a:p>
          <a:p>
            <a:pPr marL="1051200" lvl="2" indent="-457200">
              <a:buFont typeface="Wingdings" panose="05000000000000000000" pitchFamily="2" charset="2"/>
              <a:buChar char="v"/>
            </a:pPr>
            <a:r>
              <a:rPr lang="en-IN" sz="3400" b="1" dirty="0">
                <a:solidFill>
                  <a:srgbClr val="0F0F0F"/>
                </a:solidFill>
              </a:rPr>
              <a:t>Deployment Libraries:- </a:t>
            </a:r>
            <a:r>
              <a:rPr lang="en-US" sz="3400" dirty="0" err="1">
                <a:solidFill>
                  <a:srgbClr val="0F0F0F"/>
                </a:solidFill>
              </a:rPr>
              <a:t>streamlit</a:t>
            </a:r>
            <a:r>
              <a:rPr lang="en-US" sz="3400" dirty="0">
                <a:solidFill>
                  <a:srgbClr val="0F0F0F"/>
                </a:solidFill>
              </a:rPr>
              <a:t>, datetime, </a:t>
            </a:r>
            <a:r>
              <a:rPr lang="en-US" sz="3400" dirty="0" err="1">
                <a:solidFill>
                  <a:srgbClr val="0F0F0F"/>
                </a:solidFill>
              </a:rPr>
              <a:t>pyngrok</a:t>
            </a:r>
            <a:r>
              <a:rPr lang="en-US" sz="3400" dirty="0">
                <a:solidFill>
                  <a:srgbClr val="0F0F0F"/>
                </a:solidFill>
              </a:rPr>
              <a:t>, time, </a:t>
            </a:r>
            <a:r>
              <a:rPr lang="en-US" sz="3400" dirty="0" err="1">
                <a:solidFill>
                  <a:srgbClr val="0F0F0F"/>
                </a:solidFill>
              </a:rPr>
              <a:t>os</a:t>
            </a:r>
            <a:r>
              <a:rPr lang="en-US" sz="3400" dirty="0">
                <a:solidFill>
                  <a:srgbClr val="0F0F0F"/>
                </a:solidFill>
              </a:rPr>
              <a:t>, threading</a:t>
            </a:r>
            <a:endParaRPr lang="en-IN" sz="3400" b="1" dirty="0">
              <a:solidFill>
                <a:srgbClr val="0F0F0F"/>
              </a:solidFill>
            </a:endParaRPr>
          </a:p>
          <a:p>
            <a:pPr marL="1051200" lvl="2" indent="-457200">
              <a:buFont typeface="Wingdings" panose="05000000000000000000" pitchFamily="2" charset="2"/>
              <a:buChar char="v"/>
            </a:pPr>
            <a:endParaRPr lang="en-IN" sz="3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2800" dirty="0">
                <a:solidFill>
                  <a:schemeClr val="tx1"/>
                </a:solidFill>
              </a:rPr>
              <a:t>Data Collection</a:t>
            </a:r>
          </a:p>
          <a:p>
            <a:pPr marL="305435" indent="-305435"/>
            <a:r>
              <a:rPr lang="en-IN" sz="2800" dirty="0">
                <a:solidFill>
                  <a:schemeClr val="tx1"/>
                </a:solidFill>
              </a:rPr>
              <a:t>Exploratory Data Analysis</a:t>
            </a:r>
          </a:p>
          <a:p>
            <a:pPr marL="305435" indent="-305435"/>
            <a:r>
              <a:rPr lang="en-US" sz="2800" dirty="0">
                <a:solidFill>
                  <a:schemeClr val="tx1"/>
                </a:solidFill>
              </a:rPr>
              <a:t>Data Preprocessing and Feature Engineering</a:t>
            </a:r>
          </a:p>
          <a:p>
            <a:pPr marL="305435" indent="-305435"/>
            <a:r>
              <a:rPr lang="en-IN" sz="2800" dirty="0">
                <a:solidFill>
                  <a:schemeClr val="tx1"/>
                </a:solidFill>
              </a:rPr>
              <a:t>Model Selection and Training</a:t>
            </a:r>
          </a:p>
          <a:p>
            <a:pPr marL="305435" indent="-305435"/>
            <a:r>
              <a:rPr lang="en-IN" sz="2800" dirty="0">
                <a:solidFill>
                  <a:schemeClr val="tx1"/>
                </a:solidFill>
              </a:rPr>
              <a:t>Model Evaluation</a:t>
            </a:r>
          </a:p>
          <a:p>
            <a:pPr marL="305435" indent="-305435"/>
            <a:r>
              <a:rPr lang="en-IN" sz="2800" dirty="0">
                <a:solidFill>
                  <a:schemeClr val="tx1"/>
                </a:solidFill>
              </a:rPr>
              <a:t>Model Interpretation</a:t>
            </a:r>
          </a:p>
          <a:p>
            <a:pPr marL="305435" indent="-305435"/>
            <a:r>
              <a:rPr lang="en-IN" sz="2800" dirty="0">
                <a:solidFill>
                  <a:schemeClr val="tx1"/>
                </a:solidFill>
              </a:rPr>
              <a:t>Model Deployment using </a:t>
            </a:r>
            <a:r>
              <a:rPr lang="en-IN" sz="2800" dirty="0" err="1">
                <a:solidFill>
                  <a:schemeClr val="tx1"/>
                </a:solidFill>
              </a:rPr>
              <a:t>ngrok</a:t>
            </a:r>
            <a:r>
              <a:rPr lang="en-IN" sz="2800" dirty="0">
                <a:solidFill>
                  <a:schemeClr val="tx1"/>
                </a:solidFill>
              </a:rPr>
              <a:t> and </a:t>
            </a:r>
            <a:r>
              <a:rPr lang="en-IN" sz="2800" dirty="0" err="1">
                <a:solidFill>
                  <a:schemeClr val="tx1"/>
                </a:solidFill>
              </a:rPr>
              <a:t>Streamlit</a:t>
            </a:r>
            <a:endParaRPr lang="en-US" sz="28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0779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endParaRPr lang="en-US" sz="2800" b="1" dirty="0"/>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0" indent="0">
              <a:buNone/>
            </a:pPr>
            <a:endParaRPr lang="en-US" sz="2800" dirty="0">
              <a:ea typeface="+mn-lt"/>
              <a:cs typeface="+mn-lt"/>
            </a:endParaRPr>
          </a:p>
        </p:txBody>
      </p:sp>
      <p:pic>
        <p:nvPicPr>
          <p:cNvPr id="4" name="Picture 3">
            <a:extLst>
              <a:ext uri="{FF2B5EF4-FFF2-40B4-BE49-F238E27FC236}">
                <a16:creationId xmlns:a16="http://schemas.microsoft.com/office/drawing/2014/main" id="{6E1A3F01-6FAD-1248-04CD-9E1F592034AC}"/>
              </a:ext>
            </a:extLst>
          </p:cNvPr>
          <p:cNvPicPr>
            <a:picLocks noChangeAspect="1"/>
          </p:cNvPicPr>
          <p:nvPr/>
        </p:nvPicPr>
        <p:blipFill>
          <a:blip r:embed="rId2"/>
          <a:stretch>
            <a:fillRect/>
          </a:stretch>
        </p:blipFill>
        <p:spPr>
          <a:xfrm>
            <a:off x="1389148" y="1003199"/>
            <a:ext cx="5706486" cy="2853243"/>
          </a:xfrm>
          <a:prstGeom prst="rect">
            <a:avLst/>
          </a:prstGeom>
        </p:spPr>
      </p:pic>
      <p:pic>
        <p:nvPicPr>
          <p:cNvPr id="7" name="Picture 6">
            <a:extLst>
              <a:ext uri="{FF2B5EF4-FFF2-40B4-BE49-F238E27FC236}">
                <a16:creationId xmlns:a16="http://schemas.microsoft.com/office/drawing/2014/main" id="{659D6F29-025F-2CD9-DC0E-46B1D50819DC}"/>
              </a:ext>
            </a:extLst>
          </p:cNvPr>
          <p:cNvPicPr>
            <a:picLocks noChangeAspect="1"/>
          </p:cNvPicPr>
          <p:nvPr/>
        </p:nvPicPr>
        <p:blipFill>
          <a:blip r:embed="rId3"/>
          <a:stretch>
            <a:fillRect/>
          </a:stretch>
        </p:blipFill>
        <p:spPr>
          <a:xfrm>
            <a:off x="2290712" y="3900722"/>
            <a:ext cx="4949751" cy="2773455"/>
          </a:xfrm>
          <a:prstGeom prst="rect">
            <a:avLst/>
          </a:prstGeom>
        </p:spPr>
      </p:pic>
      <p:pic>
        <p:nvPicPr>
          <p:cNvPr id="9" name="Picture 8">
            <a:extLst>
              <a:ext uri="{FF2B5EF4-FFF2-40B4-BE49-F238E27FC236}">
                <a16:creationId xmlns:a16="http://schemas.microsoft.com/office/drawing/2014/main" id="{EAA96FA4-B320-67AE-7892-FA814C183ACC}"/>
              </a:ext>
            </a:extLst>
          </p:cNvPr>
          <p:cNvPicPr>
            <a:picLocks noChangeAspect="1"/>
          </p:cNvPicPr>
          <p:nvPr/>
        </p:nvPicPr>
        <p:blipFill>
          <a:blip r:embed="rId4"/>
          <a:stretch>
            <a:fillRect/>
          </a:stretch>
        </p:blipFill>
        <p:spPr>
          <a:xfrm>
            <a:off x="7550869" y="548299"/>
            <a:ext cx="4373339" cy="442800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DE6C-F191-35F6-A00F-B592D3F5F4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CAF021-25BB-AA36-F9D6-1757D4DADBC8}"/>
              </a:ext>
            </a:extLst>
          </p:cNvPr>
          <p:cNvSpPr>
            <a:spLocks noGrp="1"/>
          </p:cNvSpPr>
          <p:nvPr>
            <p:ph idx="1"/>
          </p:nvPr>
        </p:nvSpPr>
        <p:spPr/>
        <p:txBody>
          <a:bodyPr>
            <a:normAutofit fontScale="92500" lnSpcReduction="20000"/>
          </a:bodyPr>
          <a:lstStyle/>
          <a:p>
            <a:pPr marL="305435" indent="-305435"/>
            <a:endParaRPr lang="en-US" sz="2800" b="1" dirty="0"/>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endParaRPr lang="en-US" sz="2800" dirty="0">
              <a:ea typeface="+mn-lt"/>
              <a:cs typeface="+mn-lt"/>
            </a:endParaRPr>
          </a:p>
          <a:p>
            <a:pPr marL="305435" indent="-305435"/>
            <a:r>
              <a:rPr lang="en-US" sz="2800" dirty="0">
                <a:ea typeface="+mn-lt"/>
                <a:cs typeface="+mn-lt"/>
              </a:rPr>
              <a:t>https://github.com/</a:t>
            </a:r>
            <a:endParaRPr lang="en-US" sz="2800" b="1" dirty="0"/>
          </a:p>
        </p:txBody>
      </p:sp>
      <p:pic>
        <p:nvPicPr>
          <p:cNvPr id="6" name="Picture 5">
            <a:extLst>
              <a:ext uri="{FF2B5EF4-FFF2-40B4-BE49-F238E27FC236}">
                <a16:creationId xmlns:a16="http://schemas.microsoft.com/office/drawing/2014/main" id="{571A50CF-396C-F29D-576A-8F97B0AA4070}"/>
              </a:ext>
            </a:extLst>
          </p:cNvPr>
          <p:cNvPicPr>
            <a:picLocks noChangeAspect="1"/>
          </p:cNvPicPr>
          <p:nvPr/>
        </p:nvPicPr>
        <p:blipFill>
          <a:blip r:embed="rId2"/>
          <a:stretch>
            <a:fillRect/>
          </a:stretch>
        </p:blipFill>
        <p:spPr>
          <a:xfrm>
            <a:off x="354948" y="591525"/>
            <a:ext cx="5904584" cy="3433719"/>
          </a:xfrm>
          <a:prstGeom prst="rect">
            <a:avLst/>
          </a:prstGeom>
        </p:spPr>
      </p:pic>
      <p:pic>
        <p:nvPicPr>
          <p:cNvPr id="9" name="Picture 8">
            <a:extLst>
              <a:ext uri="{FF2B5EF4-FFF2-40B4-BE49-F238E27FC236}">
                <a16:creationId xmlns:a16="http://schemas.microsoft.com/office/drawing/2014/main" id="{504E5712-799B-8441-17EA-B4EB76AC84DA}"/>
              </a:ext>
            </a:extLst>
          </p:cNvPr>
          <p:cNvPicPr>
            <a:picLocks noChangeAspect="1"/>
          </p:cNvPicPr>
          <p:nvPr/>
        </p:nvPicPr>
        <p:blipFill>
          <a:blip r:embed="rId3"/>
          <a:stretch>
            <a:fillRect/>
          </a:stretch>
        </p:blipFill>
        <p:spPr>
          <a:xfrm>
            <a:off x="6331668" y="591526"/>
            <a:ext cx="5646664" cy="4234998"/>
          </a:xfrm>
          <a:prstGeom prst="rect">
            <a:avLst/>
          </a:prstGeom>
        </p:spPr>
      </p:pic>
    </p:spTree>
    <p:extLst>
      <p:ext uri="{BB962C8B-B14F-4D97-AF65-F5344CB8AC3E}">
        <p14:creationId xmlns:p14="http://schemas.microsoft.com/office/powerpoint/2010/main" val="392796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923392"/>
          </a:xfrm>
          <a:noFill/>
        </p:spPr>
        <p:txBody>
          <a:bodyPr>
            <a:normAutofit fontScale="85000" lnSpcReduction="10000"/>
          </a:bodyPr>
          <a:lstStyle/>
          <a:p>
            <a:pPr marL="0" indent="0">
              <a:buNone/>
            </a:pPr>
            <a:r>
              <a:rPr lang="en-IN" sz="3100" b="1" dirty="0">
                <a:solidFill>
                  <a:schemeClr val="tx1"/>
                </a:solidFill>
                <a:latin typeface="Times New Roman" panose="02020603050405020304" pitchFamily="18" charset="0"/>
                <a:cs typeface="Times New Roman" panose="02020603050405020304" pitchFamily="18" charset="0"/>
              </a:rPr>
              <a:t>Project Summary &amp; Effectiveness</a:t>
            </a:r>
            <a:r>
              <a:rPr lang="en-IN" sz="3100" b="1" dirty="0">
                <a:solidFill>
                  <a:schemeClr val="tx1"/>
                </a:solidFill>
                <a:latin typeface="Times New Roman" panose="02020603050405020304" pitchFamily="18" charset="0"/>
                <a:ea typeface="+mn-lt"/>
                <a:cs typeface="Times New Roman" panose="02020603050405020304" pitchFamily="18" charset="0"/>
              </a:rPr>
              <a:t> :</a:t>
            </a:r>
          </a:p>
          <a:p>
            <a:pPr lvl="2">
              <a:buFont typeface="Wingdings" panose="05000000000000000000" pitchFamily="2" charset="2"/>
              <a:buChar char="v"/>
            </a:pPr>
            <a:r>
              <a:rPr lang="en-IN" sz="2400" b="1" dirty="0">
                <a:solidFill>
                  <a:schemeClr val="tx1"/>
                </a:solidFill>
                <a:latin typeface="Times New Roman" panose="02020603050405020304" pitchFamily="18" charset="0"/>
                <a:ea typeface="+mn-lt"/>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Developed an </a:t>
            </a:r>
            <a:r>
              <a:rPr lang="en-US" sz="2400" b="1" dirty="0">
                <a:latin typeface="Times New Roman" panose="02020603050405020304" pitchFamily="18" charset="0"/>
                <a:cs typeface="Times New Roman" panose="02020603050405020304" pitchFamily="18" charset="0"/>
              </a:rPr>
              <a:t>Employe Salary Prediction</a:t>
            </a:r>
            <a:r>
              <a:rPr lang="en-US" sz="2400" dirty="0">
                <a:latin typeface="Times New Roman" panose="02020603050405020304" pitchFamily="18" charset="0"/>
                <a:cs typeface="Times New Roman" panose="02020603050405020304" pitchFamily="18" charset="0"/>
              </a:rPr>
              <a:t> model using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a:t>
            </a:r>
            <a:r>
              <a:rPr lang="en-IN" sz="2400" b="1" dirty="0">
                <a:solidFill>
                  <a:schemeClr val="tx1"/>
                </a:solidFill>
                <a:latin typeface="Times New Roman" panose="02020603050405020304" pitchFamily="18" charset="0"/>
                <a:ea typeface="+mn-lt"/>
                <a:cs typeface="Times New Roman" panose="02020603050405020304" pitchFamily="18" charset="0"/>
              </a:rPr>
              <a:t>	</a:t>
            </a:r>
          </a:p>
          <a:p>
            <a:pPr lvl="2">
              <a:buFont typeface="Wingdings" panose="05000000000000000000" pitchFamily="2" charset="2"/>
              <a:buChar char="v"/>
            </a:pPr>
            <a:r>
              <a:rPr lang="en-IN" sz="2400" b="1" dirty="0">
                <a:solidFill>
                  <a:schemeClr val="tx1"/>
                </a:solidFill>
                <a:latin typeface="Times New Roman" panose="02020603050405020304" pitchFamily="18" charset="0"/>
                <a:ea typeface="+mn-lt"/>
                <a:cs typeface="Times New Roman" panose="02020603050405020304" pitchFamily="18" charset="0"/>
              </a:rPr>
              <a:t> </a:t>
            </a:r>
            <a:r>
              <a:rPr lang="en-US" sz="2400" b="1" dirty="0">
                <a:solidFill>
                  <a:schemeClr val="tx1"/>
                </a:solidFill>
                <a:latin typeface="Times New Roman" panose="02020603050405020304" pitchFamily="18" charset="0"/>
                <a:ea typeface="+mn-lt"/>
                <a:cs typeface="Times New Roman" panose="02020603050405020304" pitchFamily="18" charset="0"/>
              </a:rPr>
              <a:t>Achieved strong performance:  87-88% </a:t>
            </a:r>
            <a:r>
              <a:rPr lang="en-US" sz="2400" dirty="0">
                <a:solidFill>
                  <a:schemeClr val="tx1"/>
                </a:solidFill>
                <a:latin typeface="Times New Roman" panose="02020603050405020304" pitchFamily="18" charset="0"/>
                <a:ea typeface="+mn-lt"/>
                <a:cs typeface="Times New Roman" panose="02020603050405020304" pitchFamily="18" charset="0"/>
              </a:rPr>
              <a:t>Accuracy</a:t>
            </a:r>
            <a:endParaRPr lang="en-IN" sz="2400" b="1" dirty="0">
              <a:solidFill>
                <a:schemeClr val="tx1"/>
              </a:solidFill>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Model effectively distinguishes between  &lt;= 50k and  &gt; 50k income    groups.</a:t>
            </a:r>
            <a:r>
              <a:rPr lang="en-IN" sz="2400" b="1" dirty="0">
                <a:solidFill>
                  <a:schemeClr val="tx1"/>
                </a:solidFill>
                <a:latin typeface="Times New Roman" panose="02020603050405020304" pitchFamily="18" charset="0"/>
                <a:ea typeface="+mn-lt"/>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a:p>
            <a:pPr marL="72000" indent="0">
              <a:buNone/>
            </a:pPr>
            <a:r>
              <a:rPr lang="en-IN" sz="3000" b="1" dirty="0">
                <a:solidFill>
                  <a:schemeClr val="tx1"/>
                </a:solidFill>
                <a:latin typeface="Times New Roman" panose="02020603050405020304" pitchFamily="18" charset="0"/>
                <a:cs typeface="Times New Roman" panose="02020603050405020304" pitchFamily="18" charset="0"/>
              </a:rPr>
              <a:t>Challenges &amp; Improvements :</a:t>
            </a:r>
          </a:p>
          <a:p>
            <a:pPr marL="1123200" lvl="2" indent="-4572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Data Cleaning &amp; Feature Engineering: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Addressed missing values and encoded categorical variables for accurate model training.</a:t>
            </a:r>
          </a:p>
          <a:p>
            <a:pPr marL="1123200" lvl="2" indent="-4572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Model Alignment &amp; Deployment: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Ensured user inputs matched trained model expectations for reliable predictions in the deployed app</a:t>
            </a:r>
          </a:p>
          <a:p>
            <a:pPr marL="1123200" lvl="2" indent="-4572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Interpretability &amp; UX:</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Delivered insight into model decisions and built an intuitive, user-friendly </a:t>
            </a:r>
            <a:r>
              <a:rPr lang="en-US" sz="2400"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application.</a:t>
            </a:r>
            <a:endParaRPr lang="en-IN" sz="2400" b="1" dirty="0">
              <a:solidFill>
                <a:schemeClr val="tx1"/>
              </a:solidFill>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Apply ensemble techniques or model stacking to improve prediction accuracy.</a:t>
            </a:r>
          </a:p>
          <a:p>
            <a:r>
              <a:rPr lang="en-US" sz="2400" dirty="0">
                <a:solidFill>
                  <a:schemeClr val="tx1"/>
                </a:solidFill>
                <a:latin typeface="Times New Roman" panose="02020603050405020304" pitchFamily="18" charset="0"/>
                <a:cs typeface="Times New Roman" panose="02020603050405020304" pitchFamily="18" charset="0"/>
              </a:rPr>
              <a:t>Integrate advanced feature engineering and automated feature selection to boost model performance.</a:t>
            </a:r>
          </a:p>
          <a:p>
            <a:r>
              <a:rPr lang="en-US" sz="2400" dirty="0">
                <a:solidFill>
                  <a:schemeClr val="tx1"/>
                </a:solidFill>
                <a:latin typeface="Times New Roman" panose="02020603050405020304" pitchFamily="18" charset="0"/>
                <a:cs typeface="Times New Roman" panose="02020603050405020304" pitchFamily="18" charset="0"/>
              </a:rPr>
              <a:t>Expand to handle more granular income ranges or multiclass classification tasks.</a:t>
            </a:r>
          </a:p>
          <a:p>
            <a:r>
              <a:rPr lang="en-US" sz="2400" dirty="0">
                <a:solidFill>
                  <a:schemeClr val="tx1"/>
                </a:solidFill>
                <a:latin typeface="Times New Roman" panose="02020603050405020304" pitchFamily="18" charset="0"/>
                <a:cs typeface="Times New Roman" panose="02020603050405020304" pitchFamily="18" charset="0"/>
              </a:rPr>
              <a:t>Broaden data sources for richer context and increase generalizability across demographics.</a:t>
            </a:r>
          </a:p>
          <a:p>
            <a:r>
              <a:rPr lang="en-US" sz="2400" dirty="0">
                <a:solidFill>
                  <a:schemeClr val="tx1"/>
                </a:solidFill>
                <a:latin typeface="Times New Roman" panose="02020603050405020304" pitchFamily="18" charset="0"/>
                <a:cs typeface="Times New Roman" panose="02020603050405020304" pitchFamily="18" charset="0"/>
              </a:rPr>
              <a:t>Add continuous model monitoring and retraining mechanisms for adapting to new data trends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343</TotalTime>
  <Words>631</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mouni prakash reddy</cp:lastModifiedBy>
  <cp:revision>58</cp:revision>
  <dcterms:created xsi:type="dcterms:W3CDTF">2021-05-26T16:50:10Z</dcterms:created>
  <dcterms:modified xsi:type="dcterms:W3CDTF">2025-07-22T14:30:02Z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