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handoutMasterIdLst>
    <p:handoutMasterId r:id="rId18"/>
  </p:handoutMasterIdLst>
  <p:sldIdLst>
    <p:sldId id="267" r:id="rId2"/>
    <p:sldId id="268" r:id="rId3"/>
    <p:sldId id="269" r:id="rId4"/>
    <p:sldId id="271" r:id="rId5"/>
    <p:sldId id="262" r:id="rId6"/>
    <p:sldId id="272" r:id="rId7"/>
    <p:sldId id="273" r:id="rId8"/>
    <p:sldId id="274" r:id="rId9"/>
    <p:sldId id="275" r:id="rId10"/>
    <p:sldId id="276" r:id="rId11"/>
    <p:sldId id="257" r:id="rId12"/>
    <p:sldId id="277" r:id="rId13"/>
    <p:sldId id="278" r:id="rId14"/>
    <p:sldId id="279" r:id="rId15"/>
    <p:sldId id="28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E57"/>
    <a:srgbClr val="184259"/>
    <a:srgbClr val="9C4E4E"/>
    <a:srgbClr val="700000"/>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8" autoAdjust="0"/>
    <p:restoredTop sz="94652" autoAdjust="0"/>
  </p:normalViewPr>
  <p:slideViewPr>
    <p:cSldViewPr snapToGrid="0">
      <p:cViewPr varScale="1">
        <p:scale>
          <a:sx n="82" d="100"/>
          <a:sy n="82" d="100"/>
        </p:scale>
        <p:origin x="629" y="72"/>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unika vishwanadhula" userId="b0bf7e4c243e99a8" providerId="LiveId" clId="{961D2EF8-7A36-4723-9404-4D30EBD04317}"/>
    <pc:docChg chg="modSld">
      <pc:chgData name="mounika vishwanadhula" userId="b0bf7e4c243e99a8" providerId="LiveId" clId="{961D2EF8-7A36-4723-9404-4D30EBD04317}" dt="2023-05-02T21:09:00.351" v="1" actId="1076"/>
      <pc:docMkLst>
        <pc:docMk/>
      </pc:docMkLst>
      <pc:sldChg chg="modSp mod">
        <pc:chgData name="mounika vishwanadhula" userId="b0bf7e4c243e99a8" providerId="LiveId" clId="{961D2EF8-7A36-4723-9404-4D30EBD04317}" dt="2023-05-02T21:09:00.351" v="1" actId="1076"/>
        <pc:sldMkLst>
          <pc:docMk/>
          <pc:sldMk cId="1733894933" sldId="262"/>
        </pc:sldMkLst>
        <pc:spChg chg="mod">
          <ac:chgData name="mounika vishwanadhula" userId="b0bf7e4c243e99a8" providerId="LiveId" clId="{961D2EF8-7A36-4723-9404-4D30EBD04317}" dt="2023-05-02T21:08:51.010" v="0" actId="1076"/>
          <ac:spMkLst>
            <pc:docMk/>
            <pc:sldMk cId="1733894933" sldId="262"/>
            <ac:spMk id="2" creationId="{A9DED3C6-003C-4A2D-B351-F00A04BF6251}"/>
          </ac:spMkLst>
        </pc:spChg>
        <pc:spChg chg="mod">
          <ac:chgData name="mounika vishwanadhula" userId="b0bf7e4c243e99a8" providerId="LiveId" clId="{961D2EF8-7A36-4723-9404-4D30EBD04317}" dt="2023-05-02T21:09:00.351" v="1" actId="1076"/>
          <ac:spMkLst>
            <pc:docMk/>
            <pc:sldMk cId="1733894933" sldId="262"/>
            <ac:spMk id="4" creationId="{44FA16B2-6A61-4B79-B91C-B41F21F14F7D}"/>
          </ac:spMkLst>
        </pc:sp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2318376068376068"/>
          <c:y val="1.2698412698412698E-2"/>
        </c:manualLayout>
      </c:layout>
      <c:overlay val="0"/>
    </c:title>
    <c:autoTitleDeleted val="0"/>
    <c:plotArea>
      <c:layout>
        <c:manualLayout>
          <c:layoutTarget val="inner"/>
          <c:xMode val="edge"/>
          <c:yMode val="edge"/>
          <c:x val="0.25077764317921797"/>
          <c:y val="9.2291796858725988E-2"/>
          <c:w val="0.6416037231457179"/>
          <c:h val="0.7579328421376843"/>
        </c:manualLayout>
      </c:layout>
      <c:barChart>
        <c:barDir val="bar"/>
        <c:grouping val="clustered"/>
        <c:varyColors val="0"/>
        <c:ser>
          <c:idx val="0"/>
          <c:order val="0"/>
          <c:tx>
            <c:strRef>
              <c:f>Sheet1!$B$1</c:f>
              <c:strCache>
                <c:ptCount val="1"/>
                <c:pt idx="0">
                  <c:v>Accuracy</c:v>
                </c:pt>
              </c:strCache>
            </c:strRef>
          </c:tx>
          <c:invertIfNegative val="0"/>
          <c:cat>
            <c:strRef>
              <c:f>Sheet1!$A$2:$A$6</c:f>
              <c:strCache>
                <c:ptCount val="5"/>
                <c:pt idx="0">
                  <c:v>Naïve Bayes</c:v>
                </c:pt>
                <c:pt idx="1">
                  <c:v>Logistic Regression</c:v>
                </c:pt>
                <c:pt idx="2">
                  <c:v>Decision Tree</c:v>
                </c:pt>
                <c:pt idx="3">
                  <c:v>Random Forest</c:v>
                </c:pt>
                <c:pt idx="4">
                  <c:v>SVM</c:v>
                </c:pt>
              </c:strCache>
            </c:strRef>
          </c:cat>
          <c:val>
            <c:numRef>
              <c:f>Sheet1!$B$2:$B$6</c:f>
              <c:numCache>
                <c:formatCode>0.00%</c:formatCode>
                <c:ptCount val="5"/>
                <c:pt idx="0">
                  <c:v>0.95799999999999996</c:v>
                </c:pt>
                <c:pt idx="1">
                  <c:v>0.99099999999999999</c:v>
                </c:pt>
                <c:pt idx="2">
                  <c:v>0.99570000000000003</c:v>
                </c:pt>
                <c:pt idx="3">
                  <c:v>0.99329999999999996</c:v>
                </c:pt>
                <c:pt idx="4">
                  <c:v>0.99619999999999997</c:v>
                </c:pt>
              </c:numCache>
            </c:numRef>
          </c:val>
          <c:extLst>
            <c:ext xmlns:c16="http://schemas.microsoft.com/office/drawing/2014/chart" uri="{C3380CC4-5D6E-409C-BE32-E72D297353CC}">
              <c16:uniqueId val="{00000000-D85E-4A6C-8D58-2F0596778161}"/>
            </c:ext>
          </c:extLst>
        </c:ser>
        <c:dLbls>
          <c:showLegendKey val="0"/>
          <c:showVal val="0"/>
          <c:showCatName val="0"/>
          <c:showSerName val="0"/>
          <c:showPercent val="0"/>
          <c:showBubbleSize val="0"/>
        </c:dLbls>
        <c:gapWidth val="150"/>
        <c:axId val="143078528"/>
        <c:axId val="139205248"/>
      </c:barChart>
      <c:catAx>
        <c:axId val="143078528"/>
        <c:scaling>
          <c:orientation val="minMax"/>
        </c:scaling>
        <c:delete val="0"/>
        <c:axPos val="l"/>
        <c:numFmt formatCode="General" sourceLinked="0"/>
        <c:majorTickMark val="out"/>
        <c:minorTickMark val="none"/>
        <c:tickLblPos val="nextTo"/>
        <c:crossAx val="139205248"/>
        <c:crosses val="autoZero"/>
        <c:auto val="1"/>
        <c:lblAlgn val="ctr"/>
        <c:lblOffset val="100"/>
        <c:noMultiLvlLbl val="0"/>
      </c:catAx>
      <c:valAx>
        <c:axId val="139205248"/>
        <c:scaling>
          <c:orientation val="minMax"/>
        </c:scaling>
        <c:delete val="0"/>
        <c:axPos val="b"/>
        <c:majorGridlines/>
        <c:numFmt formatCode="0.00%" sourceLinked="1"/>
        <c:majorTickMark val="out"/>
        <c:minorTickMark val="none"/>
        <c:tickLblPos val="nextTo"/>
        <c:crossAx val="143078528"/>
        <c:crosses val="autoZero"/>
        <c:crossBetween val="between"/>
      </c:valAx>
    </c:plotArea>
    <c:legend>
      <c:legendPos val="r"/>
      <c:layout>
        <c:manualLayout>
          <c:xMode val="edge"/>
          <c:yMode val="edge"/>
          <c:x val="0.80307254862372968"/>
          <c:y val="2.5185518476857065E-2"/>
          <c:w val="0.16998067949839604"/>
          <c:h val="7.507595621086606E-2"/>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7425925629064405"/>
          <c:y val="5.591407282828983E-3"/>
          <c:w val="0.6416037231457179"/>
          <c:h val="0.7579328421376843"/>
        </c:manualLayout>
      </c:layout>
      <c:barChart>
        <c:barDir val="bar"/>
        <c:grouping val="clustered"/>
        <c:varyColors val="0"/>
        <c:dLbls>
          <c:showLegendKey val="0"/>
          <c:showVal val="0"/>
          <c:showCatName val="0"/>
          <c:showSerName val="0"/>
          <c:showPercent val="0"/>
          <c:showBubbleSize val="0"/>
        </c:dLbls>
        <c:gapWidth val="150"/>
        <c:axId val="143078528"/>
        <c:axId val="139205248"/>
      </c:barChart>
      <c:catAx>
        <c:axId val="143078528"/>
        <c:scaling>
          <c:orientation val="minMax"/>
        </c:scaling>
        <c:delete val="0"/>
        <c:axPos val="l"/>
        <c:numFmt formatCode="General" sourceLinked="0"/>
        <c:majorTickMark val="out"/>
        <c:minorTickMark val="none"/>
        <c:tickLblPos val="nextTo"/>
        <c:crossAx val="139205248"/>
        <c:crosses val="autoZero"/>
        <c:auto val="1"/>
        <c:lblAlgn val="ctr"/>
        <c:lblOffset val="100"/>
        <c:noMultiLvlLbl val="0"/>
      </c:catAx>
      <c:valAx>
        <c:axId val="139205248"/>
        <c:scaling>
          <c:orientation val="minMax"/>
        </c:scaling>
        <c:delete val="0"/>
        <c:axPos val="b"/>
        <c:majorGridlines/>
        <c:numFmt formatCode="0.00%" sourceLinked="1"/>
        <c:majorTickMark val="out"/>
        <c:minorTickMark val="none"/>
        <c:tickLblPos val="nextTo"/>
        <c:crossAx val="143078528"/>
        <c:crosses val="autoZero"/>
        <c:crossBetween val="between"/>
      </c:valAx>
    </c:plotArea>
    <c:legend>
      <c:legendPos val="r"/>
      <c:layout>
        <c:manualLayout>
          <c:xMode val="edge"/>
          <c:yMode val="edge"/>
          <c:x val="0.80307254862372968"/>
          <c:y val="2.5185518476857065E-2"/>
          <c:w val="0.16998067949839604"/>
          <c:h val="7.507595621086606E-2"/>
        </c:manualLayout>
      </c:layout>
      <c:overlay val="0"/>
    </c:legend>
    <c:plotVisOnly val="1"/>
    <c:dispBlanksAs val="gap"/>
    <c:showDLblsOverMax val="0"/>
  </c:chart>
  <c:txPr>
    <a:bodyPr/>
    <a:lstStyle/>
    <a:p>
      <a:pPr>
        <a:defRPr sz="1800"/>
      </a:pPr>
      <a:endParaRPr lang="en-US"/>
    </a:p>
  </c:txPr>
  <c:externalData r:id="rId1">
    <c:autoUpdate val="0"/>
  </c:externalData>
  <c:userShapes r:id="rId2"/>
</c:chartSpace>
</file>

<file path=ppt/drawings/_rels/drawing1.xml.rels><?xml version="1.0" encoding="UTF-8" standalone="yes"?>
<Relationships xmlns="http://schemas.openxmlformats.org/package/2006/relationships"><Relationship Id="rId1" Type="http://schemas.openxmlformats.org/officeDocument/2006/relationships/image" Target="../media/image13.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2" name="Picture 1" descr="Chart, bar chart&#10;&#10;Description automatically generated">
          <a:extLst xmlns:a="http://schemas.openxmlformats.org/drawingml/2006/main">
            <a:ext uri="{FF2B5EF4-FFF2-40B4-BE49-F238E27FC236}">
              <a16:creationId xmlns:a16="http://schemas.microsoft.com/office/drawing/2014/main" id="{E21D13FA-A59E-D6F3-D9DF-B7703FEFF346}"/>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577948" y="1623961"/>
          <a:ext cx="10386657" cy="4994787"/>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2BF7510-B9ED-40E0-8274-4F64AD62B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5E24B0-B97F-4932-93CD-4307D6181D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0AA17F-CB06-445B-ACD3-321E84E51A80}" type="datetimeFigureOut">
              <a:rPr lang="en-US" smtClean="0"/>
              <a:t>5/2/2023</a:t>
            </a:fld>
            <a:endParaRPr lang="en-US" dirty="0"/>
          </a:p>
        </p:txBody>
      </p:sp>
      <p:sp>
        <p:nvSpPr>
          <p:cNvPr id="4" name="Footer Placeholder 3">
            <a:extLst>
              <a:ext uri="{FF2B5EF4-FFF2-40B4-BE49-F238E27FC236}">
                <a16:creationId xmlns:a16="http://schemas.microsoft.com/office/drawing/2014/main" id="{7FC3A0DF-A8A7-4EF4-96E5-757FFFC2A9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2BEC987-E8F6-4FD2-BFB2-04815BD1D2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078EF9-7F2B-4B20-A25C-9E80C16977B9}" type="slidenum">
              <a:rPr lang="en-US" smtClean="0"/>
              <a:t>‹#›</a:t>
            </a:fld>
            <a:endParaRPr lang="en-US" dirty="0"/>
          </a:p>
        </p:txBody>
      </p:sp>
    </p:spTree>
    <p:extLst>
      <p:ext uri="{BB962C8B-B14F-4D97-AF65-F5344CB8AC3E}">
        <p14:creationId xmlns:p14="http://schemas.microsoft.com/office/powerpoint/2010/main" val="250011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41C0-BF72-4A20-AFA7-D05563D549B7}" type="datetimeFigureOut">
              <a:rPr lang="en-US" smtClean="0"/>
              <a:t>5/2/2023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AF9CF-D1E5-49FD-94F7-B246BB67E246}" type="slidenum">
              <a:rPr lang="en-US" smtClean="0"/>
              <a:t>‹#›</a:t>
            </a:fld>
            <a:endParaRPr lang="en-US" dirty="0"/>
          </a:p>
        </p:txBody>
      </p:sp>
    </p:spTree>
    <p:extLst>
      <p:ext uri="{BB962C8B-B14F-4D97-AF65-F5344CB8AC3E}">
        <p14:creationId xmlns:p14="http://schemas.microsoft.com/office/powerpoint/2010/main" val="1629285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chor="ctr" anchorCtr="0">
            <a:normAutofit/>
          </a:bodyPr>
          <a:lstStyle>
            <a:lvl1pPr>
              <a:defRPr sz="3000"/>
            </a:lvl1pPr>
          </a:lstStyle>
          <a:p>
            <a:r>
              <a:rPr lang="en-US" noProof="0"/>
              <a:t>Click to edit Master title style</a:t>
            </a:r>
          </a:p>
        </p:txBody>
      </p:sp>
      <p:sp>
        <p:nvSpPr>
          <p:cNvPr id="3" name="Content Placeholder 2"/>
          <p:cNvSpPr>
            <a:spLocks noGrp="1"/>
          </p:cNvSpPr>
          <p:nvPr>
            <p:ph idx="1"/>
          </p:nvPr>
        </p:nvSpPr>
        <p:spPr>
          <a:xfrm>
            <a:off x="685801" y="1869601"/>
            <a:ext cx="10840914" cy="3921600"/>
          </a:xfrm>
        </p:spPr>
        <p:txBody>
          <a:bodyPr anchor="t" anchorCtr="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984B7D2A-0DF8-424B-9572-B79AEBB2D9DC}" type="datetimeFigureOut">
              <a:rPr lang="en-US" noProof="0" smtClean="0"/>
              <a:t>5/2/2023</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8" name="Straight Connector 7">
            <a:extLst>
              <a:ext uri="{FF2B5EF4-FFF2-40B4-BE49-F238E27FC236}">
                <a16:creationId xmlns:a16="http://schemas.microsoft.com/office/drawing/2014/main" id="{328F7C25-BFB6-430F-87B6-7D0D2C7493D6}"/>
              </a:ext>
              <a:ext uri="{C183D7F6-B498-43B3-948B-1728B52AA6E4}">
                <adec:decorative xmlns:adec="http://schemas.microsoft.com/office/drawing/2017/decorative" val="1"/>
              </a:ext>
            </a:extLst>
          </p:cNvPr>
          <p:cNvCxnSpPr>
            <a:cxnSpLocks/>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026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hasCustomPrompt="1"/>
          </p:nvPr>
        </p:nvSpPr>
        <p:spPr>
          <a:xfrm>
            <a:off x="685801" y="609601"/>
            <a:ext cx="10840913" cy="3124199"/>
          </a:xfrm>
        </p:spPr>
        <p:txBody>
          <a:bodyPr anchor="ctr">
            <a:normAutofit/>
          </a:bodyPr>
          <a:lstStyle>
            <a:lvl1pPr algn="l">
              <a:defRPr sz="3000" b="0" cap="none"/>
            </a:lvl1pPr>
          </a:lstStyle>
          <a:p>
            <a:r>
              <a:rPr lang="en-US" noProof="0"/>
              <a:t>CLICK TO EDIT MASTER TITLE STYLE</a:t>
            </a:r>
          </a:p>
        </p:txBody>
      </p:sp>
      <p:sp>
        <p:nvSpPr>
          <p:cNvPr id="3" name="Text Placeholder 2"/>
          <p:cNvSpPr>
            <a:spLocks noGrp="1"/>
          </p:cNvSpPr>
          <p:nvPr>
            <p:ph type="body" idx="1"/>
          </p:nvPr>
        </p:nvSpPr>
        <p:spPr>
          <a:xfrm>
            <a:off x="685800" y="3733800"/>
            <a:ext cx="10840914" cy="20574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5/2/2023</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32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3" name="Date Placeholder 2"/>
          <p:cNvSpPr>
            <a:spLocks noGrp="1"/>
          </p:cNvSpPr>
          <p:nvPr>
            <p:ph type="dt" sz="half" idx="10"/>
          </p:nvPr>
        </p:nvSpPr>
        <p:spPr/>
        <p:txBody>
          <a:bodyPr/>
          <a:lstStyle/>
          <a:p>
            <a:fld id="{984B7D2A-0DF8-424B-9572-B79AEBB2D9DC}" type="datetimeFigureOut">
              <a:rPr lang="en-US" noProof="0" smtClean="0"/>
              <a:t>5/2/2023</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510649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84B7D2A-0DF8-424B-9572-B79AEBB2D9DC}" type="datetimeFigureOut">
              <a:rPr lang="en-US" noProof="0" smtClean="0"/>
              <a:t>5/2/2023</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45370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1786"/>
            <a:ext cx="12188825" cy="6856214"/>
          </a:xfrm>
          <a:prstGeom prst="rect">
            <a:avLst/>
          </a:prstGeom>
        </p:spPr>
      </p:pic>
      <p:sp>
        <p:nvSpPr>
          <p:cNvPr id="2" name="Title 1"/>
          <p:cNvSpPr>
            <a:spLocks noGrp="1"/>
          </p:cNvSpPr>
          <p:nvPr>
            <p:ph type="ctrTitle"/>
          </p:nvPr>
        </p:nvSpPr>
        <p:spPr>
          <a:xfrm>
            <a:off x="2476500" y="2716272"/>
            <a:ext cx="8683625" cy="2421464"/>
          </a:xfrm>
        </p:spPr>
        <p:txBody>
          <a:bodyPr anchor="b">
            <a:normAutofit/>
          </a:bodyPr>
          <a:lstStyle>
            <a:lvl1pPr algn="r">
              <a:defRPr sz="4800">
                <a:effectLst/>
              </a:defRPr>
            </a:lvl1pPr>
          </a:lstStyle>
          <a:p>
            <a:r>
              <a:rPr lang="en-US" noProof="0"/>
              <a:t>Click to edit Master title style</a:t>
            </a:r>
          </a:p>
        </p:txBody>
      </p:sp>
      <p:sp>
        <p:nvSpPr>
          <p:cNvPr id="3" name="Subtitle 2"/>
          <p:cNvSpPr>
            <a:spLocks noGrp="1"/>
          </p:cNvSpPr>
          <p:nvPr>
            <p:ph type="subTitle" idx="1"/>
          </p:nvPr>
        </p:nvSpPr>
        <p:spPr>
          <a:xfrm>
            <a:off x="2476500" y="5137736"/>
            <a:ext cx="8683625" cy="732840"/>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984B7D2A-0DF8-424B-9572-B79AEBB2D9DC}" type="datetimeFigureOut">
              <a:rPr lang="en-US" noProof="0" smtClean="0"/>
              <a:t>5/2/2023</a:t>
            </a:fld>
            <a:endParaRPr lang="en-US" noProof="0" dirty="0"/>
          </a:p>
        </p:txBody>
      </p:sp>
      <p:sp>
        <p:nvSpPr>
          <p:cNvPr id="5" name="Footer Placeholder 4"/>
          <p:cNvSpPr>
            <a:spLocks noGrp="1"/>
          </p:cNvSpPr>
          <p:nvPr>
            <p:ph type="ftr" sz="quarter" idx="11"/>
          </p:nvPr>
        </p:nvSpPr>
        <p:spPr>
          <a:xfrm>
            <a:off x="3962399" y="5870575"/>
            <a:ext cx="4893958" cy="377825"/>
          </a:xfrm>
        </p:spPr>
        <p:txBody>
          <a:bodyPr/>
          <a:lstStyle/>
          <a:p>
            <a:r>
              <a:rPr lang="en-US" noProof="0" dirty="0"/>
              <a:t>Add a Footer</a:t>
            </a:r>
          </a:p>
        </p:txBody>
      </p:sp>
      <p:sp>
        <p:nvSpPr>
          <p:cNvPr id="6" name="Slide Number Placeholder 5"/>
          <p:cNvSpPr>
            <a:spLocks noGrp="1"/>
          </p:cNvSpPr>
          <p:nvPr>
            <p:ph type="sldNum" sz="quarter" idx="12"/>
          </p:nvPr>
        </p:nvSpPr>
        <p:spPr>
          <a:xfrm>
            <a:off x="10608958" y="5870575"/>
            <a:ext cx="551167" cy="377825"/>
          </a:xfrm>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406293711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552450" y="1874308"/>
            <a:ext cx="3814235" cy="1260000"/>
          </a:xfrm>
        </p:spPr>
        <p:txBody>
          <a:bodyPr anchor="ctr" anchorCtr="0">
            <a:noAutofit/>
          </a:bodyPr>
          <a:lstStyle>
            <a:lvl1pPr algn="r">
              <a:defRPr sz="3000" b="0"/>
            </a:lvl1pPr>
          </a:lstStyle>
          <a:p>
            <a:r>
              <a:rPr lang="en-US" noProof="0"/>
              <a:t>Click to edit Master title style</a:t>
            </a:r>
          </a:p>
        </p:txBody>
      </p:sp>
      <p:sp>
        <p:nvSpPr>
          <p:cNvPr id="3" name="Content Placeholder 2"/>
          <p:cNvSpPr>
            <a:spLocks noGrp="1"/>
          </p:cNvSpPr>
          <p:nvPr>
            <p:ph idx="1"/>
          </p:nvPr>
        </p:nvSpPr>
        <p:spPr>
          <a:xfrm>
            <a:off x="4648200" y="0"/>
            <a:ext cx="7543800" cy="6856214"/>
          </a:xfrm>
        </p:spPr>
        <p:txBody>
          <a:bodyPr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552450" y="3134308"/>
            <a:ext cx="3814235" cy="2016600"/>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5/2/2023</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00633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Description and Conent">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840914" cy="1260000"/>
          </a:xfrm>
        </p:spPr>
        <p:txBody>
          <a:bodyPr anchor="ctr" anchorCtr="0">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81824"/>
            <a:ext cx="10840914" cy="1032826"/>
          </a:xfrm>
        </p:spPr>
        <p:txBody>
          <a:bodyPr anchor="t" anchorCtr="0">
            <a:no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7" name="Date Placeholder 6"/>
          <p:cNvSpPr>
            <a:spLocks noGrp="1"/>
          </p:cNvSpPr>
          <p:nvPr>
            <p:ph type="dt" sz="half" idx="10"/>
          </p:nvPr>
        </p:nvSpPr>
        <p:spPr/>
        <p:txBody>
          <a:bodyPr/>
          <a:lstStyle/>
          <a:p>
            <a:fld id="{984B7D2A-0DF8-424B-9572-B79AEBB2D9DC}" type="datetimeFigureOut">
              <a:rPr lang="en-US" noProof="0" smtClean="0"/>
              <a:t>5/2/2023</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6" name="Text Placeholder 5">
            <a:extLst>
              <a:ext uri="{FF2B5EF4-FFF2-40B4-BE49-F238E27FC236}">
                <a16:creationId xmlns:a16="http://schemas.microsoft.com/office/drawing/2014/main" id="{B47DAE59-9D63-4159-8F3E-560C31F19A89}"/>
              </a:ext>
            </a:extLst>
          </p:cNvPr>
          <p:cNvSpPr>
            <a:spLocks noGrp="1"/>
          </p:cNvSpPr>
          <p:nvPr>
            <p:ph type="body" sz="quarter" idx="14"/>
          </p:nvPr>
        </p:nvSpPr>
        <p:spPr>
          <a:xfrm>
            <a:off x="1216192"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sp>
        <p:nvSpPr>
          <p:cNvPr id="12" name="Text Placeholder 2">
            <a:extLst>
              <a:ext uri="{FF2B5EF4-FFF2-40B4-BE49-F238E27FC236}">
                <a16:creationId xmlns:a16="http://schemas.microsoft.com/office/drawing/2014/main" id="{4249143D-80A5-4E4C-BBFD-F253500CE226}"/>
              </a:ext>
            </a:extLst>
          </p:cNvPr>
          <p:cNvSpPr>
            <a:spLocks noGrp="1"/>
          </p:cNvSpPr>
          <p:nvPr>
            <p:ph type="body" idx="13"/>
          </p:nvPr>
        </p:nvSpPr>
        <p:spPr>
          <a:xfrm>
            <a:off x="685799" y="2914650"/>
            <a:ext cx="10840914" cy="502126"/>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Text Placeholder 5">
            <a:extLst>
              <a:ext uri="{FF2B5EF4-FFF2-40B4-BE49-F238E27FC236}">
                <a16:creationId xmlns:a16="http://schemas.microsoft.com/office/drawing/2014/main" id="{B06123F0-984B-4EF8-9945-3621C401B7AD}"/>
              </a:ext>
            </a:extLst>
          </p:cNvPr>
          <p:cNvSpPr>
            <a:spLocks noGrp="1"/>
          </p:cNvSpPr>
          <p:nvPr>
            <p:ph type="body" sz="quarter" idx="17"/>
          </p:nvPr>
        </p:nvSpPr>
        <p:spPr>
          <a:xfrm>
            <a:off x="7465366"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21" name="Text Placeholder 5">
            <a:extLst>
              <a:ext uri="{FF2B5EF4-FFF2-40B4-BE49-F238E27FC236}">
                <a16:creationId xmlns:a16="http://schemas.microsoft.com/office/drawing/2014/main" id="{A669C074-A9BE-4B07-ACEE-3B34AAC8B9E7}"/>
              </a:ext>
            </a:extLst>
          </p:cNvPr>
          <p:cNvSpPr>
            <a:spLocks noGrp="1"/>
          </p:cNvSpPr>
          <p:nvPr>
            <p:ph type="body" sz="quarter" idx="18"/>
          </p:nvPr>
        </p:nvSpPr>
        <p:spPr>
          <a:xfrm>
            <a:off x="9548424"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9" name="Text Placeholder 5">
            <a:extLst>
              <a:ext uri="{FF2B5EF4-FFF2-40B4-BE49-F238E27FC236}">
                <a16:creationId xmlns:a16="http://schemas.microsoft.com/office/drawing/2014/main" id="{84A40D78-D6DD-41A7-A132-9D48DF8649A9}"/>
              </a:ext>
            </a:extLst>
          </p:cNvPr>
          <p:cNvSpPr>
            <a:spLocks noGrp="1"/>
          </p:cNvSpPr>
          <p:nvPr>
            <p:ph type="body" sz="quarter" idx="16"/>
          </p:nvPr>
        </p:nvSpPr>
        <p:spPr>
          <a:xfrm>
            <a:off x="5382308"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8" name="Text Placeholder 5">
            <a:extLst>
              <a:ext uri="{FF2B5EF4-FFF2-40B4-BE49-F238E27FC236}">
                <a16:creationId xmlns:a16="http://schemas.microsoft.com/office/drawing/2014/main" id="{4A9CFAA7-850F-4C92-A9BE-56452E5CA04D}"/>
              </a:ext>
            </a:extLst>
          </p:cNvPr>
          <p:cNvSpPr>
            <a:spLocks noGrp="1"/>
          </p:cNvSpPr>
          <p:nvPr>
            <p:ph type="body" sz="quarter" idx="15"/>
          </p:nvPr>
        </p:nvSpPr>
        <p:spPr>
          <a:xfrm>
            <a:off x="3299250"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cxnSp>
        <p:nvCxnSpPr>
          <p:cNvPr id="14" name="Straight Connector 13">
            <a:extLst>
              <a:ext uri="{FF2B5EF4-FFF2-40B4-BE49-F238E27FC236}">
                <a16:creationId xmlns:a16="http://schemas.microsoft.com/office/drawing/2014/main" id="{CC5A0CF1-9FE7-4149-97DC-5221639144C8}"/>
              </a:ext>
              <a:ext uri="{C183D7F6-B498-43B3-948B-1728B52AA6E4}">
                <adec:decorative xmlns:adec="http://schemas.microsoft.com/office/drawing/2017/decorative" val="1"/>
              </a:ext>
            </a:extLst>
          </p:cNvPr>
          <p:cNvCxnSpPr>
            <a:cxnSpLocks/>
          </p:cNvCxnSpPr>
          <p:nvPr userDrawn="1"/>
        </p:nvCxnSpPr>
        <p:spPr>
          <a:xfrm rot="16200000">
            <a:off x="-185517"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363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1457326" y="995967"/>
            <a:ext cx="6238874" cy="1260000"/>
          </a:xfrm>
        </p:spPr>
        <p:txBody>
          <a:bodyPr anchor="ctr" anchorCtr="0">
            <a:noAutofit/>
          </a:bodyPr>
          <a:lstStyle>
            <a:lvl1pPr algn="r">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085849" y="2255967"/>
            <a:ext cx="6610351" cy="3476618"/>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5/2/2023</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96938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Righ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6657974" y="995968"/>
            <a:ext cx="4848225" cy="1260000"/>
          </a:xfrm>
        </p:spPr>
        <p:txBody>
          <a:bodyPr anchor="ctr" anchorCtr="0">
            <a:normAutofit/>
          </a:bodyPr>
          <a:lstStyle>
            <a:lvl1pPr algn="l">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727574" y="914400"/>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6657974" y="2255968"/>
            <a:ext cx="4848225" cy="3476617"/>
          </a:xfrm>
        </p:spPr>
        <p:txBody>
          <a:bodyPr anchor="t">
            <a:normAutofit/>
          </a:bodyPr>
          <a:lstStyle>
            <a:lvl1pPr marL="0" indent="0" algn="l">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5/2/2023</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295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bwMode="white">
          <a:xfrm>
            <a:off x="10571243"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11" name="TextBox 10"/>
          <p:cNvSpPr txBox="1"/>
          <p:nvPr/>
        </p:nvSpPr>
        <p:spPr bwMode="white">
          <a:xfrm>
            <a:off x="100262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2" name="Title 1"/>
          <p:cNvSpPr>
            <a:spLocks noGrp="1"/>
          </p:cNvSpPr>
          <p:nvPr>
            <p:ph type="title" hasCustomPrompt="1"/>
          </p:nvPr>
        </p:nvSpPr>
        <p:spPr>
          <a:xfrm>
            <a:off x="1320801" y="609601"/>
            <a:ext cx="9550399" cy="2743199"/>
          </a:xfrm>
        </p:spPr>
        <p:txBody>
          <a:bodyPr anchor="ctr">
            <a:normAutofit/>
          </a:bodyPr>
          <a:lstStyle>
            <a:lvl1pPr algn="ctr">
              <a:defRPr sz="3000" b="0" i="1" cap="none">
                <a:solidFill>
                  <a:schemeClr val="tx1"/>
                </a:solidFill>
              </a:defRPr>
            </a:lvl1pPr>
          </a:lstStyle>
          <a:p>
            <a:r>
              <a:rPr lang="en-US" noProof="0"/>
              <a:t>CLICK TO EDIT MASTER TITLE STYLE</a:t>
            </a:r>
          </a:p>
        </p:txBody>
      </p:sp>
      <p:sp>
        <p:nvSpPr>
          <p:cNvPr id="10" name="Text Placeholder 9"/>
          <p:cNvSpPr>
            <a:spLocks noGrp="1"/>
          </p:cNvSpPr>
          <p:nvPr>
            <p:ph type="body" sz="quarter" idx="13"/>
          </p:nvPr>
        </p:nvSpPr>
        <p:spPr>
          <a:xfrm>
            <a:off x="1426408" y="3352800"/>
            <a:ext cx="9339184" cy="381000"/>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a:t>Click to edit Master text styles</a:t>
            </a:r>
          </a:p>
        </p:txBody>
      </p:sp>
      <p:sp>
        <p:nvSpPr>
          <p:cNvPr id="7" name="Rectangle: Rounded Corners 6">
            <a:extLst>
              <a:ext uri="{FF2B5EF4-FFF2-40B4-BE49-F238E27FC236}">
                <a16:creationId xmlns:a16="http://schemas.microsoft.com/office/drawing/2014/main" id="{1AD7857E-8E0E-4AC1-ABDC-E42462C788DE}"/>
              </a:ext>
            </a:extLst>
          </p:cNvPr>
          <p:cNvSpPr/>
          <p:nvPr userDrawn="1"/>
        </p:nvSpPr>
        <p:spPr>
          <a:xfrm>
            <a:off x="1750844" y="3962401"/>
            <a:ext cx="8690313" cy="1908173"/>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ext Placeholder 2"/>
          <p:cNvSpPr>
            <a:spLocks noGrp="1"/>
          </p:cNvSpPr>
          <p:nvPr>
            <p:ph type="body" idx="1"/>
          </p:nvPr>
        </p:nvSpPr>
        <p:spPr>
          <a:xfrm>
            <a:off x="1857375" y="4021138"/>
            <a:ext cx="8486775" cy="1760537"/>
          </a:xfrm>
        </p:spPr>
        <p:txBody>
          <a:bodyPr anchor="ctr">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5/2/2023</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15340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599"/>
            <a:ext cx="10840914" cy="1260000"/>
          </a:xfrm>
        </p:spPr>
        <p:txBody>
          <a:bodyPr>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69599"/>
            <a:ext cx="5202071"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685800" y="2870201"/>
            <a:ext cx="5202071" cy="2916000"/>
          </a:xfrm>
          <a:prstGeom prst="roundRect">
            <a:avLst>
              <a:gd name="adj" fmla="val 2496"/>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98270" y="1869599"/>
            <a:ext cx="5228444"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98270" y="2870201"/>
            <a:ext cx="5202071" cy="2916000"/>
          </a:xfrm>
          <a:prstGeom prst="roundRect">
            <a:avLst>
              <a:gd name="adj" fmla="val 2798"/>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984B7D2A-0DF8-424B-9572-B79AEBB2D9DC}" type="datetimeFigureOut">
              <a:rPr lang="en-US" noProof="0" smtClean="0"/>
              <a:t>5/2/2023</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2" name="Straight Connector 11">
            <a:extLst>
              <a:ext uri="{FF2B5EF4-FFF2-40B4-BE49-F238E27FC236}">
                <a16:creationId xmlns:a16="http://schemas.microsoft.com/office/drawing/2014/main" id="{8031B0A9-3E16-4C5B-A6CE-045BCB91A008}"/>
              </a:ext>
              <a:ext uri="{C183D7F6-B498-43B3-948B-1728B52AA6E4}">
                <adec:decorative xmlns:adec="http://schemas.microsoft.com/office/drawing/2017/decorative" val="1"/>
              </a:ext>
            </a:extLst>
          </p:cNvPr>
          <p:cNvCxnSpPr>
            <a:cxnSpLocks/>
          </p:cNvCxnSpPr>
          <p:nvPr userDrawn="1"/>
        </p:nvCxnSpPr>
        <p:spPr>
          <a:xfrm flipV="1">
            <a:off x="57150" y="93976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6696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9" name="Rectangle: Rounded Corners 8">
            <a:extLst>
              <a:ext uri="{FF2B5EF4-FFF2-40B4-BE49-F238E27FC236}">
                <a16:creationId xmlns:a16="http://schemas.microsoft.com/office/drawing/2014/main" id="{E44449DE-635B-4B23-9B8B-C95A5B8764DB}"/>
              </a:ext>
            </a:extLst>
          </p:cNvPr>
          <p:cNvSpPr/>
          <p:nvPr userDrawn="1"/>
        </p:nvSpPr>
        <p:spPr>
          <a:xfrm>
            <a:off x="663356"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Content Placeholder 2"/>
          <p:cNvSpPr>
            <a:spLocks noGrp="1"/>
          </p:cNvSpPr>
          <p:nvPr>
            <p:ph sz="half" idx="1"/>
          </p:nvPr>
        </p:nvSpPr>
        <p:spPr>
          <a:xfrm>
            <a:off x="685802" y="1869600"/>
            <a:ext cx="5040000" cy="3921601"/>
          </a:xfrm>
          <a:prstGeom prst="roundRect">
            <a:avLst>
              <a:gd name="adj" fmla="val 1970"/>
            </a:avLst>
          </a:prstGeom>
          <a:ln w="28575">
            <a:noFill/>
          </a:ln>
          <a:effectLst/>
        </p:spPr>
        <p:txBody>
          <a:bodyPr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488644" y="1869601"/>
            <a:ext cx="5040000" cy="3921600"/>
          </a:xfrm>
          <a:prstGeom prst="roundRect">
            <a:avLst>
              <a:gd name="adj" fmla="val 2211"/>
            </a:avLst>
          </a:prstGeom>
          <a:ln w="28575">
            <a:noFill/>
          </a:ln>
          <a:effectLst/>
        </p:spPr>
        <p:txBody>
          <a:bodyPr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984B7D2A-0DF8-424B-9572-B79AEBB2D9DC}" type="datetimeFigureOut">
              <a:rPr lang="en-US" noProof="0" smtClean="0"/>
              <a:t>5/2/2023</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0" name="Straight Connector 9">
            <a:extLst>
              <a:ext uri="{FF2B5EF4-FFF2-40B4-BE49-F238E27FC236}">
                <a16:creationId xmlns:a16="http://schemas.microsoft.com/office/drawing/2014/main" id="{E8539E0A-8009-4A6E-A7A1-5AEFA52206C3}"/>
              </a:ext>
              <a:ext uri="{C183D7F6-B498-43B3-948B-1728B52AA6E4}">
                <adec:decorative xmlns:adec="http://schemas.microsoft.com/office/drawing/2017/decorative" val="1"/>
              </a:ext>
            </a:extLst>
          </p:cNvPr>
          <p:cNvCxnSpPr>
            <a:cxnSpLocks/>
          </p:cNvCxnSpPr>
          <p:nvPr userDrawn="1"/>
        </p:nvCxnSpPr>
        <p:spPr>
          <a:xfrm flipV="1">
            <a:off x="57150" y="99691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235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85801" y="609600"/>
            <a:ext cx="10840914" cy="1456267"/>
          </a:xfrm>
          <a:prstGeom prst="rect">
            <a:avLst/>
          </a:prstGeom>
          <a:effectLst/>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bwMode="white">
          <a:xfrm>
            <a:off x="685801" y="2142067"/>
            <a:ext cx="10840914" cy="3649133"/>
          </a:xfrm>
          <a:prstGeom prst="rect">
            <a:avLst/>
          </a:prstGeom>
        </p:spPr>
        <p:txBody>
          <a:bodyPr vert="horz" lIns="91440" tIns="45720" rIns="91440" bIns="45720" rtlCol="0"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4B7D2A-0DF8-424B-9572-B79AEBB2D9DC}" type="datetimeFigureOut">
              <a:rPr lang="en-US" noProof="0" smtClean="0"/>
              <a:t>5/2/2023</a:t>
            </a:fld>
            <a:endParaRPr lang="en-US" noProof="0"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noProof="0" dirty="0"/>
              <a:t>Add a Footer</a:t>
            </a:r>
          </a:p>
        </p:txBody>
      </p:sp>
      <p:sp>
        <p:nvSpPr>
          <p:cNvPr id="6" name="Slide Number Placeholder 5"/>
          <p:cNvSpPr>
            <a:spLocks noGrp="1"/>
          </p:cNvSpPr>
          <p:nvPr>
            <p:ph type="sldNum" sz="quarter" idx="4"/>
          </p:nvPr>
        </p:nvSpPr>
        <p:spPr>
          <a:xfrm>
            <a:off x="10266059" y="5870575"/>
            <a:ext cx="1260655"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009069978"/>
      </p:ext>
    </p:extLst>
  </p:cSld>
  <p:clrMap bg1="dk1" tx1="lt1" bg2="dk2" tx2="lt2" accent1="accent1" accent2="accent2" accent3="accent3" accent4="accent4" accent5="accent5" accent6="accent6" hlink="hlink" folHlink="folHlink"/>
  <p:sldLayoutIdLst>
    <p:sldLayoutId id="2147483662" r:id="rId1"/>
    <p:sldLayoutId id="2147483661" r:id="rId2"/>
    <p:sldLayoutId id="2147483668" r:id="rId3"/>
    <p:sldLayoutId id="2147483679" r:id="rId4"/>
    <p:sldLayoutId id="2147483669" r:id="rId5"/>
    <p:sldLayoutId id="2147483680" r:id="rId6"/>
    <p:sldLayoutId id="2147483672" r:id="rId7"/>
    <p:sldLayoutId id="2147483665" r:id="rId8"/>
    <p:sldLayoutId id="2147483664" r:id="rId9"/>
    <p:sldLayoutId id="2147483671" r:id="rId10"/>
    <p:sldLayoutId id="2147483666" r:id="rId11"/>
    <p:sldLayoutId id="2147483667" r:id="rId12"/>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1.xml"/><Relationship Id="rId5" Type="http://schemas.openxmlformats.org/officeDocument/2006/relationships/chart" Target="../charts/char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doi.org/10.1007/s42979-021-00775-6"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CC46D3E-4AA5-5A78-2B2A-DFE79179A4A5}"/>
              </a:ext>
            </a:extLst>
          </p:cNvPr>
          <p:cNvPicPr>
            <a:picLocks noGrp="1" noChangeAspect="1"/>
          </p:cNvPicPr>
          <p:nvPr>
            <p:ph idx="1"/>
          </p:nvPr>
        </p:nvPicPr>
        <p:blipFill rotWithShape="1">
          <a:blip r:embed="rId2"/>
          <a:stretch/>
        </p:blipFill>
        <p:spPr>
          <a:xfrm>
            <a:off x="4648200" y="1400711"/>
            <a:ext cx="7543800" cy="4054792"/>
          </a:xfrm>
          <a:prstGeom prst="rect">
            <a:avLst/>
          </a:prstGeom>
          <a:noFill/>
          <a:effectLst>
            <a:reflection blurRad="6350" stA="52000" endA="300" endPos="35000" dir="5400000" sy="-100000" algn="bl" rotWithShape="0"/>
            <a:softEdge rad="63500"/>
          </a:effectLst>
        </p:spPr>
      </p:pic>
      <p:sp>
        <p:nvSpPr>
          <p:cNvPr id="5" name="TextBox 4">
            <a:extLst>
              <a:ext uri="{FF2B5EF4-FFF2-40B4-BE49-F238E27FC236}">
                <a16:creationId xmlns:a16="http://schemas.microsoft.com/office/drawing/2014/main" id="{C964FC16-E9FB-469F-90C3-177A60236474}"/>
              </a:ext>
            </a:extLst>
          </p:cNvPr>
          <p:cNvSpPr txBox="1"/>
          <p:nvPr/>
        </p:nvSpPr>
        <p:spPr bwMode="white">
          <a:xfrm>
            <a:off x="552450" y="3134308"/>
            <a:ext cx="3814235" cy="2016600"/>
          </a:xfrm>
          <a:prstGeom prst="rect">
            <a:avLst/>
          </a:prstGeom>
        </p:spPr>
        <p:txBody>
          <a:bodyPr vert="horz" lIns="91440" tIns="45720" rIns="91440" bIns="45720" rtlCol="0" anchor="t">
            <a:normAutofit/>
          </a:bodyPr>
          <a:lstStyle/>
          <a:p>
            <a:pPr algn="r">
              <a:spcAft>
                <a:spcPts val="1000"/>
              </a:spcAft>
              <a:buClr>
                <a:schemeClr val="tx1"/>
              </a:buClr>
              <a:buSzPct val="100000"/>
            </a:pPr>
            <a:endParaRPr lang="en-US" b="1" kern="1200" cap="none" dirty="0">
              <a:effectLst/>
              <a:latin typeface="+mn-lt"/>
              <a:ea typeface="+mn-ea"/>
              <a:cs typeface="+mn-cs"/>
            </a:endParaRPr>
          </a:p>
        </p:txBody>
      </p:sp>
      <p:sp>
        <p:nvSpPr>
          <p:cNvPr id="8" name="Title 7">
            <a:extLst>
              <a:ext uri="{FF2B5EF4-FFF2-40B4-BE49-F238E27FC236}">
                <a16:creationId xmlns:a16="http://schemas.microsoft.com/office/drawing/2014/main" id="{61D78776-4562-09B1-B4B4-F342059B88D6}"/>
              </a:ext>
            </a:extLst>
          </p:cNvPr>
          <p:cNvSpPr>
            <a:spLocks noGrp="1"/>
          </p:cNvSpPr>
          <p:nvPr>
            <p:ph type="title"/>
          </p:nvPr>
        </p:nvSpPr>
        <p:spPr>
          <a:xfrm>
            <a:off x="693207" y="2882608"/>
            <a:ext cx="3814235" cy="1260000"/>
          </a:xfrm>
        </p:spPr>
        <p:txBody>
          <a:bodyPr/>
          <a:lstStyle/>
          <a:p>
            <a:r>
              <a:rPr lang="en-US" b="1" u="sng" dirty="0">
                <a:effectLst>
                  <a:outerShdw blurRad="38100" dist="38100" dir="2700000" algn="tl">
                    <a:srgbClr val="000000">
                      <a:alpha val="43137"/>
                    </a:srgbClr>
                  </a:outerShdw>
                </a:effectLst>
              </a:rPr>
              <a:t>Fake News Detection Using Machine Learning</a:t>
            </a:r>
            <a:endParaRPr lang="en-IN" b="1" u="sng" dirty="0">
              <a:effectLst>
                <a:outerShdw blurRad="38100" dist="38100" dir="2700000" algn="tl">
                  <a:srgbClr val="000000">
                    <a:alpha val="43137"/>
                  </a:srgbClr>
                </a:outerShdw>
              </a:effectLst>
            </a:endParaRPr>
          </a:p>
        </p:txBody>
      </p:sp>
      <p:sp>
        <p:nvSpPr>
          <p:cNvPr id="10" name="TextBox 9">
            <a:extLst>
              <a:ext uri="{FF2B5EF4-FFF2-40B4-BE49-F238E27FC236}">
                <a16:creationId xmlns:a16="http://schemas.microsoft.com/office/drawing/2014/main" id="{37E2B473-F6FA-0340-5BAE-F72108E6BBDA}"/>
              </a:ext>
            </a:extLst>
          </p:cNvPr>
          <p:cNvSpPr txBox="1"/>
          <p:nvPr/>
        </p:nvSpPr>
        <p:spPr>
          <a:xfrm>
            <a:off x="886408" y="6041576"/>
            <a:ext cx="6102220" cy="369332"/>
          </a:xfrm>
          <a:prstGeom prst="rect">
            <a:avLst/>
          </a:prstGeom>
          <a:noFill/>
        </p:spPr>
        <p:txBody>
          <a:bodyPr wrap="square">
            <a:spAutoFit/>
          </a:bodyPr>
          <a:lstStyle/>
          <a:p>
            <a:r>
              <a:rPr lang="en-IN" dirty="0"/>
              <a:t>By Mounika Vishwanadhula</a:t>
            </a:r>
          </a:p>
        </p:txBody>
      </p:sp>
    </p:spTree>
    <p:extLst>
      <p:ext uri="{BB962C8B-B14F-4D97-AF65-F5344CB8AC3E}">
        <p14:creationId xmlns:p14="http://schemas.microsoft.com/office/powerpoint/2010/main" val="862656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BA199-95B7-41B3-9A72-44BD819B1C1F}"/>
              </a:ext>
            </a:extLst>
          </p:cNvPr>
          <p:cNvSpPr>
            <a:spLocks noGrp="1"/>
          </p:cNvSpPr>
          <p:nvPr>
            <p:ph type="title"/>
          </p:nvPr>
        </p:nvSpPr>
        <p:spPr/>
        <p:txBody>
          <a:bodyPr/>
          <a:lstStyle/>
          <a:p>
            <a:r>
              <a:rPr lang="en-US" dirty="0"/>
              <a:t>Obtained Results</a:t>
            </a:r>
          </a:p>
        </p:txBody>
      </p:sp>
      <p:pic>
        <p:nvPicPr>
          <p:cNvPr id="10" name="Picture 9" descr="gavel icon ">
            <a:extLst>
              <a:ext uri="{FF2B5EF4-FFF2-40B4-BE49-F238E27FC236}">
                <a16:creationId xmlns:a16="http://schemas.microsoft.com/office/drawing/2014/main" id="{4CC9C727-CD5E-461F-9DE1-B579A54D1FE9}"/>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6096000" y="600024"/>
            <a:ext cx="1171575" cy="1171575"/>
          </a:xfrm>
          <a:prstGeom prst="rect">
            <a:avLst/>
          </a:prstGeom>
        </p:spPr>
      </p:pic>
      <p:graphicFrame>
        <p:nvGraphicFramePr>
          <p:cNvPr id="5" name="Content Placeholder 4">
            <a:extLst>
              <a:ext uri="{FF2B5EF4-FFF2-40B4-BE49-F238E27FC236}">
                <a16:creationId xmlns:a16="http://schemas.microsoft.com/office/drawing/2014/main" id="{8824B88F-1159-4D53-DDFA-B89EBE9F30EC}"/>
              </a:ext>
            </a:extLst>
          </p:cNvPr>
          <p:cNvGraphicFramePr>
            <a:graphicFrameLocks noGrp="1"/>
          </p:cNvGraphicFramePr>
          <p:nvPr>
            <p:ph sz="half" idx="1"/>
            <p:extLst>
              <p:ext uri="{D42A27DB-BD31-4B8C-83A1-F6EECF244321}">
                <p14:modId xmlns:p14="http://schemas.microsoft.com/office/powerpoint/2010/main" val="583745000"/>
              </p:ext>
            </p:extLst>
          </p:nvPr>
        </p:nvGraphicFramePr>
        <p:xfrm>
          <a:off x="685800" y="1870075"/>
          <a:ext cx="10840914" cy="39211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30143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1EF275-EE8B-31F5-FECC-8B84471568CF}"/>
              </a:ext>
            </a:extLst>
          </p:cNvPr>
          <p:cNvSpPr>
            <a:spLocks noGrp="1"/>
          </p:cNvSpPr>
          <p:nvPr>
            <p:ph type="title"/>
          </p:nvPr>
        </p:nvSpPr>
        <p:spPr/>
        <p:txBody>
          <a:bodyPr/>
          <a:lstStyle/>
          <a:p>
            <a:r>
              <a:rPr lang="en-US" dirty="0"/>
              <a:t>Results</a:t>
            </a:r>
            <a:endParaRPr lang="en-IN" dirty="0"/>
          </a:p>
        </p:txBody>
      </p:sp>
      <p:pic>
        <p:nvPicPr>
          <p:cNvPr id="5" name="Picture 4" descr="Chart, bar chart&#10;&#10;Description automatically generated">
            <a:extLst>
              <a:ext uri="{FF2B5EF4-FFF2-40B4-BE49-F238E27FC236}">
                <a16:creationId xmlns:a16="http://schemas.microsoft.com/office/drawing/2014/main" id="{E21D13FA-A59E-D6F3-D9DF-B7703FEFF3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148" y="1573161"/>
            <a:ext cx="10386657" cy="4994787"/>
          </a:xfrm>
          <a:prstGeom prst="rect">
            <a:avLst/>
          </a:prstGeom>
        </p:spPr>
      </p:pic>
    </p:spTree>
    <p:extLst>
      <p:ext uri="{BB962C8B-B14F-4D97-AF65-F5344CB8AC3E}">
        <p14:creationId xmlns:p14="http://schemas.microsoft.com/office/powerpoint/2010/main" val="2394598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AFF3D-2362-F533-01CB-30AA04B85F3E}"/>
              </a:ext>
            </a:extLst>
          </p:cNvPr>
          <p:cNvSpPr>
            <a:spLocks noGrp="1"/>
          </p:cNvSpPr>
          <p:nvPr>
            <p:ph type="title"/>
          </p:nvPr>
        </p:nvSpPr>
        <p:spPr/>
        <p:txBody>
          <a:bodyPr/>
          <a:lstStyle/>
          <a:p>
            <a:r>
              <a:rPr lang="en-US" dirty="0"/>
              <a:t>Results </a:t>
            </a:r>
            <a:endParaRPr lang="en-IN" dirty="0"/>
          </a:p>
        </p:txBody>
      </p:sp>
      <p:pic>
        <p:nvPicPr>
          <p:cNvPr id="3" name="Picture 2">
            <a:extLst>
              <a:ext uri="{FF2B5EF4-FFF2-40B4-BE49-F238E27FC236}">
                <a16:creationId xmlns:a16="http://schemas.microsoft.com/office/drawing/2014/main" id="{44140DD6-BBAF-264B-90CB-66C1BB7AFC3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6322" y="1869600"/>
            <a:ext cx="5137785" cy="3139440"/>
          </a:xfrm>
          <a:prstGeom prst="rect">
            <a:avLst/>
          </a:prstGeom>
          <a:noFill/>
          <a:ln>
            <a:noFill/>
          </a:ln>
        </p:spPr>
      </p:pic>
      <p:pic>
        <p:nvPicPr>
          <p:cNvPr id="5" name="Picture 4">
            <a:extLst>
              <a:ext uri="{FF2B5EF4-FFF2-40B4-BE49-F238E27FC236}">
                <a16:creationId xmlns:a16="http://schemas.microsoft.com/office/drawing/2014/main" id="{BA229370-B82E-04A9-EEC2-AE659BEE3F7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934915"/>
            <a:ext cx="3223260" cy="1356360"/>
          </a:xfrm>
          <a:prstGeom prst="rect">
            <a:avLst/>
          </a:prstGeom>
          <a:noFill/>
          <a:ln>
            <a:noFill/>
          </a:ln>
        </p:spPr>
      </p:pic>
      <p:pic>
        <p:nvPicPr>
          <p:cNvPr id="6" name="Picture 5" descr="Text&#10;&#10;Description automatically generated with medium confidence">
            <a:extLst>
              <a:ext uri="{FF2B5EF4-FFF2-40B4-BE49-F238E27FC236}">
                <a16:creationId xmlns:a16="http://schemas.microsoft.com/office/drawing/2014/main" id="{A7C022CC-5C9D-D551-A6DC-3BA59BA0A9DB}"/>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6322" y="5509260"/>
            <a:ext cx="5943600" cy="739140"/>
          </a:xfrm>
          <a:prstGeom prst="rect">
            <a:avLst/>
          </a:prstGeom>
          <a:noFill/>
          <a:ln>
            <a:noFill/>
          </a:ln>
        </p:spPr>
      </p:pic>
      <p:graphicFrame>
        <p:nvGraphicFramePr>
          <p:cNvPr id="7" name="Content Placeholder 4">
            <a:extLst>
              <a:ext uri="{FF2B5EF4-FFF2-40B4-BE49-F238E27FC236}">
                <a16:creationId xmlns:a16="http://schemas.microsoft.com/office/drawing/2014/main" id="{9AF8618F-12DF-3D9A-FF6E-F425CED4F7F0}"/>
              </a:ext>
            </a:extLst>
          </p:cNvPr>
          <p:cNvGraphicFramePr>
            <a:graphicFrameLocks/>
          </p:cNvGraphicFramePr>
          <p:nvPr>
            <p:extLst>
              <p:ext uri="{D42A27DB-BD31-4B8C-83A1-F6EECF244321}">
                <p14:modId xmlns:p14="http://schemas.microsoft.com/office/powerpoint/2010/main" val="2672918088"/>
              </p:ext>
            </p:extLst>
          </p:nvPr>
        </p:nvGraphicFramePr>
        <p:xfrm>
          <a:off x="7035282" y="3648269"/>
          <a:ext cx="4491432" cy="2142931"/>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126623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1C432-D9DB-C84A-5F84-4A62EBB16F6D}"/>
              </a:ext>
            </a:extLst>
          </p:cNvPr>
          <p:cNvSpPr>
            <a:spLocks noGrp="1"/>
          </p:cNvSpPr>
          <p:nvPr>
            <p:ph type="title"/>
          </p:nvPr>
        </p:nvSpPr>
        <p:spPr>
          <a:xfrm>
            <a:off x="552450" y="1874308"/>
            <a:ext cx="3814235" cy="1260000"/>
          </a:xfrm>
        </p:spPr>
        <p:txBody>
          <a:bodyPr vert="horz" lIns="91440" tIns="45720" rIns="91440" bIns="45720" rtlCol="0" anchor="ctr" anchorCtr="0">
            <a:normAutofit/>
          </a:bodyPr>
          <a:lstStyle/>
          <a:p>
            <a:r>
              <a:rPr lang="en-US" b="0" kern="1200" cap="all">
                <a:ln w="3175" cmpd="sng">
                  <a:noFill/>
                </a:ln>
                <a:effectLst/>
                <a:latin typeface="+mj-lt"/>
                <a:ea typeface="+mj-ea"/>
                <a:cs typeface="+mj-cs"/>
              </a:rPr>
              <a:t>Conclusion </a:t>
            </a:r>
          </a:p>
        </p:txBody>
      </p:sp>
      <p:pic>
        <p:nvPicPr>
          <p:cNvPr id="6" name="Picture 5">
            <a:extLst>
              <a:ext uri="{FF2B5EF4-FFF2-40B4-BE49-F238E27FC236}">
                <a16:creationId xmlns:a16="http://schemas.microsoft.com/office/drawing/2014/main" id="{A09D619A-2027-BA97-797B-851C32646E09}"/>
              </a:ext>
            </a:extLst>
          </p:cNvPr>
          <p:cNvPicPr>
            <a:picLocks noChangeAspect="1"/>
          </p:cNvPicPr>
          <p:nvPr/>
        </p:nvPicPr>
        <p:blipFill rotWithShape="1">
          <a:blip r:embed="rId2"/>
          <a:srcRect l="31507"/>
          <a:stretch/>
        </p:blipFill>
        <p:spPr>
          <a:xfrm>
            <a:off x="4648200" y="10"/>
            <a:ext cx="7543800" cy="6856204"/>
          </a:xfrm>
          <a:prstGeom prst="rect">
            <a:avLst/>
          </a:prstGeom>
          <a:noFill/>
        </p:spPr>
      </p:pic>
      <p:sp>
        <p:nvSpPr>
          <p:cNvPr id="4" name="TextBox 3">
            <a:extLst>
              <a:ext uri="{FF2B5EF4-FFF2-40B4-BE49-F238E27FC236}">
                <a16:creationId xmlns:a16="http://schemas.microsoft.com/office/drawing/2014/main" id="{021C110C-38CA-9DAE-5D51-579CD1D2120C}"/>
              </a:ext>
            </a:extLst>
          </p:cNvPr>
          <p:cNvSpPr txBox="1"/>
          <p:nvPr/>
        </p:nvSpPr>
        <p:spPr bwMode="white">
          <a:xfrm>
            <a:off x="552450" y="3134308"/>
            <a:ext cx="3814235" cy="2016600"/>
          </a:xfrm>
          <a:prstGeom prst="rect">
            <a:avLst/>
          </a:prstGeom>
        </p:spPr>
        <p:txBody>
          <a:bodyPr vert="horz" lIns="91440" tIns="45720" rIns="91440" bIns="45720" rtlCol="0" anchor="t">
            <a:normAutofit/>
          </a:bodyPr>
          <a:lstStyle/>
          <a:p>
            <a:pPr algn="r">
              <a:lnSpc>
                <a:spcPct val="90000"/>
              </a:lnSpc>
              <a:spcAft>
                <a:spcPts val="1000"/>
              </a:spcAft>
              <a:buClr>
                <a:schemeClr val="tx1"/>
              </a:buClr>
              <a:buSzPct val="100000"/>
            </a:pPr>
            <a:r>
              <a:rPr lang="en-US" sz="1400" kern="1200" cap="none">
                <a:effectLst/>
                <a:latin typeface="+mn-lt"/>
                <a:ea typeface="+mn-ea"/>
                <a:cs typeface="+mn-cs"/>
              </a:rPr>
              <a:t>To classify fake news articles using machine learning and ensemble techniques. Different textual features were extracted using an LIWC tool and performance metrics were used to compare results. Ensemble learners showed better scores than individual learners. Future research directions include identifying key sources of fake news and real-time identification of fake news in videos. Ethical and social implications should also be considered.</a:t>
            </a:r>
          </a:p>
        </p:txBody>
      </p:sp>
    </p:spTree>
    <p:extLst>
      <p:ext uri="{BB962C8B-B14F-4D97-AF65-F5344CB8AC3E}">
        <p14:creationId xmlns:p14="http://schemas.microsoft.com/office/powerpoint/2010/main" val="2469936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C0D87-E88F-8D47-E85A-C328C36F8B3E}"/>
              </a:ext>
            </a:extLst>
          </p:cNvPr>
          <p:cNvSpPr>
            <a:spLocks noGrp="1"/>
          </p:cNvSpPr>
          <p:nvPr>
            <p:ph type="title"/>
          </p:nvPr>
        </p:nvSpPr>
        <p:spPr>
          <a:xfrm>
            <a:off x="685801" y="609600"/>
            <a:ext cx="10840914" cy="1260000"/>
          </a:xfrm>
        </p:spPr>
        <p:txBody>
          <a:bodyPr vert="horz" lIns="91440" tIns="45720" rIns="91440" bIns="45720" rtlCol="0" anchor="ctr" anchorCtr="0">
            <a:normAutofit/>
          </a:bodyPr>
          <a:lstStyle/>
          <a:p>
            <a:r>
              <a:rPr lang="en-US" kern="1200" cap="all">
                <a:ln w="3175" cmpd="sng">
                  <a:noFill/>
                </a:ln>
                <a:effectLst/>
                <a:latin typeface="+mj-lt"/>
                <a:ea typeface="+mj-ea"/>
                <a:cs typeface="+mj-cs"/>
              </a:rPr>
              <a:t>references:</a:t>
            </a:r>
          </a:p>
        </p:txBody>
      </p:sp>
      <p:sp>
        <p:nvSpPr>
          <p:cNvPr id="4" name="TextBox 3">
            <a:extLst>
              <a:ext uri="{FF2B5EF4-FFF2-40B4-BE49-F238E27FC236}">
                <a16:creationId xmlns:a16="http://schemas.microsoft.com/office/drawing/2014/main" id="{B7489538-DBA4-4E10-1DF6-FD288009C9D8}"/>
              </a:ext>
            </a:extLst>
          </p:cNvPr>
          <p:cNvSpPr txBox="1"/>
          <p:nvPr/>
        </p:nvSpPr>
        <p:spPr bwMode="white">
          <a:xfrm>
            <a:off x="685801" y="1869601"/>
            <a:ext cx="10840914" cy="3921600"/>
          </a:xfrm>
          <a:prstGeom prst="rect">
            <a:avLst/>
          </a:prstGeom>
        </p:spPr>
        <p:txBody>
          <a:bodyPr vert="horz" lIns="91440" tIns="45720" rIns="91440" bIns="45720" rtlCol="0" anchor="t" anchorCtr="0">
            <a:normAutofit/>
          </a:bodyPr>
          <a:lstStyle/>
          <a:p>
            <a:pPr marL="342900" marR="0" lvl="0" indent="-342900">
              <a:spcAft>
                <a:spcPts val="1000"/>
              </a:spcAft>
              <a:buClr>
                <a:schemeClr val="tx1"/>
              </a:buClr>
              <a:buSzPct val="100000"/>
              <a:buFont typeface="Arial"/>
              <a:buChar char="•"/>
            </a:pPr>
            <a:r>
              <a:rPr lang="en-US"/>
              <a:t>Meesad, P. Thai Fake News Detection Based on Information Retrieval, Natural Language Processing and Machine Learning. </a:t>
            </a:r>
            <a:r>
              <a:rPr lang="en-US" i="1"/>
              <a:t>SN COMPUT. SCI.</a:t>
            </a:r>
            <a:r>
              <a:rPr lang="en-US"/>
              <a:t> </a:t>
            </a:r>
            <a:r>
              <a:rPr lang="en-US" b="1"/>
              <a:t>2</a:t>
            </a:r>
            <a:r>
              <a:rPr lang="en-US"/>
              <a:t>, 425 (2021). </a:t>
            </a:r>
            <a:r>
              <a:rPr lang="en-US" u="sng">
                <a:hlinkClick r:id="rId2">
                  <a:extLst>
                    <a:ext uri="{A12FA001-AC4F-418D-AE19-62706E023703}">
                      <ahyp:hlinkClr xmlns:ahyp="http://schemas.microsoft.com/office/drawing/2018/hyperlinkcolor" val="tx"/>
                    </a:ext>
                  </a:extLst>
                </a:hlinkClick>
              </a:rPr>
              <a:t>https://doi.org/10.1007/s42979-021-00775-6</a:t>
            </a:r>
            <a:r>
              <a:rPr lang="en-US"/>
              <a:t>.</a:t>
            </a:r>
          </a:p>
          <a:p>
            <a:pPr marL="342900" marR="0" lvl="0" indent="-342900">
              <a:spcAft>
                <a:spcPts val="1000"/>
              </a:spcAft>
              <a:buClr>
                <a:schemeClr val="tx1"/>
              </a:buClr>
              <a:buSzPct val="100000"/>
              <a:buFont typeface="Arial"/>
              <a:buChar char="•"/>
            </a:pPr>
            <a:r>
              <a:rPr lang="en-US"/>
              <a:t>N. F. Baarir and A. Djeffal, "Fake News detection Using Machine Learning," 2020 2nd International Workshop on Human-Centric Smart Environments for Health and Well-being (IHSH), Boumerdes, Algeria, 2021, pp. 125-130, Doi: 10.1109/IHSH51661.2021.9378748.</a:t>
            </a:r>
          </a:p>
          <a:p>
            <a:pPr marL="342900" marR="0" lvl="0" indent="-342900">
              <a:spcAft>
                <a:spcPts val="1000"/>
              </a:spcAft>
              <a:buClr>
                <a:schemeClr val="tx1"/>
              </a:buClr>
              <a:buSzPct val="100000"/>
              <a:buFont typeface="Arial"/>
              <a:buChar char="•"/>
            </a:pPr>
            <a:r>
              <a:rPr lang="en-US"/>
              <a:t>S. I. Manzoor, J. Singla and Nikita, "Fake News Detection Using Machine Learning approaches: A systematic Review," 2019 3rd International Conference on Trends in Electronics and Informatics (ICOEI), Tirunelveli, India, 2019, pp. 230-234, Doi: 10.1109/ICOEI.2019.8862770.</a:t>
            </a:r>
          </a:p>
          <a:p>
            <a:pPr marL="342900" marR="0" lvl="0" indent="-342900">
              <a:spcAft>
                <a:spcPts val="1000"/>
              </a:spcAft>
              <a:buClr>
                <a:schemeClr val="tx1"/>
              </a:buClr>
              <a:buSzPct val="100000"/>
              <a:buFont typeface="Arial"/>
              <a:buChar char="•"/>
            </a:pPr>
            <a:r>
              <a:rPr lang="en-US"/>
              <a:t>Detecting Fake News Using Machine Learning Techniques: A Case Study" by S. Vinothini and R. Nithya, published in the Journal of Computational and Theoretical Nanoscience</a:t>
            </a:r>
          </a:p>
        </p:txBody>
      </p:sp>
    </p:spTree>
    <p:extLst>
      <p:ext uri="{BB962C8B-B14F-4D97-AF65-F5344CB8AC3E}">
        <p14:creationId xmlns:p14="http://schemas.microsoft.com/office/powerpoint/2010/main" val="3057095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372A6-6659-7B00-C74D-CF20F0BFB48A}"/>
              </a:ext>
            </a:extLst>
          </p:cNvPr>
          <p:cNvSpPr>
            <a:spLocks noGrp="1"/>
          </p:cNvSpPr>
          <p:nvPr>
            <p:ph type="ctrTitle"/>
          </p:nvPr>
        </p:nvSpPr>
        <p:spPr/>
        <p:txBody>
          <a:bodyPr/>
          <a:lstStyle/>
          <a:p>
            <a:r>
              <a:rPr lang="en-US" dirty="0"/>
              <a:t>Thank you</a:t>
            </a:r>
            <a:endParaRPr lang="en-IN" dirty="0"/>
          </a:p>
        </p:txBody>
      </p:sp>
    </p:spTree>
    <p:extLst>
      <p:ext uri="{BB962C8B-B14F-4D97-AF65-F5344CB8AC3E}">
        <p14:creationId xmlns:p14="http://schemas.microsoft.com/office/powerpoint/2010/main" val="2761481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pillar icon">
            <a:extLst>
              <a:ext uri="{FF2B5EF4-FFF2-40B4-BE49-F238E27FC236}">
                <a16:creationId xmlns:a16="http://schemas.microsoft.com/office/drawing/2014/main" id="{FC7E2CCC-C53E-454B-9DE0-F2484BA0FF9D}"/>
              </a:ext>
              <a:ext uri="{C183D7F6-B498-43B3-948B-1728B52AA6E4}">
                <adec:decorative xmlns:adec="http://schemas.microsoft.com/office/drawing/2017/decorative" val="1"/>
              </a:ext>
            </a:extLst>
          </p:cNvPr>
          <p:cNvPicPr>
            <a:picLocks/>
          </p:cNvPicPr>
          <p:nvPr/>
        </p:nvPicPr>
        <p:blipFill>
          <a:blip r:embed="rId2"/>
          <a:stretch>
            <a:fillRect/>
          </a:stretch>
        </p:blipFill>
        <p:spPr>
          <a:xfrm>
            <a:off x="10207625" y="462743"/>
            <a:ext cx="1905000" cy="1905000"/>
          </a:xfrm>
          <a:prstGeom prst="rect">
            <a:avLst/>
          </a:prstGeom>
          <a:ln>
            <a:noFill/>
          </a:ln>
        </p:spPr>
      </p:pic>
      <p:sp>
        <p:nvSpPr>
          <p:cNvPr id="2" name="Title 1">
            <a:extLst>
              <a:ext uri="{FF2B5EF4-FFF2-40B4-BE49-F238E27FC236}">
                <a16:creationId xmlns:a16="http://schemas.microsoft.com/office/drawing/2014/main" id="{7635B398-1E7F-44AD-8356-8345134C958C}"/>
              </a:ext>
            </a:extLst>
          </p:cNvPr>
          <p:cNvSpPr>
            <a:spLocks noGrp="1"/>
          </p:cNvSpPr>
          <p:nvPr>
            <p:ph type="ctrTitle"/>
          </p:nvPr>
        </p:nvSpPr>
        <p:spPr/>
        <p:txBody>
          <a:bodyPr/>
          <a:lstStyle/>
          <a:p>
            <a:r>
              <a:rPr lang="en-US" b="1" dirty="0"/>
              <a:t>WHAT IS FAKE NEWS?</a:t>
            </a:r>
            <a:endParaRPr lang="en-US" dirty="0"/>
          </a:p>
        </p:txBody>
      </p:sp>
      <p:sp>
        <p:nvSpPr>
          <p:cNvPr id="3" name="Subtitle 2">
            <a:extLst>
              <a:ext uri="{FF2B5EF4-FFF2-40B4-BE49-F238E27FC236}">
                <a16:creationId xmlns:a16="http://schemas.microsoft.com/office/drawing/2014/main" id="{852A3D91-AB3F-4EDF-B87E-FDDF6C5DC4CF}"/>
              </a:ext>
            </a:extLst>
          </p:cNvPr>
          <p:cNvSpPr>
            <a:spLocks noGrp="1"/>
          </p:cNvSpPr>
          <p:nvPr>
            <p:ph type="subTitle" idx="1"/>
          </p:nvPr>
        </p:nvSpPr>
        <p:spPr/>
        <p:txBody>
          <a:bodyPr/>
          <a:lstStyle/>
          <a:p>
            <a:r>
              <a:rPr lang="en-US" dirty="0"/>
              <a:t>Fake news is news designed to deliberately spread hoaxes, propaganda and disinformation.</a:t>
            </a:r>
          </a:p>
        </p:txBody>
      </p:sp>
      <p:pic>
        <p:nvPicPr>
          <p:cNvPr id="4" name="Picture 3">
            <a:extLst>
              <a:ext uri="{FF2B5EF4-FFF2-40B4-BE49-F238E27FC236}">
                <a16:creationId xmlns:a16="http://schemas.microsoft.com/office/drawing/2014/main" id="{E61EBCA6-EAB3-98AE-ED6E-C01E9917ACA2}"/>
              </a:ext>
            </a:extLst>
          </p:cNvPr>
          <p:cNvPicPr>
            <a:picLocks noChangeAspect="1"/>
          </p:cNvPicPr>
          <p:nvPr/>
        </p:nvPicPr>
        <p:blipFill rotWithShape="1">
          <a:blip r:embed="rId3"/>
          <a:srcRect l="20075" t="16238" r="20863" b="23577"/>
          <a:stretch/>
        </p:blipFill>
        <p:spPr>
          <a:xfrm>
            <a:off x="6570273" y="2716272"/>
            <a:ext cx="3552645" cy="1942113"/>
          </a:xfrm>
          <a:prstGeom prst="rect">
            <a:avLst/>
          </a:prstGeom>
          <a:effectLst>
            <a:softEdge rad="635000"/>
          </a:effectLst>
        </p:spPr>
      </p:pic>
    </p:spTree>
    <p:extLst>
      <p:ext uri="{BB962C8B-B14F-4D97-AF65-F5344CB8AC3E}">
        <p14:creationId xmlns:p14="http://schemas.microsoft.com/office/powerpoint/2010/main" val="2352749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curled page">
            <a:extLst>
              <a:ext uri="{FF2B5EF4-FFF2-40B4-BE49-F238E27FC236}">
                <a16:creationId xmlns:a16="http://schemas.microsoft.com/office/drawing/2014/main" id="{F54CE4C8-2431-43FB-87C3-391A3BFF806C}"/>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3208123" y="381410"/>
            <a:ext cx="1157288" cy="1157288"/>
          </a:xfrm>
          <a:prstGeom prst="rect">
            <a:avLst/>
          </a:prstGeom>
        </p:spPr>
      </p:pic>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3906825" y="455277"/>
            <a:ext cx="3814235" cy="1260000"/>
          </a:xfrm>
        </p:spPr>
        <p:txBody>
          <a:bodyPr/>
          <a:lstStyle/>
          <a:p>
            <a:pPr algn="ctr"/>
            <a:r>
              <a:rPr lang="en-US" dirty="0"/>
              <a:t>Project Goal and business problem </a:t>
            </a:r>
          </a:p>
        </p:txBody>
      </p:sp>
      <p:sp>
        <p:nvSpPr>
          <p:cNvPr id="4" name="Text Placeholder 3">
            <a:extLst>
              <a:ext uri="{FF2B5EF4-FFF2-40B4-BE49-F238E27FC236}">
                <a16:creationId xmlns:a16="http://schemas.microsoft.com/office/drawing/2014/main" id="{5BA0452F-E4D7-4ED7-A292-A7A5A20AC516}"/>
              </a:ext>
            </a:extLst>
          </p:cNvPr>
          <p:cNvSpPr>
            <a:spLocks noGrp="1"/>
          </p:cNvSpPr>
          <p:nvPr>
            <p:ph type="body" sz="half" idx="2"/>
          </p:nvPr>
        </p:nvSpPr>
        <p:spPr>
          <a:xfrm>
            <a:off x="552450" y="3134308"/>
            <a:ext cx="10522987" cy="2515378"/>
          </a:xfrm>
        </p:spPr>
        <p:txBody>
          <a:bodyPr>
            <a:normAutofit/>
          </a:bodyPr>
          <a:lstStyle/>
          <a:p>
            <a:pPr algn="l"/>
            <a:r>
              <a:rPr lang="en-US" dirty="0"/>
              <a:t>Fake News is one of the most popular phenomena that have considerable effects on our social life, especially in the political domain. Due to the increasing use of social media and the internet by people, spreading fake news is now relatively simple. Because of its difficulties, including the small number of benchmark datasets and the volume of news that is published every second, the identification of elusiveness news is thus a critical subject that requires careful consideration.</a:t>
            </a:r>
          </a:p>
          <a:p>
            <a:pPr algn="l"/>
            <a:endParaRPr lang="en-US" dirty="0"/>
          </a:p>
          <a:p>
            <a:pPr algn="l"/>
            <a:r>
              <a:rPr lang="en-US" sz="1800" dirty="0">
                <a:effectLst/>
                <a:latin typeface="Times New Roman" panose="02020603050405020304" pitchFamily="18" charset="0"/>
                <a:ea typeface="Verdana" panose="020B0604030504040204" pitchFamily="34" charset="0"/>
              </a:rPr>
              <a:t>Detect and prevent the spread of false information in a range of industries.</a:t>
            </a:r>
            <a:endParaRPr lang="en-US" dirty="0"/>
          </a:p>
        </p:txBody>
      </p:sp>
    </p:spTree>
    <p:extLst>
      <p:ext uri="{BB962C8B-B14F-4D97-AF65-F5344CB8AC3E}">
        <p14:creationId xmlns:p14="http://schemas.microsoft.com/office/powerpoint/2010/main" val="2342962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C826E-72DB-45B4-B092-DA86DA68C4A7}"/>
              </a:ext>
            </a:extLst>
          </p:cNvPr>
          <p:cNvSpPr>
            <a:spLocks noGrp="1"/>
          </p:cNvSpPr>
          <p:nvPr>
            <p:ph type="title"/>
          </p:nvPr>
        </p:nvSpPr>
        <p:spPr>
          <a:xfrm>
            <a:off x="685801" y="609600"/>
            <a:ext cx="10840914" cy="1260000"/>
          </a:xfrm>
        </p:spPr>
        <p:txBody>
          <a:bodyPr anchor="ctr">
            <a:normAutofit/>
          </a:bodyPr>
          <a:lstStyle/>
          <a:p>
            <a:r>
              <a:rPr lang="en-US" dirty="0"/>
              <a:t>Data Source </a:t>
            </a:r>
          </a:p>
        </p:txBody>
      </p:sp>
      <p:sp>
        <p:nvSpPr>
          <p:cNvPr id="3" name="Text Placeholder 2">
            <a:extLst>
              <a:ext uri="{FF2B5EF4-FFF2-40B4-BE49-F238E27FC236}">
                <a16:creationId xmlns:a16="http://schemas.microsoft.com/office/drawing/2014/main" id="{1D935431-5E3F-4C1A-BED1-C5BC3D661ED8}"/>
              </a:ext>
            </a:extLst>
          </p:cNvPr>
          <p:cNvSpPr>
            <a:spLocks noGrp="1"/>
          </p:cNvSpPr>
          <p:nvPr>
            <p:ph idx="1"/>
          </p:nvPr>
        </p:nvSpPr>
        <p:spPr>
          <a:xfrm>
            <a:off x="685801" y="1869601"/>
            <a:ext cx="10840914" cy="3921600"/>
          </a:xfrm>
        </p:spPr>
        <p:txBody>
          <a:bodyPr anchor="t">
            <a:normAutofit/>
          </a:bodyPr>
          <a:lstStyle/>
          <a:p>
            <a:r>
              <a:rPr lang="en-US" dirty="0"/>
              <a:t>News Articles: Fake news detection in news articles from various sources. Obtained from online news platform such as RSS feeds and Web Scraping.</a:t>
            </a:r>
          </a:p>
          <a:p>
            <a:endParaRPr lang="en-US" dirty="0"/>
          </a:p>
          <a:p>
            <a:r>
              <a:rPr lang="en-US" dirty="0"/>
              <a:t>Social Media: Social media platforms like Twitter and Facebook is a great source. Few datasets are available to public.</a:t>
            </a:r>
          </a:p>
          <a:p>
            <a:endParaRPr lang="en-US" dirty="0"/>
          </a:p>
          <a:p>
            <a:r>
              <a:rPr lang="en-US" dirty="0"/>
              <a:t>	Data Source – Kaggle.</a:t>
            </a:r>
          </a:p>
          <a:p>
            <a:r>
              <a:rPr lang="en-US" dirty="0"/>
              <a:t>	DATA ITEMS - Title, Text, Subject, Date, Class.</a:t>
            </a:r>
          </a:p>
          <a:p>
            <a:r>
              <a:rPr lang="en-US" dirty="0"/>
              <a:t>	Label 1- Unreliable</a:t>
            </a:r>
          </a:p>
          <a:p>
            <a:r>
              <a:rPr lang="en-US" dirty="0"/>
              <a:t>	Label 0- Reliable</a:t>
            </a:r>
          </a:p>
          <a:p>
            <a:endParaRPr lang="en-US" dirty="0"/>
          </a:p>
        </p:txBody>
      </p:sp>
    </p:spTree>
    <p:extLst>
      <p:ext uri="{BB962C8B-B14F-4D97-AF65-F5344CB8AC3E}">
        <p14:creationId xmlns:p14="http://schemas.microsoft.com/office/powerpoint/2010/main" val="537041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ED3C6-003C-4A2D-B351-F00A04BF6251}"/>
              </a:ext>
            </a:extLst>
          </p:cNvPr>
          <p:cNvSpPr>
            <a:spLocks noGrp="1"/>
          </p:cNvSpPr>
          <p:nvPr>
            <p:ph type="ctrTitle"/>
          </p:nvPr>
        </p:nvSpPr>
        <p:spPr>
          <a:xfrm>
            <a:off x="1468794" y="1007536"/>
            <a:ext cx="8683625" cy="2421464"/>
          </a:xfrm>
        </p:spPr>
        <p:txBody>
          <a:bodyPr anchor="b">
            <a:normAutofit/>
          </a:bodyPr>
          <a:lstStyle/>
          <a:p>
            <a:r>
              <a:rPr lang="en-US" dirty="0"/>
              <a:t>Dataset</a:t>
            </a:r>
          </a:p>
        </p:txBody>
      </p:sp>
      <p:sp>
        <p:nvSpPr>
          <p:cNvPr id="4" name="Text Placeholder 3">
            <a:extLst>
              <a:ext uri="{FF2B5EF4-FFF2-40B4-BE49-F238E27FC236}">
                <a16:creationId xmlns:a16="http://schemas.microsoft.com/office/drawing/2014/main" id="{44FA16B2-6A61-4B79-B91C-B41F21F14F7D}"/>
              </a:ext>
            </a:extLst>
          </p:cNvPr>
          <p:cNvSpPr>
            <a:spLocks noGrp="1"/>
          </p:cNvSpPr>
          <p:nvPr>
            <p:ph type="subTitle" idx="1"/>
          </p:nvPr>
        </p:nvSpPr>
        <p:spPr>
          <a:xfrm>
            <a:off x="1907332" y="3607515"/>
            <a:ext cx="8683625" cy="732840"/>
          </a:xfrm>
        </p:spPr>
        <p:txBody>
          <a:bodyPr anchor="t">
            <a:normAutofit/>
          </a:bodyPr>
          <a:lstStyle/>
          <a:p>
            <a:pPr>
              <a:lnSpc>
                <a:spcPct val="90000"/>
              </a:lnSpc>
            </a:pPr>
            <a:r>
              <a:rPr lang="en-US" sz="1500" dirty="0"/>
              <a:t>There are two files, one for real news and one for fake news (both in English) with a total of 23481 "fake" tweets and 21417 "real" articles. https://www.kaggle.com/clmentbisaillon/fake-and-real-news-dataset</a:t>
            </a:r>
          </a:p>
        </p:txBody>
      </p:sp>
    </p:spTree>
    <p:extLst>
      <p:ext uri="{BB962C8B-B14F-4D97-AF65-F5344CB8AC3E}">
        <p14:creationId xmlns:p14="http://schemas.microsoft.com/office/powerpoint/2010/main" val="1733894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E71A9-3DD2-40A0-A793-8A327B7870FD}"/>
              </a:ext>
            </a:extLst>
          </p:cNvPr>
          <p:cNvSpPr>
            <a:spLocks noGrp="1"/>
          </p:cNvSpPr>
          <p:nvPr>
            <p:ph type="title"/>
          </p:nvPr>
        </p:nvSpPr>
        <p:spPr>
          <a:xfrm>
            <a:off x="685801" y="609599"/>
            <a:ext cx="10840914" cy="1260000"/>
          </a:xfrm>
        </p:spPr>
        <p:txBody>
          <a:bodyPr anchor="ctr">
            <a:normAutofit/>
          </a:bodyPr>
          <a:lstStyle/>
          <a:p>
            <a:r>
              <a:rPr lang="en-US" dirty="0"/>
              <a:t>Data collection process</a:t>
            </a:r>
          </a:p>
        </p:txBody>
      </p:sp>
      <p:pic>
        <p:nvPicPr>
          <p:cNvPr id="6" name="Picture Placeholder 5" descr="Diagram&#10;&#10;Description automatically generated">
            <a:extLst>
              <a:ext uri="{FF2B5EF4-FFF2-40B4-BE49-F238E27FC236}">
                <a16:creationId xmlns:a16="http://schemas.microsoft.com/office/drawing/2014/main" id="{7CDE20E7-A499-78D6-3067-00226FBF8920}"/>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9677" r="12722" b="2"/>
          <a:stretch/>
        </p:blipFill>
        <p:spPr>
          <a:xfrm>
            <a:off x="685800" y="2870201"/>
            <a:ext cx="5410200" cy="2916000"/>
          </a:xfrm>
          <a:prstGeom prst="rect">
            <a:avLst/>
          </a:prstGeom>
          <a:noFill/>
        </p:spPr>
      </p:pic>
      <p:sp>
        <p:nvSpPr>
          <p:cNvPr id="4" name="Text Placeholder 3">
            <a:extLst>
              <a:ext uri="{FF2B5EF4-FFF2-40B4-BE49-F238E27FC236}">
                <a16:creationId xmlns:a16="http://schemas.microsoft.com/office/drawing/2014/main" id="{89E3F3D3-E33B-4CC0-A31E-7554F6BAEA6C}"/>
              </a:ext>
            </a:extLst>
          </p:cNvPr>
          <p:cNvSpPr>
            <a:spLocks noGrp="1"/>
          </p:cNvSpPr>
          <p:nvPr>
            <p:ph sz="quarter" idx="4"/>
          </p:nvPr>
        </p:nvSpPr>
        <p:spPr>
          <a:xfrm>
            <a:off x="6298270" y="2870201"/>
            <a:ext cx="5202071" cy="2916000"/>
          </a:xfrm>
        </p:spPr>
        <p:txBody>
          <a:bodyPr anchor="t">
            <a:normAutofit fontScale="70000" lnSpcReduction="20000"/>
          </a:bodyPr>
          <a:lstStyle/>
          <a:p>
            <a:pPr marL="457200" marR="0" algn="just">
              <a:lnSpc>
                <a:spcPct val="115000"/>
              </a:lnSpc>
              <a:spcBef>
                <a:spcPts val="0"/>
              </a:spcBef>
              <a:spcAft>
                <a:spcPts val="800"/>
              </a:spcAft>
            </a:pPr>
            <a:r>
              <a:rPr lang="en-US" sz="1800" b="1" i="1" dirty="0">
                <a:effectLst/>
                <a:latin typeface="Times New Roman" panose="02020603050405020304" pitchFamily="18" charset="0"/>
                <a:ea typeface="Verdana" panose="020B0604030504040204" pitchFamily="34" charset="0"/>
                <a:cs typeface="Times New Roman" panose="02020603050405020304" pitchFamily="18" charset="0"/>
              </a:rPr>
              <a:t>Data Collection</a:t>
            </a:r>
            <a:r>
              <a:rPr lang="en-US" sz="1800" b="1" dirty="0">
                <a:effectLst/>
                <a:latin typeface="Times New Roman" panose="02020603050405020304" pitchFamily="18" charset="0"/>
                <a:ea typeface="Verdana" panose="020B0604030504040204" pitchFamily="34" charset="0"/>
                <a:cs typeface="Times New Roman" panose="02020603050405020304" pitchFamily="18" charset="0"/>
              </a:rPr>
              <a:t>:</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 Based on the data source we can collected data using web scraping tools or API’s. Publicly available datasets can be used for training and developing the ML model. There are two files, one for real news and one for fake news (both in English) with a total of 23481 "fake" tweets and 21417 "real" articles.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15000"/>
              </a:lnSpc>
              <a:spcBef>
                <a:spcPts val="0"/>
              </a:spcBef>
              <a:spcAft>
                <a:spcPts val="800"/>
              </a:spcAft>
            </a:pPr>
            <a:r>
              <a:rPr lang="en-US" sz="1800" b="1" i="1" dirty="0">
                <a:effectLst/>
                <a:latin typeface="Times New Roman" panose="02020603050405020304" pitchFamily="18" charset="0"/>
                <a:ea typeface="Verdana" panose="020B0604030504040204" pitchFamily="34" charset="0"/>
                <a:cs typeface="Times New Roman" panose="02020603050405020304" pitchFamily="18" charset="0"/>
              </a:rPr>
              <a:t>Data Preprocessing</a:t>
            </a:r>
            <a:r>
              <a:rPr lang="en-US" sz="1800" b="1" dirty="0">
                <a:effectLst/>
                <a:latin typeface="Times New Roman" panose="02020603050405020304" pitchFamily="18" charset="0"/>
                <a:ea typeface="Verdana" panose="020B0604030504040204" pitchFamily="34" charset="0"/>
                <a:cs typeface="Times New Roman" panose="02020603050405020304" pitchFamily="18" charset="0"/>
              </a:rPr>
              <a:t>:</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 Cleaning the data i.e., filling or removing the missing values in the data attributes for accuracy and efficiency by using mean, mode, or regression method. Example- Removing duplicate articles and filtering irrelevant content.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15000"/>
              </a:lnSpc>
              <a:spcBef>
                <a:spcPts val="0"/>
              </a:spcBef>
              <a:spcAft>
                <a:spcPts val="800"/>
              </a:spcAft>
            </a:pPr>
            <a:r>
              <a:rPr lang="en-US" sz="1800" b="1" i="1" dirty="0">
                <a:effectLst/>
                <a:latin typeface="Times New Roman" panose="02020603050405020304" pitchFamily="18" charset="0"/>
                <a:ea typeface="Verdana" panose="020B0604030504040204" pitchFamily="34" charset="0"/>
                <a:cs typeface="Times New Roman" panose="02020603050405020304" pitchFamily="18" charset="0"/>
              </a:rPr>
              <a:t>Data Labeling</a:t>
            </a:r>
            <a:r>
              <a:rPr lang="en-US" sz="1800" b="1" dirty="0">
                <a:effectLst/>
                <a:latin typeface="Times New Roman" panose="02020603050405020304" pitchFamily="18" charset="0"/>
                <a:ea typeface="Verdana" panose="020B0604030504040204" pitchFamily="34" charset="0"/>
                <a:cs typeface="Times New Roman" panose="02020603050405020304" pitchFamily="18" charset="0"/>
              </a:rPr>
              <a:t>:</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 To train and develop ML model, labeling the data is particularly important and can be don’t manually or by using tools.</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15000"/>
              </a:lnSpc>
              <a:spcBef>
                <a:spcPts val="0"/>
              </a:spcBef>
              <a:spcAft>
                <a:spcPts val="800"/>
              </a:spcAft>
            </a:pPr>
            <a:r>
              <a:rPr lang="en-US" sz="1800" b="1" i="1" dirty="0">
                <a:effectLst/>
                <a:latin typeface="Times New Roman" panose="02020603050405020304" pitchFamily="18" charset="0"/>
                <a:ea typeface="Verdana" panose="020B0604030504040204" pitchFamily="34" charset="0"/>
                <a:cs typeface="Times New Roman" panose="02020603050405020304" pitchFamily="18" charset="0"/>
              </a:rPr>
              <a:t>Libraries:</a:t>
            </a:r>
            <a:r>
              <a:rPr lang="en-US" sz="1800" dirty="0">
                <a:effectLst/>
                <a:latin typeface="Times New Roman" panose="02020603050405020304" pitchFamily="18" charset="0"/>
                <a:ea typeface="Verdana" panose="020B0604030504040204" pitchFamily="34" charset="0"/>
                <a:cs typeface="Times New Roman" panose="02020603050405020304" pitchFamily="18" charset="0"/>
              </a:rPr>
              <a:t> Sklearn (scikit-learn), Numpy, and scipy.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943867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28CCB5D9-19E7-E7A3-FABD-9440EE5536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7239" y="730951"/>
            <a:ext cx="8937522" cy="5556351"/>
          </a:xfrm>
          <a:prstGeom prst="rect">
            <a:avLst/>
          </a:prstGeom>
        </p:spPr>
      </p:pic>
    </p:spTree>
    <p:extLst>
      <p:ext uri="{BB962C8B-B14F-4D97-AF65-F5344CB8AC3E}">
        <p14:creationId xmlns:p14="http://schemas.microsoft.com/office/powerpoint/2010/main" val="1983309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E1DA-3FCD-4498-BCBB-3618ED94736C}"/>
              </a:ext>
            </a:extLst>
          </p:cNvPr>
          <p:cNvSpPr>
            <a:spLocks noGrp="1"/>
          </p:cNvSpPr>
          <p:nvPr>
            <p:ph type="title"/>
          </p:nvPr>
        </p:nvSpPr>
        <p:spPr>
          <a:xfrm>
            <a:off x="675543" y="148138"/>
            <a:ext cx="10840914" cy="1260000"/>
          </a:xfrm>
        </p:spPr>
        <p:txBody>
          <a:bodyPr/>
          <a:lstStyle/>
          <a:p>
            <a:r>
              <a:rPr lang="en-US" dirty="0"/>
              <a:t>Implementation</a:t>
            </a:r>
          </a:p>
        </p:txBody>
      </p:sp>
      <p:pic>
        <p:nvPicPr>
          <p:cNvPr id="13" name="Picture 12" descr="pen and paper icon">
            <a:extLst>
              <a:ext uri="{FF2B5EF4-FFF2-40B4-BE49-F238E27FC236}">
                <a16:creationId xmlns:a16="http://schemas.microsoft.com/office/drawing/2014/main" id="{CE889C08-FD1F-4AE0-9D82-E718A6E92DF1}"/>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4204908" y="302276"/>
            <a:ext cx="814387" cy="814387"/>
          </a:xfrm>
          <a:prstGeom prst="rect">
            <a:avLst/>
          </a:prstGeom>
        </p:spPr>
      </p:pic>
      <p:sp>
        <p:nvSpPr>
          <p:cNvPr id="3" name="Text Placeholder 2">
            <a:extLst>
              <a:ext uri="{FF2B5EF4-FFF2-40B4-BE49-F238E27FC236}">
                <a16:creationId xmlns:a16="http://schemas.microsoft.com/office/drawing/2014/main" id="{CBECD2AB-7B57-4093-A2C5-E0BA9203854D}"/>
              </a:ext>
            </a:extLst>
          </p:cNvPr>
          <p:cNvSpPr>
            <a:spLocks noGrp="1"/>
          </p:cNvSpPr>
          <p:nvPr>
            <p:ph type="body" idx="1"/>
          </p:nvPr>
        </p:nvSpPr>
        <p:spPr>
          <a:xfrm>
            <a:off x="685799" y="1869599"/>
            <a:ext cx="10254344" cy="4378802"/>
          </a:xfrm>
        </p:spPr>
        <p:txBody>
          <a:bodyPr/>
          <a:lstStyle/>
          <a:p>
            <a:pPr marL="342900" marR="0" lvl="0" indent="-342900" algn="l">
              <a:lnSpc>
                <a:spcPct val="115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STEP1: Start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gn="l">
              <a:lnSpc>
                <a:spcPct val="115000"/>
              </a:lnSpc>
              <a:spcBef>
                <a:spcPts val="0"/>
              </a:spcBef>
              <a:spcAft>
                <a:spcPts val="0"/>
              </a:spcAft>
            </a:pP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a:lnSpc>
                <a:spcPct val="115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STEP2: Input is collected from various sources and prepare a dataset.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gn="l">
              <a:lnSpc>
                <a:spcPct val="107000"/>
              </a:lnSpc>
              <a:spcBef>
                <a:spcPts val="0"/>
              </a:spcBef>
              <a:spcAft>
                <a:spcPts val="0"/>
              </a:spcAft>
            </a:pP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a:lnSpc>
                <a:spcPct val="115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STEP3: Preprocessing of data is done, and dataset is divided into 2 parts training and testing data.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gn="l">
              <a:lnSpc>
                <a:spcPct val="115000"/>
              </a:lnSpc>
              <a:spcBef>
                <a:spcPts val="0"/>
              </a:spcBef>
              <a:spcAft>
                <a:spcPts val="0"/>
              </a:spcAft>
            </a:pP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a:lnSpc>
                <a:spcPct val="115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STEP4: Count vectorization technique is used to convert the train data into numerical.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gn="l">
              <a:lnSpc>
                <a:spcPct val="107000"/>
              </a:lnSpc>
              <a:spcBef>
                <a:spcPts val="0"/>
              </a:spcBef>
              <a:spcAft>
                <a:spcPts val="0"/>
              </a:spcAft>
            </a:pP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a:lnSpc>
                <a:spcPct val="115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STEP5: Different algorithms are used to build the predictive model using the training data.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gn="l">
              <a:lnSpc>
                <a:spcPct val="115000"/>
              </a:lnSpc>
              <a:spcBef>
                <a:spcPts val="0"/>
              </a:spcBef>
              <a:spcAft>
                <a:spcPts val="0"/>
              </a:spcAft>
            </a:pP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a:lnSpc>
                <a:spcPct val="115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STEP6: Confusion Matrix is obtained.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gn="l">
              <a:lnSpc>
                <a:spcPct val="107000"/>
              </a:lnSpc>
              <a:spcBef>
                <a:spcPts val="0"/>
              </a:spcBef>
              <a:spcAft>
                <a:spcPts val="0"/>
              </a:spcAft>
            </a:pP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a:lnSpc>
                <a:spcPct val="115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STEP7: Accuracy is calculated.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gn="l">
              <a:lnSpc>
                <a:spcPct val="115000"/>
              </a:lnSpc>
              <a:spcBef>
                <a:spcPts val="0"/>
              </a:spcBef>
              <a:spcAft>
                <a:spcPts val="0"/>
              </a:spcAft>
            </a:pP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a:lnSpc>
                <a:spcPct val="115000"/>
              </a:lnSpc>
              <a:spcBef>
                <a:spcPts val="0"/>
              </a:spcBef>
              <a:spcAft>
                <a:spcPts val="800"/>
              </a:spcAft>
              <a:buFont typeface="Symbol" panose="05050102010706020507" pitchFamily="18" charset="2"/>
              <a:buChar char=""/>
            </a:pPr>
            <a:r>
              <a:rPr lang="en-US" sz="1600" dirty="0">
                <a:effectLst/>
                <a:latin typeface="Times New Roman" panose="02020603050405020304" pitchFamily="18" charset="0"/>
                <a:ea typeface="Verdana" panose="020B0604030504040204" pitchFamily="34" charset="0"/>
                <a:cs typeface="Times New Roman" panose="02020603050405020304" pitchFamily="18" charset="0"/>
              </a:rPr>
              <a:t>STEP8: Comparison of different models.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US" sz="1600" dirty="0"/>
          </a:p>
        </p:txBody>
      </p:sp>
    </p:spTree>
    <p:extLst>
      <p:ext uri="{BB962C8B-B14F-4D97-AF65-F5344CB8AC3E}">
        <p14:creationId xmlns:p14="http://schemas.microsoft.com/office/powerpoint/2010/main" val="1445218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78200-0985-4DED-A84B-D6ADED92FAE6}"/>
              </a:ext>
            </a:extLst>
          </p:cNvPr>
          <p:cNvSpPr>
            <a:spLocks noGrp="1"/>
          </p:cNvSpPr>
          <p:nvPr>
            <p:ph type="title"/>
          </p:nvPr>
        </p:nvSpPr>
        <p:spPr/>
        <p:txBody>
          <a:bodyPr/>
          <a:lstStyle/>
          <a:p>
            <a:r>
              <a:rPr lang="en-US" dirty="0"/>
              <a:t>Pre-existing model research</a:t>
            </a:r>
          </a:p>
        </p:txBody>
      </p:sp>
      <p:pic>
        <p:nvPicPr>
          <p:cNvPr id="7" name="Picture 6" descr="magnifying glass icon">
            <a:extLst>
              <a:ext uri="{FF2B5EF4-FFF2-40B4-BE49-F238E27FC236}">
                <a16:creationId xmlns:a16="http://schemas.microsoft.com/office/drawing/2014/main" id="{AAE36621-6FAB-4009-9D5C-CE767DF10D22}"/>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6096000" y="894451"/>
            <a:ext cx="685800" cy="685800"/>
          </a:xfrm>
          <a:prstGeom prst="rect">
            <a:avLst/>
          </a:prstGeom>
        </p:spPr>
      </p:pic>
      <p:sp>
        <p:nvSpPr>
          <p:cNvPr id="3" name="Content Placeholder 2">
            <a:extLst>
              <a:ext uri="{FF2B5EF4-FFF2-40B4-BE49-F238E27FC236}">
                <a16:creationId xmlns:a16="http://schemas.microsoft.com/office/drawing/2014/main" id="{90E8A47E-9D4A-4D70-B23A-B0AC3757292F}"/>
              </a:ext>
            </a:extLst>
          </p:cNvPr>
          <p:cNvSpPr>
            <a:spLocks noGrp="1"/>
          </p:cNvSpPr>
          <p:nvPr>
            <p:ph idx="1"/>
          </p:nvPr>
        </p:nvSpPr>
        <p:spPr/>
        <p:txBody>
          <a:bodyPr/>
          <a:lstStyle/>
          <a:p>
            <a:r>
              <a:rPr lang="en-US" dirty="0"/>
              <a:t>Detecting Fake News Using Machine Learning Techniques: A Case Study</a:t>
            </a:r>
          </a:p>
          <a:p>
            <a:r>
              <a:rPr lang="en-US" dirty="0"/>
              <a:t>Authors: S. Vinothini and R. Nithya</a:t>
            </a:r>
          </a:p>
          <a:p>
            <a:r>
              <a:rPr lang="en-US" dirty="0"/>
              <a:t>Journal: Journal of Computational and Theoretical Nanoscience</a:t>
            </a:r>
          </a:p>
          <a:p>
            <a:r>
              <a:rPr lang="en-US" dirty="0"/>
              <a:t>Dataset: 4,100 news articles (2,050 real and 2,050 fake)</a:t>
            </a:r>
          </a:p>
          <a:p>
            <a:r>
              <a:rPr lang="en-US" dirty="0"/>
              <a:t>Classifiers: Random Forest, Decision Tree, and Naive Bayes</a:t>
            </a:r>
          </a:p>
          <a:p>
            <a:r>
              <a:rPr lang="en-US" dirty="0"/>
              <a:t>Results: Random Forest performed the best (96.19% accuracy)</a:t>
            </a:r>
          </a:p>
          <a:p>
            <a:r>
              <a:rPr lang="en-US" dirty="0"/>
              <a:t>Feature analysis: Words related to politics, celebrity, and emotion were important</a:t>
            </a:r>
          </a:p>
          <a:p>
            <a:r>
              <a:rPr lang="en-US" dirty="0"/>
              <a:t>Conclusion: Machine learning can be useful in detecting fake news</a:t>
            </a:r>
          </a:p>
        </p:txBody>
      </p:sp>
    </p:spTree>
    <p:extLst>
      <p:ext uri="{BB962C8B-B14F-4D97-AF65-F5344CB8AC3E}">
        <p14:creationId xmlns:p14="http://schemas.microsoft.com/office/powerpoint/2010/main" val="2776209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efault">
      <a:majorFont>
        <a:latin typeface="Corbel"/>
        <a:ea typeface=""/>
        <a:cs typeface=""/>
      </a:majorFont>
      <a:minorFont>
        <a:latin typeface="Corbel"/>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noFill/>
        </a:ln>
      </a:spPr>
      <a:bodyPr rtlCol="0" anchor="ctr"/>
      <a:lstStyle>
        <a:defPPr algn="ctr">
          <a:defRPr/>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extLst>
    <a:ext uri="{05A4C25C-085E-4340-85A3-A5531E510DB2}">
      <thm15:themeFamily xmlns:thm15="http://schemas.microsoft.com/office/thememl/2012/main" name="tf22736411_win32_fixed.potx" id="{BC2F7F5B-4979-4A54-84D5-4000EC3D9661}" vid="{81E89C45-4B49-4C30-91F6-68DD81BA82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Famous event in history presentation</Template>
  <TotalTime>41</TotalTime>
  <Words>851</Words>
  <Application>Microsoft Office PowerPoint</Application>
  <PresentationFormat>Widescreen</PresentationFormat>
  <Paragraphs>61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Corbel</vt:lpstr>
      <vt:lpstr>Symbol</vt:lpstr>
      <vt:lpstr>Times New Roman</vt:lpstr>
      <vt:lpstr>Celestial</vt:lpstr>
      <vt:lpstr>Fake News Detection Using Machine Learning</vt:lpstr>
      <vt:lpstr>WHAT IS FAKE NEWS?</vt:lpstr>
      <vt:lpstr>Project Goal and business problem </vt:lpstr>
      <vt:lpstr>Data Source </vt:lpstr>
      <vt:lpstr>Dataset</vt:lpstr>
      <vt:lpstr>Data collection process</vt:lpstr>
      <vt:lpstr>PowerPoint Presentation</vt:lpstr>
      <vt:lpstr>Implementation</vt:lpstr>
      <vt:lpstr>Pre-existing model research</vt:lpstr>
      <vt:lpstr>Obtained Results</vt:lpstr>
      <vt:lpstr>Results</vt:lpstr>
      <vt:lpstr>Results </vt:lpstr>
      <vt:lpstr>Conclusion </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 Using Machine Learning</dc:title>
  <dc:creator>Dodda Nikhil</dc:creator>
  <cp:lastModifiedBy>mounika vishwanadhula</cp:lastModifiedBy>
  <cp:revision>8</cp:revision>
  <dcterms:created xsi:type="dcterms:W3CDTF">2023-05-02T12:33:37Z</dcterms:created>
  <dcterms:modified xsi:type="dcterms:W3CDTF">2023-05-02T21:09:00Z</dcterms:modified>
</cp:coreProperties>
</file>