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Maryam Alomai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bold.fntdata"/><Relationship Id="rId10" Type="http://schemas.openxmlformats.org/officeDocument/2006/relationships/slide" Target="slides/slide5.xml"/><Relationship Id="rId21" Type="http://schemas.openxmlformats.org/officeDocument/2006/relationships/font" Target="fonts/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24T22:42:58.490">
    <p:pos x="3389" y="2638"/>
    <p:text>could be presented in abetter way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0-24T22:43:52.004">
    <p:pos x="3576" y="604"/>
    <p:text>How this piece of information related or important?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10-24T22:45:08.333">
    <p:pos x="6000" y="0"/>
    <p:text>Where is your comment on the result and plot? where is the dashboard?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6865e3a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6865e3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3f99bc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e3f99bc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404670" y="-931100"/>
            <a:ext cx="3382658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Houses in a village" id="86" name="Google Shape;86;p13"/>
          <p:cNvPicPr preferRelativeResize="0"/>
          <p:nvPr/>
        </p:nvPicPr>
        <p:blipFill rotWithShape="1">
          <a:blip r:embed="rId3">
            <a:alphaModFix/>
          </a:blip>
          <a:srcRect b="13470" l="0" r="0" t="1152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-406" y="0"/>
            <a:ext cx="8543515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914400" y="914400"/>
            <a:ext cx="4892948" cy="3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 NEIGHBOURHOOD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925290" y="5253051"/>
            <a:ext cx="4892948" cy="81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MOUNIKA CHEERA(AP47176)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997529" y="4861206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914400" y="383557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DISTRIBUTION OF CRIME TYPES</a:t>
            </a:r>
            <a:endParaRPr/>
          </a:p>
        </p:txBody>
      </p:sp>
      <p:pic>
        <p:nvPicPr>
          <p:cNvPr id="156" name="Google Shape;15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448" y="2324515"/>
            <a:ext cx="6162106" cy="4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795867" y="2633133"/>
            <a:ext cx="47667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year we see that from various locations larceny is the crime type with highest number of crime incidences(&gt;60000)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14400" y="526825"/>
            <a:ext cx="4080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Crime distributions over the years 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914400" y="2853369"/>
            <a:ext cx="4079988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we observe crime distribution over different years , through all years common assault is the most common crime.</a:t>
            </a:r>
            <a:endParaRPr/>
          </a:p>
        </p:txBody>
      </p:sp>
      <p:pic>
        <p:nvPicPr>
          <p:cNvPr descr="A graph of crime evidence&#10;&#10;Description automatically generated with medium confidence" id="164" name="Google Shape;16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387" y="2028821"/>
            <a:ext cx="7049840" cy="375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959825" y="610300"/>
            <a:ext cx="4080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Crime distribution over different months of the year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959825" y="2344694"/>
            <a:ext cx="40800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every month of the year we can see larceny being the most commonly committed crime.</a:t>
            </a:r>
            <a:endParaRPr/>
          </a:p>
        </p:txBody>
      </p:sp>
      <p:pic>
        <p:nvPicPr>
          <p:cNvPr descr="A graph of crime evidence&#10;&#10;Description automatically generated with medium confidence" id="171" name="Google Shape;1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569" y="1870259"/>
            <a:ext cx="5799963" cy="311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968900" y="608600"/>
            <a:ext cx="4080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Crime distribution over different days of the week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914400" y="2853369"/>
            <a:ext cx="4079988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Common assault and larceny can be attributed as the most commonly committed crime in any day of the week also , as we can see Friday observed the highest number of crimes being committed.</a:t>
            </a:r>
            <a:endParaRPr/>
          </a:p>
        </p:txBody>
      </p:sp>
      <p:pic>
        <p:nvPicPr>
          <p:cNvPr descr="A graph showing the days of a week&#10;&#10;Description automatically generated" id="178" name="Google Shape;17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969" y="1524000"/>
            <a:ext cx="6683524" cy="401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117633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28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41725" y="372426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r>
              <a:rPr lang="en-US"/>
              <a:t>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68899" y="1560121"/>
            <a:ext cx="10363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3739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 of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73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Correlation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73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Temporal pattern of crime count from all geographical regions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73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Distribution of crime type aggregating from all geo-locations and all time periods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73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Crime type distributions according to count over different years ,months and days of the week.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517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83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dashboard to explore spatial and temporal patterns of crime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8023" y="633716"/>
            <a:ext cx="9283603" cy="55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OVERVIEW OF DATASET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22289" y="1502679"/>
            <a:ext cx="40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669" y="4189281"/>
            <a:ext cx="4820957" cy="236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434" y="848793"/>
            <a:ext cx="6880800" cy="3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18023" y="633716"/>
            <a:ext cx="9283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OVERVIEW OF DATASET</a:t>
            </a:r>
            <a:endParaRPr/>
          </a:p>
        </p:txBody>
      </p:sp>
      <p:pic>
        <p:nvPicPr>
          <p:cNvPr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134" y="390193"/>
            <a:ext cx="6880800" cy="34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2289" y="1502679"/>
            <a:ext cx="409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Numeric/Real/Continuous attributes:- Total Incidents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Symbolic/Discrete attributes:- CrimeTime, CrimeCode, Location,Description,Inside/Outside,Weapon,Post,District, Neighborhood, Premise, vri_name1, Location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attributes:Crimetime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attributes:Longitude, Latitude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numeric attributes,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1.Total incidents –min(1),max(1),mean(1),median(1),std_dev(0)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unique values for discrete attributes—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1.CrimeDate--2300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2.CrimeCode—81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3.Description—14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4.District—10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669" y="4189281"/>
            <a:ext cx="4820957" cy="236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44598" y="164034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Skimpy – Dataset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02" y="1286290"/>
            <a:ext cx="7797844" cy="5234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842267" y="1850532"/>
            <a:ext cx="326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kimpy is a tool that provides summary statistics about variables in data frames.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14400" y="3854301"/>
            <a:ext cx="3833037" cy="1638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Correlation Analysis -  Heat map</a:t>
            </a:r>
            <a:b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676900" y="960120"/>
            <a:ext cx="5524499" cy="48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Char char="•"/>
            </a:pPr>
            <a:r>
              <a:rPr b="0" i="0" lang="en-US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 a concise interpretation of the correlation matrix: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None/>
            </a:pPr>
            <a:r>
              <a:t/>
            </a:r>
            <a:endParaRPr i="0" sz="17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Char char="•"/>
            </a:pPr>
            <a:r>
              <a:rPr b="0"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Longitude and Latitude have a very weak correlation, indicating they are largely independent.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Arial"/>
              <a:buChar char="•"/>
            </a:pPr>
            <a:r>
              <a:rPr b="0" i="0" lang="en-US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Description and Inside/Outside are moderately correlated, suggesting that incident details may influence whether they occur indoors or outdoors.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Arial"/>
              <a:buChar char="•"/>
            </a:pPr>
            <a:r>
              <a:rPr b="0" i="0" lang="en-US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Weapon and Inside/Outside have a weak correlation, suggesting that the presence of a weapon does not strongly determine the location of an incident.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Arial"/>
              <a:buChar char="•"/>
            </a:pPr>
            <a:r>
              <a:rPr b="0" i="0" lang="en-US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District and vri_name1 exhibit a strong correlation, implying a significant association between the district and the vri_name1 category.</a:t>
            </a:r>
            <a:endParaRPr/>
          </a:p>
          <a:p>
            <a:pPr indent="-134683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9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squares with white text&#10;&#10;Description automatically generated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711" y="688854"/>
            <a:ext cx="4028354" cy="326296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70858" y="370114"/>
            <a:ext cx="5556478" cy="13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Crime count on different days of the week</a:t>
            </a:r>
            <a:endParaRPr/>
          </a:p>
        </p:txBody>
      </p:sp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SAMPLE FOOTER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A graph showing the days of week&#10;&#10;Description automatically generated" id="135" name="Google Shape;13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463" y="2377621"/>
            <a:ext cx="5849187" cy="3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870858" y="2598057"/>
            <a:ext cx="4564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observed from the graph that Friday can be attributed as the day with highest crime incidence count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49085" y="322202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Crime count in different months </a:t>
            </a:r>
            <a:endParaRPr/>
          </a:p>
        </p:txBody>
      </p:sp>
      <p:pic>
        <p:nvPicPr>
          <p:cNvPr descr="A graph of a crime&#10;&#10;Description automatically generated" id="142" name="Google Shape;1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891" y="2423886"/>
            <a:ext cx="7015751" cy="31044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45886" y="2032000"/>
            <a:ext cx="416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observe from the graph  may through august observed greater number of crime incidences and also January has greater number of crime incidences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12799" y="339135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Crime count over the years</a:t>
            </a:r>
            <a:endParaRPr/>
          </a:p>
        </p:txBody>
      </p:sp>
      <p:pic>
        <p:nvPicPr>
          <p:cNvPr descr="A graph of blue bars&#10;&#10;Description automatically generated with medium confidence"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05" y="2421468"/>
            <a:ext cx="8341932" cy="3503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60400" y="2523067"/>
            <a:ext cx="31665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observe that there has been a steady number of crime incidence over the years.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0F3"/>
      </a:lt2>
      <a:accent1>
        <a:srgbClr val="80AF45"/>
      </a:accent1>
      <a:accent2>
        <a:srgbClr val="A3A637"/>
      </a:accent2>
      <a:accent3>
        <a:srgbClr val="C3954D"/>
      </a:accent3>
      <a:accent4>
        <a:srgbClr val="B1523B"/>
      </a:accent4>
      <a:accent5>
        <a:srgbClr val="C34D67"/>
      </a:accent5>
      <a:accent6>
        <a:srgbClr val="B13B86"/>
      </a:accent6>
      <a:hlink>
        <a:srgbClr val="C0434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