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74" r:id="rId4"/>
    <p:sldId id="258" r:id="rId5"/>
    <p:sldId id="275" r:id="rId7"/>
    <p:sldId id="294" r:id="rId8"/>
    <p:sldId id="304" r:id="rId9"/>
    <p:sldId id="295" r:id="rId10"/>
    <p:sldId id="285" r:id="rId11"/>
    <p:sldId id="286" r:id="rId12"/>
    <p:sldId id="300" r:id="rId13"/>
    <p:sldId id="301" r:id="rId14"/>
    <p:sldId id="296" r:id="rId15"/>
    <p:sldId id="297" r:id="rId16"/>
    <p:sldId id="298" r:id="rId17"/>
    <p:sldId id="302" r:id="rId18"/>
    <p:sldId id="299"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83" autoAdjust="0"/>
    <p:restoredTop sz="89223" autoAdjust="0"/>
  </p:normalViewPr>
  <p:slideViewPr>
    <p:cSldViewPr>
      <p:cViewPr varScale="1">
        <p:scale>
          <a:sx n="78" d="100"/>
          <a:sy n="78" d="100"/>
        </p:scale>
        <p:origin x="-156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CCA3EE-BEA7-4B38-9A29-C210BE81B04B}"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26BDD-6FC9-4AEB-A59D-329FD709B61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4426BDD-6FC9-4AEB-A59D-329FD709B61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endParaRPr lang="en-US" altLang="en-US" smtClean="0"/>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5" autoUpdateAnimBg="0" build="p"/>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ieeexplore.ieee.org/document/7055140" TargetMode="External"/><Relationship Id="rId2" Type="http://schemas.openxmlformats.org/officeDocument/2006/relationships/hyperlink" Target="https://www.localguidesconnect.com/t5/Feedback-and-Feature-Requests/Accident-prone-area-alert-in-Google-Maps-Navigation/td-p/398701" TargetMode="External"/><Relationship Id="rId1" Type="http://schemas.openxmlformats.org/officeDocument/2006/relationships/hyperlink" Target="https://www.sih.gov.in/sih2019ProblemStatements/Ng==/QWxs/U2ltcGxl/QWxs/QWx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b="1" dirty="0" smtClean="0">
                <a:latin typeface="Times New Roman" panose="02020603050405020304" pitchFamily="18" charset="0"/>
                <a:cs typeface="Times New Roman" panose="02020603050405020304" pitchFamily="18" charset="0"/>
              </a:rPr>
              <a:t>Spotting Road Accident  Zones in Google Maps</a:t>
            </a:r>
            <a:endParaRPr lang="en-IN" b="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90600" y="3962400"/>
            <a:ext cx="7543800" cy="1752600"/>
          </a:xfrm>
        </p:spPr>
        <p:txBody>
          <a:bodyPr/>
          <a:lstStyle/>
          <a:p>
            <a:pPr algn="just"/>
            <a:r>
              <a:rPr lang="en-IN" altLang="en-US" sz="1800" b="1" dirty="0" err="1" smtClean="0">
                <a:latin typeface="Times New Roman" panose="02020603050405020304" pitchFamily="18" charset="0"/>
                <a:cs typeface="Times New Roman" panose="02020603050405020304" pitchFamily="18" charset="0"/>
              </a:rPr>
              <a:t>BATCH-A11</a:t>
            </a:r>
            <a:endParaRPr lang="en-US" sz="1800" dirty="0" err="1"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B.Hemalatha</a:t>
            </a:r>
            <a:r>
              <a:rPr lang="en-US" sz="1800" dirty="0" smtClean="0">
                <a:latin typeface="Times New Roman" panose="02020603050405020304" pitchFamily="18" charset="0"/>
                <a:cs typeface="Times New Roman" panose="02020603050405020304" pitchFamily="18" charset="0"/>
              </a:rPr>
              <a:t>	 (154G1A0530)</a:t>
            </a:r>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B.R.Aisha</a:t>
            </a:r>
            <a:r>
              <a:rPr lang="en-US" sz="1800" dirty="0" smtClean="0">
                <a:latin typeface="Times New Roman" panose="02020603050405020304" pitchFamily="18" charset="0"/>
                <a:cs typeface="Times New Roman" panose="02020603050405020304" pitchFamily="18" charset="0"/>
              </a:rPr>
              <a:t>	 (154G1A0502)                         </a:t>
            </a:r>
            <a:r>
              <a:rPr lang="en-US" sz="1800" b="1" dirty="0" smtClean="0">
                <a:latin typeface="Times New Roman" panose="02020603050405020304" pitchFamily="18" charset="0"/>
                <a:cs typeface="Times New Roman" panose="02020603050405020304" pitchFamily="18" charset="0"/>
              </a:rPr>
              <a:t>Project Guide:</a:t>
            </a:r>
            <a:endParaRPr lang="en-US" sz="1800" b="1"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Y.Nithin</a:t>
            </a:r>
            <a:r>
              <a:rPr lang="en-US" sz="1800" dirty="0" smtClean="0">
                <a:latin typeface="Times New Roman" panose="02020603050405020304" pitchFamily="18" charset="0"/>
                <a:cs typeface="Times New Roman" panose="02020603050405020304" pitchFamily="18" charset="0"/>
              </a:rPr>
              <a:t> Kumar	 (154G1A0559)                           </a:t>
            </a:r>
            <a:r>
              <a:rPr lang="en-US" sz="1800" dirty="0" err="1" smtClean="0">
                <a:latin typeface="Times New Roman" panose="02020603050405020304" pitchFamily="18" charset="0"/>
                <a:cs typeface="Times New Roman" panose="02020603050405020304" pitchFamily="18" charset="0"/>
              </a:rPr>
              <a:t>Mr.Y</a:t>
            </a:r>
            <a:r>
              <a:rPr lang="en-US" sz="1800" dirty="0" smtClean="0">
                <a:latin typeface="Times New Roman" panose="02020603050405020304" pitchFamily="18" charset="0"/>
                <a:cs typeface="Times New Roman" panose="02020603050405020304" pitchFamily="18" charset="0"/>
              </a:rPr>
              <a:t> Ramesh </a:t>
            </a:r>
            <a:r>
              <a:rPr lang="en-US" sz="1800" baseline="-25000" dirty="0" err="1" smtClean="0">
                <a:latin typeface="Times New Roman" panose="02020603050405020304" pitchFamily="18" charset="0"/>
                <a:cs typeface="Times New Roman" panose="02020603050405020304" pitchFamily="18" charset="0"/>
              </a:rPr>
              <a:t>M.Tech</a:t>
            </a:r>
            <a:r>
              <a:rPr lang="en-US" sz="1800" baseline="-25000" dirty="0" smtClean="0">
                <a:latin typeface="Times New Roman" panose="02020603050405020304" pitchFamily="18" charset="0"/>
                <a:cs typeface="Times New Roman" panose="02020603050405020304" pitchFamily="18" charset="0"/>
              </a:rPr>
              <a:t>.</a:t>
            </a:r>
            <a:endParaRPr lang="en-US" sz="1800" baseline="-250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L.Mounika</a:t>
            </a:r>
            <a:r>
              <a:rPr lang="en-US" sz="1800" dirty="0" smtClean="0">
                <a:latin typeface="Times New Roman" panose="02020603050405020304" pitchFamily="18" charset="0"/>
                <a:cs typeface="Times New Roman" panose="02020603050405020304" pitchFamily="18" charset="0"/>
              </a:rPr>
              <a:t>	 (154G1A0550)                           Assistant Professor</a:t>
            </a:r>
            <a:endParaRPr lang="en-US" sz="18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5791200"/>
            <a:ext cx="7086600" cy="1107996"/>
          </a:xfrm>
          <a:prstGeom prst="rect">
            <a:avLst/>
          </a:prstGeom>
          <a:noFill/>
        </p:spPr>
        <p:txBody>
          <a:bodyPr wrap="square" rtlCol="0">
            <a:spAutoFit/>
          </a:bodyPr>
          <a:lstStyle/>
          <a:p>
            <a:pPr algn="ctr"/>
            <a:r>
              <a:rPr lang="en-US" sz="2400" b="1" dirty="0" err="1" smtClean="0">
                <a:latin typeface="Cambria" panose="02040503050406030204" pitchFamily="18" charset="0"/>
              </a:rPr>
              <a:t>Srinivasa</a:t>
            </a:r>
            <a:r>
              <a:rPr lang="en-US" sz="2400" b="1" dirty="0" smtClean="0">
                <a:latin typeface="Cambria" panose="02040503050406030204" pitchFamily="18" charset="0"/>
              </a:rPr>
              <a:t> </a:t>
            </a:r>
            <a:r>
              <a:rPr lang="en-US" sz="2400" b="1" dirty="0" err="1" smtClean="0">
                <a:latin typeface="Cambria" panose="02040503050406030204" pitchFamily="18" charset="0"/>
              </a:rPr>
              <a:t>Ramanujan</a:t>
            </a:r>
            <a:r>
              <a:rPr lang="en-US" sz="2400" b="1" dirty="0" smtClean="0">
                <a:latin typeface="Cambria" panose="02040503050406030204" pitchFamily="18" charset="0"/>
              </a:rPr>
              <a:t> Institute of Technology</a:t>
            </a:r>
            <a:endParaRPr lang="en-US" sz="2400" b="1" dirty="0" smtClean="0">
              <a:latin typeface="Cambria" panose="02040503050406030204" pitchFamily="18" charset="0"/>
            </a:endParaRPr>
          </a:p>
          <a:p>
            <a:pPr algn="ctr"/>
            <a:r>
              <a:rPr lang="en-US" sz="2400" b="1" dirty="0" smtClean="0">
                <a:latin typeface="Cambria" panose="02040503050406030204" pitchFamily="18" charset="0"/>
              </a:rPr>
              <a:t>Department of Computer Science &amp; Engineering</a:t>
            </a:r>
            <a:endParaRPr lang="en-US" sz="2400" b="1" dirty="0" smtClean="0">
              <a:latin typeface="Cambria" panose="02040503050406030204" pitchFamily="18" charset="0"/>
            </a:endParaRPr>
          </a:p>
          <a:p>
            <a:endParaRPr lang="en-US" dirty="0"/>
          </a:p>
        </p:txBody>
      </p:sp>
      <p:pic>
        <p:nvPicPr>
          <p:cNvPr id="1026" name="Picture 2"/>
          <p:cNvPicPr>
            <a:picLocks noChangeAspect="1" noChangeArrowheads="1"/>
          </p:cNvPicPr>
          <p:nvPr/>
        </p:nvPicPr>
        <p:blipFill>
          <a:blip r:embed="rId1"/>
          <a:srcRect/>
          <a:stretch>
            <a:fillRect/>
          </a:stretch>
        </p:blipFill>
        <p:spPr bwMode="auto">
          <a:xfrm>
            <a:off x="489585" y="5937885"/>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Database</a:t>
            </a:r>
            <a:endParaRPr lang="en-IN" b="1" dirty="0">
              <a:latin typeface="Times New Roman" panose="02020603050405020304" pitchFamily="18" charset="0"/>
              <a:cs typeface="Times New Roman" panose="02020603050405020304" pitchFamily="18" charset="0"/>
            </a:endParaRPr>
          </a:p>
        </p:txBody>
      </p:sp>
      <p:pic>
        <p:nvPicPr>
          <p:cNvPr id="8" name="Content Placeholder 7" descr="Screenshot (96).png"/>
          <p:cNvPicPr>
            <a:picLocks noGrp="1" noChangeAspect="1"/>
          </p:cNvPicPr>
          <p:nvPr>
            <p:ph idx="1"/>
          </p:nvPr>
        </p:nvPicPr>
        <p:blipFill>
          <a:blip r:embed="rId1"/>
          <a:stretch>
            <a:fillRect/>
          </a:stretch>
        </p:blipFill>
        <p:spPr>
          <a:xfrm>
            <a:off x="548192" y="1071546"/>
            <a:ext cx="8047616" cy="505937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Continued..</a:t>
            </a:r>
            <a:endParaRPr lang="en-IN" b="1" dirty="0">
              <a:latin typeface="Times New Roman" panose="02020603050405020304" pitchFamily="18" charset="0"/>
              <a:cs typeface="Times New Roman" panose="02020603050405020304" pitchFamily="18" charset="0"/>
            </a:endParaRPr>
          </a:p>
        </p:txBody>
      </p:sp>
      <p:pic>
        <p:nvPicPr>
          <p:cNvPr id="4" name="Content Placeholder 3" descr="Screenshot (97).png"/>
          <p:cNvPicPr>
            <a:picLocks noGrp="1" noChangeAspect="1"/>
          </p:cNvPicPr>
          <p:nvPr>
            <p:ph idx="1"/>
          </p:nvPr>
        </p:nvPicPr>
        <p:blipFill>
          <a:blip r:embed="rId1"/>
          <a:stretch>
            <a:fillRect/>
          </a:stretch>
        </p:blipFill>
        <p:spPr>
          <a:xfrm>
            <a:off x="547463" y="1000108"/>
            <a:ext cx="8049073" cy="513081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Design</a:t>
            </a:r>
            <a:endParaRPr lang="en-IN" b="1" dirty="0">
              <a:latin typeface="Times New Roman" panose="02020603050405020304" pitchFamily="18" charset="0"/>
              <a:cs typeface="Times New Roman" panose="02020603050405020304" pitchFamily="18" charset="0"/>
            </a:endParaRPr>
          </a:p>
        </p:txBody>
      </p:sp>
      <p:pic>
        <p:nvPicPr>
          <p:cNvPr id="6" name="Content Placeholder 5" descr="Screenshot (102).png"/>
          <p:cNvPicPr>
            <a:picLocks noGrp="1" noChangeAspect="1"/>
          </p:cNvPicPr>
          <p:nvPr>
            <p:ph idx="1"/>
          </p:nvPr>
        </p:nvPicPr>
        <p:blipFill>
          <a:blip r:embed="rId1"/>
          <a:stretch>
            <a:fillRect/>
          </a:stretch>
        </p:blipFill>
        <p:spPr>
          <a:xfrm>
            <a:off x="542247" y="1000108"/>
            <a:ext cx="8059506" cy="513081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Continued..</a:t>
            </a:r>
            <a:endParaRPr lang="en-IN" b="1" dirty="0">
              <a:latin typeface="Times New Roman" panose="02020603050405020304" pitchFamily="18" charset="0"/>
              <a:cs typeface="Times New Roman" panose="02020603050405020304" pitchFamily="18" charset="0"/>
            </a:endParaRPr>
          </a:p>
        </p:txBody>
      </p:sp>
      <p:pic>
        <p:nvPicPr>
          <p:cNvPr id="6" name="Content Placeholder 5" descr="Screenshot (103).png"/>
          <p:cNvPicPr>
            <a:picLocks noGrp="1" noChangeAspect="1"/>
          </p:cNvPicPr>
          <p:nvPr>
            <p:ph idx="1"/>
          </p:nvPr>
        </p:nvPicPr>
        <p:blipFill>
          <a:blip r:embed="rId1"/>
          <a:stretch>
            <a:fillRect/>
          </a:stretch>
        </p:blipFill>
        <p:spPr>
          <a:xfrm>
            <a:off x="543709" y="1000108"/>
            <a:ext cx="8056582" cy="513081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pic>
        <p:nvPicPr>
          <p:cNvPr id="11" name="Content Placeholder 10" descr="Screenshot (99).png"/>
          <p:cNvPicPr>
            <a:picLocks noGrp="1" noChangeAspect="1"/>
          </p:cNvPicPr>
          <p:nvPr>
            <p:ph idx="1"/>
          </p:nvPr>
        </p:nvPicPr>
        <p:blipFill>
          <a:blip r:embed="rId1"/>
          <a:stretch>
            <a:fillRect/>
          </a:stretch>
        </p:blipFill>
        <p:spPr>
          <a:xfrm>
            <a:off x="546112" y="1000108"/>
            <a:ext cx="8051775" cy="513081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8" descr="Screenshot (98).png"/>
          <p:cNvPicPr>
            <a:picLocks noGrp="1" noChangeAspect="1"/>
          </p:cNvPicPr>
          <p:nvPr>
            <p:ph idx="1"/>
          </p:nvPr>
        </p:nvPicPr>
        <p:blipFill>
          <a:blip r:embed="rId1"/>
          <a:stretch>
            <a:fillRect/>
          </a:stretch>
        </p:blipFill>
        <p:spPr>
          <a:xfrm>
            <a:off x="547530" y="1000108"/>
            <a:ext cx="8048940" cy="513081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Screenshot (93).png"/>
          <p:cNvPicPr>
            <a:picLocks noGrp="1" noChangeAspect="1"/>
          </p:cNvPicPr>
          <p:nvPr>
            <p:ph idx="1"/>
          </p:nvPr>
        </p:nvPicPr>
        <p:blipFill>
          <a:blip r:embed="rId1"/>
          <a:stretch>
            <a:fillRect/>
          </a:stretch>
        </p:blipFill>
        <p:spPr>
          <a:xfrm>
            <a:off x="357158" y="285728"/>
            <a:ext cx="7929618" cy="584519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sz="4400" b="1" dirty="0" smtClean="0">
                <a:latin typeface="Times New Roman" panose="02020603050405020304" pitchFamily="18" charset="0"/>
                <a:cs typeface="Times New Roman" panose="02020603050405020304" pitchFamily="18" charset="0"/>
              </a:rPr>
              <a:t>References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981200"/>
            <a:ext cx="8686800" cy="4149725"/>
          </a:xfrm>
        </p:spPr>
        <p:txBody>
          <a:bodyPr/>
          <a:lstStyle/>
          <a:p>
            <a:pPr>
              <a:buFont typeface="Wingdings" panose="05000000000000000000" pitchFamily="2" charset="2"/>
              <a:buChar char="§"/>
            </a:pPr>
            <a:r>
              <a:rPr lang="en-US" sz="2000" dirty="0" smtClean="0">
                <a:hlinkClick r:id="rId1"/>
              </a:rPr>
              <a:t>https://www.sih.gov.in/sih2019ProblemStatements/Ng==/QWxs/U2ltcGxl/QWxs/QWxs</a:t>
            </a:r>
            <a:r>
              <a:rPr lang="en-US" sz="2000" dirty="0" smtClean="0">
                <a:solidFill>
                  <a:schemeClr val="accent5">
                    <a:lumMod val="50000"/>
                  </a:schemeClr>
                </a:solidFill>
              </a:rPr>
              <a:t> </a:t>
            </a:r>
            <a:r>
              <a:rPr lang="en-IN" altLang="en-US" sz="2000" dirty="0" smtClean="0">
                <a:solidFill>
                  <a:schemeClr val="accent5">
                    <a:lumMod val="50000"/>
                  </a:schemeClr>
                </a:solidFill>
              </a:rPr>
              <a:t>[1]</a:t>
            </a:r>
            <a:endParaRPr lang="en-US" sz="2000" dirty="0" smtClean="0">
              <a:solidFill>
                <a:schemeClr val="accent5">
                  <a:lumMod val="50000"/>
                </a:schemeClr>
              </a:solidFill>
            </a:endParaRPr>
          </a:p>
          <a:p>
            <a:pPr>
              <a:buFont typeface="Wingdings" panose="05000000000000000000" pitchFamily="2" charset="2"/>
              <a:buChar char="§"/>
            </a:pPr>
            <a:r>
              <a:rPr lang="en-US" sz="2000" dirty="0" smtClean="0">
                <a:hlinkClick r:id="rId2"/>
              </a:rPr>
              <a:t>https://www.localguidesconnect.com/t5/Feedback-and-Feature-Requests/Accident-prone-area-alert-in-Google-Maps-Navigation/td-p/398701</a:t>
            </a:r>
            <a:r>
              <a:rPr lang="en-US" sz="2000" u="sng" dirty="0" smtClean="0">
                <a:hlinkClick r:id="rId2"/>
              </a:rPr>
              <a:t> </a:t>
            </a:r>
            <a:r>
              <a:rPr lang="en-IN" altLang="en-US" sz="2000" u="sng" dirty="0" smtClean="0">
                <a:hlinkClick r:id="rId2"/>
              </a:rPr>
              <a:t>[2]</a:t>
            </a:r>
            <a:endParaRPr lang="en-US" sz="2000" u="sng" dirty="0" smtClean="0">
              <a:hlinkClick r:id="rId2"/>
            </a:endParaRPr>
          </a:p>
          <a:p>
            <a:pPr>
              <a:buFont typeface="Wingdings" panose="05000000000000000000" pitchFamily="2" charset="2"/>
              <a:buChar char="§"/>
            </a:pPr>
            <a:r>
              <a:rPr lang="en-US" sz="2000" dirty="0">
                <a:hlinkClick r:id="rId3" action="ppaction://hlinkfile"/>
              </a:rPr>
              <a:t>https://ieeexplore.ieee.org/document/7055140</a:t>
            </a:r>
            <a:r>
              <a:rPr lang="en-US" sz="2000" dirty="0">
                <a:solidFill>
                  <a:schemeClr val="accent5">
                    <a:lumMod val="50000"/>
                  </a:schemeClr>
                </a:solidFill>
              </a:rPr>
              <a:t> </a:t>
            </a:r>
            <a:r>
              <a:rPr lang="en-IN" altLang="en-US" sz="2000" dirty="0">
                <a:solidFill>
                  <a:schemeClr val="accent5">
                    <a:lumMod val="50000"/>
                  </a:schemeClr>
                </a:solidFill>
              </a:rPr>
              <a:t>[3]</a:t>
            </a:r>
            <a:endParaRPr lang="en-IN" altLang="en-US" sz="2000"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US" sz="4400" b="1" dirty="0" smtClean="0">
                <a:latin typeface="Times New Roman" panose="02020603050405020304" pitchFamily="18" charset="0"/>
                <a:cs typeface="Times New Roman" panose="02020603050405020304" pitchFamily="18" charset="0"/>
              </a:rPr>
              <a:t>Abstract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8153400" cy="4724400"/>
          </a:xfrm>
        </p:spPr>
        <p:txBody>
          <a:bodyPr/>
          <a:lstStyle/>
          <a:p>
            <a:pPr algn="just">
              <a:buNone/>
            </a:pPr>
            <a:r>
              <a:rPr lang="en-US" sz="2800" dirty="0" smtClean="0">
                <a:latin typeface="Times New Roman" panose="02020603050405020304" pitchFamily="18" charset="0"/>
                <a:cs typeface="Times New Roman" panose="02020603050405020304" pitchFamily="18" charset="0"/>
              </a:rPr>
              <a:t>			Everyone has a passion towards travelling but the main problem associated with it is absence of safety. Earlier systems lack of safety assurance systems, so that there is no information  about accidents .This project is the web application, which identifies  accident zones in route map and also displays level of risk factors</a:t>
            </a:r>
            <a:r>
              <a:rPr lang="en-US" sz="2800" b="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IN" sz="4400" b="1" dirty="0" smtClean="0">
                <a:latin typeface="Times New Roman" panose="02020603050405020304" pitchFamily="18" charset="0"/>
                <a:cs typeface="Times New Roman" panose="02020603050405020304" pitchFamily="18" charset="0"/>
              </a:rPr>
              <a:t>Contents: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47800"/>
            <a:ext cx="8991600" cy="5105400"/>
          </a:xfrm>
        </p:spPr>
        <p:txBody>
          <a:bodyPr/>
          <a:lstStyle/>
          <a:p>
            <a:pPr algn="just">
              <a:buFont typeface="Wingdings" panose="05000000000000000000" pitchFamily="2" charset="2"/>
              <a:buChar char="§"/>
            </a:pP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Problem Statement</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Proposed System</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Literature Survey</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Modules</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Design</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Implementation</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References</a:t>
            </a:r>
            <a:endParaRPr lang="en-IN" sz="2800" dirty="0" smtClean="0">
              <a:latin typeface="Times New Roman" panose="02020603050405020304" pitchFamily="18" charset="0"/>
              <a:cs typeface="Times New Roman" panose="02020603050405020304" pitchFamily="18" charset="0"/>
            </a:endParaRPr>
          </a:p>
          <a:p>
            <a:pPr lvl="2">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sz="4400" b="1" dirty="0" smtClean="0">
                <a:latin typeface="Times New Roman" panose="02020603050405020304" pitchFamily="18" charset="0"/>
                <a:cs typeface="Times New Roman" panose="02020603050405020304" pitchFamily="18" charset="0"/>
              </a:rPr>
              <a:t>Problem Statement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7924800" cy="4378325"/>
          </a:xfrm>
        </p:spPr>
        <p:txBody>
          <a:bodyPr/>
          <a:lstStyle/>
          <a:p>
            <a:pPr algn="just">
              <a:buNone/>
            </a:pPr>
            <a:r>
              <a:rPr lang="en-IN" sz="2800" dirty="0" smtClean="0">
                <a:latin typeface="Times New Roman" panose="02020603050405020304" pitchFamily="18" charset="0"/>
                <a:cs typeface="Times New Roman" panose="02020603050405020304" pitchFamily="18" charset="0"/>
              </a:rPr>
              <a:t>		Safety has become an essential aspect of everyday life. One way is, we can provide safety by enabling people with vital information on the safety aspects in the route they take during a travel from one place to another. This creates vigilance in traveller and precautionary measures could be taken to prevent any mishap.</a:t>
            </a:r>
            <a:endParaRPr lang="en-IN" sz="2800" dirty="0" smtClean="0">
              <a:latin typeface="Times New Roman" panose="02020603050405020304" pitchFamily="18" charset="0"/>
              <a:cs typeface="Times New Roman" panose="02020603050405020304" pitchFamily="18" charset="0"/>
            </a:endParaRPr>
          </a:p>
          <a:p>
            <a:pPr algn="just">
              <a:buNone/>
            </a:pPr>
            <a:endParaRPr lang="en-IN" sz="2800" b="1" dirty="0" smtClean="0">
              <a:latin typeface="Times New Roman" panose="02020603050405020304" pitchFamily="18" charset="0"/>
              <a:cs typeface="Times New Roman" panose="02020603050405020304" pitchFamily="18" charset="0"/>
            </a:endParaRPr>
          </a:p>
          <a:p>
            <a:pPr algn="just">
              <a:buNone/>
            </a:pPr>
            <a:r>
              <a:rPr lang="en-IN"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latin typeface="Times New Roman" panose="02020603050405020304" pitchFamily="18" charset="0"/>
                <a:cs typeface="Times New Roman" panose="02020603050405020304" pitchFamily="18" charset="0"/>
              </a:rPr>
              <a:t>Proposed</a:t>
            </a:r>
            <a:r>
              <a:rPr lang="en-IN" sz="4000" dirty="0" smtClean="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57298"/>
            <a:ext cx="8229600" cy="4773627"/>
          </a:xfrm>
        </p:spPr>
        <p:txBody>
          <a:bodyPr/>
          <a:lstStyle/>
          <a:p>
            <a:pPr algn="just">
              <a:buFont typeface="Wingdings" panose="05000000000000000000" charset="0"/>
              <a:buChar char="§"/>
            </a:pPr>
            <a:r>
              <a:rPr lang="en-IN" sz="2400" dirty="0" smtClean="0">
                <a:latin typeface="Times New Roman" panose="02020603050405020304" pitchFamily="18" charset="0"/>
                <a:cs typeface="Times New Roman" panose="02020603050405020304" pitchFamily="18" charset="0"/>
              </a:rPr>
              <a:t>We are building an Web application that will provide any possible safety lapse from source to a destination. </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Given a route map (like Google maps), the security based profiling of various geographical routes traversed could be highlighted as red/yellow/green indicating high, medium and low risks zones along with deep curves.</a:t>
            </a:r>
            <a:endParaRPr lang="en-IN" sz="2400" dirty="0" smtClean="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IN" sz="2400" dirty="0" smtClean="0">
                <a:latin typeface="Times New Roman" panose="02020603050405020304" pitchFamily="18" charset="0"/>
                <a:cs typeface="Times New Roman" panose="02020603050405020304" pitchFamily="18" charset="0"/>
                <a:sym typeface="+mn-ea"/>
              </a:rPr>
              <a:t>This is an Internet web service, specifically Google APIs, which will offer geo-location for physical location name, map and map markers.</a:t>
            </a:r>
            <a:endParaRPr lang="en-IN" sz="2400" dirty="0" smtClean="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IN" sz="2400" dirty="0" smtClean="0">
                <a:latin typeface="Times New Roman" panose="02020603050405020304" pitchFamily="18" charset="0"/>
                <a:cs typeface="Times New Roman" panose="02020603050405020304" pitchFamily="18" charset="0"/>
                <a:sym typeface="+mn-ea"/>
              </a:rPr>
              <a:t>Using Google API, the coordinates can be presented and it displays the routes.</a:t>
            </a:r>
            <a:endParaRPr lang="en-IN" sz="3600" dirty="0" smtClean="0">
              <a:latin typeface="Times New Roman" panose="02020603050405020304" pitchFamily="18" charset="0"/>
              <a:cs typeface="Times New Roman" panose="02020603050405020304" pitchFamily="18" charset="0"/>
              <a:sym typeface="+mn-ea"/>
            </a:endParaRPr>
          </a:p>
          <a:p>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Comments</a:t>
            </a:r>
            <a:endParaRPr lang="en-IN" dirty="0"/>
          </a:p>
        </p:txBody>
      </p:sp>
      <p:sp>
        <p:nvSpPr>
          <p:cNvPr id="3" name="Content Placeholder 2"/>
          <p:cNvSpPr>
            <a:spLocks noGrp="1"/>
          </p:cNvSpPr>
          <p:nvPr>
            <p:ph idx="1"/>
          </p:nvPr>
        </p:nvSpPr>
        <p:spPr>
          <a:xfrm>
            <a:off x="571472" y="1571612"/>
            <a:ext cx="8115328" cy="4559313"/>
          </a:xfrm>
        </p:spPr>
        <p:txBody>
          <a:bodyPr/>
          <a:lstStyle/>
          <a:p>
            <a:pPr>
              <a:buNone/>
            </a:pPr>
            <a:r>
              <a:rPr lang="en-IN" sz="2800" dirty="0" smtClean="0">
                <a:latin typeface="Times New Roman" panose="02020603050405020304" pitchFamily="18" charset="0"/>
                <a:cs typeface="Times New Roman" panose="02020603050405020304" pitchFamily="18" charset="0"/>
              </a:rPr>
              <a:t>Review-1</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Spotting danger zones and deep curves</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Android Application</a:t>
            </a:r>
            <a:endParaRPr lang="en-IN" sz="2800" dirty="0" smtClean="0">
              <a:latin typeface="Times New Roman" panose="02020603050405020304" pitchFamily="18" charset="0"/>
              <a:cs typeface="Times New Roman" panose="02020603050405020304" pitchFamily="18" charset="0"/>
            </a:endParaRPr>
          </a:p>
          <a:p>
            <a:pPr>
              <a:buNone/>
            </a:pPr>
            <a:r>
              <a:rPr lang="en-IN" sz="2800" dirty="0" smtClean="0">
                <a:latin typeface="Times New Roman" panose="02020603050405020304" pitchFamily="18" charset="0"/>
                <a:cs typeface="Times New Roman" panose="02020603050405020304" pitchFamily="18" charset="0"/>
              </a:rPr>
              <a:t>Review-2</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Android Application </a:t>
            </a:r>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28736"/>
            <a:ext cx="8229600" cy="4702189"/>
          </a:xfrm>
        </p:spPr>
        <p:txBody>
          <a:bodyPr/>
          <a:lstStyle/>
          <a:p>
            <a:pPr>
              <a:buNone/>
            </a:pPr>
            <a:r>
              <a:rPr lang="en-IN" b="1" dirty="0" smtClean="0">
                <a:latin typeface="Times New Roman" panose="02020603050405020304" pitchFamily="18" charset="0"/>
                <a:cs typeface="Times New Roman" panose="02020603050405020304" pitchFamily="18" charset="0"/>
              </a:rPr>
              <a:t>Google Maps:</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Displays path from source to destination.</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Multiple Routes.</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Shortest Path.</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Street View. </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Traffic analysis.</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Discovering near by places.</a:t>
            </a: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Symbols to represent Geographic features.</a:t>
            </a:r>
            <a:endParaRPr lang="en-IN" sz="28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solidFill>
                <a:latin typeface="Times New Roman" panose="02020603050405020304" pitchFamily="18" charset="0"/>
                <a:cs typeface="Times New Roman" panose="02020603050405020304" pitchFamily="18" charset="0"/>
              </a:rPr>
              <a:t>Modules</a:t>
            </a:r>
            <a:r>
              <a:rPr lang="en-IN" dirty="0" smtClean="0">
                <a:solidFill>
                  <a:schemeClr val="accent2"/>
                </a:solidFill>
              </a:rPr>
              <a:t>:</a:t>
            </a:r>
            <a:br>
              <a:rPr lang="en-IN" dirty="0" smtClean="0"/>
            </a:b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IN" b="1" dirty="0" smtClean="0">
                <a:latin typeface="Times New Roman" panose="02020603050405020304" pitchFamily="18" charset="0"/>
                <a:cs typeface="Times New Roman" panose="02020603050405020304" pitchFamily="18" charset="0"/>
              </a:rPr>
              <a:t>Admin</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Login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Enter Admin user ID and Password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Perform Operations on Database </a:t>
            </a:r>
            <a:endParaRPr lang="en-IN" dirty="0" smtClean="0">
              <a:latin typeface="Times New Roman" panose="02020603050405020304" pitchFamily="18" charset="0"/>
              <a:cs typeface="Times New Roman" panose="02020603050405020304" pitchFamily="18" charset="0"/>
            </a:endParaRP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User</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Enter URL</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Displays current location</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Select Source and Destination from drop down list</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It displays path along with risk spots and deep curves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0</TotalTime>
  <Words>2579</Words>
  <Application>WPS Presentation</Application>
  <PresentationFormat>On-screen Show (4:3)</PresentationFormat>
  <Paragraphs>99</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Garamond</vt:lpstr>
      <vt:lpstr>Times New Roman</vt:lpstr>
      <vt:lpstr>Cambria</vt:lpstr>
      <vt:lpstr>Wingdings</vt:lpstr>
      <vt:lpstr>Microsoft YaHei</vt:lpstr>
      <vt:lpstr>Arial Unicode MS</vt:lpstr>
      <vt:lpstr>Calibri</vt:lpstr>
      <vt:lpstr>SRIT_PPT_Theme</vt:lpstr>
      <vt:lpstr>Spotting Road Accident  Zones in Google Maps</vt:lpstr>
      <vt:lpstr>Abstract</vt:lpstr>
      <vt:lpstr>Contents:</vt:lpstr>
      <vt:lpstr>Problem Statement</vt:lpstr>
      <vt:lpstr>Proposed System</vt:lpstr>
      <vt:lpstr>Comments</vt:lpstr>
      <vt:lpstr>Literature Survey</vt:lpstr>
      <vt:lpstr>Modules: </vt:lpstr>
      <vt:lpstr>Continued....</vt:lpstr>
      <vt:lpstr>Database</vt:lpstr>
      <vt:lpstr>Continued..</vt:lpstr>
      <vt:lpstr>Design</vt:lpstr>
      <vt:lpstr>Continued..</vt:lpstr>
      <vt:lpstr>Implementation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busup</cp:lastModifiedBy>
  <cp:revision>278</cp:revision>
  <dcterms:created xsi:type="dcterms:W3CDTF">2006-08-16T00:00:00Z</dcterms:created>
  <dcterms:modified xsi:type="dcterms:W3CDTF">2019-03-12T05:44:19Z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