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74" r:id="rId4"/>
    <p:sldId id="258" r:id="rId5"/>
    <p:sldId id="275" r:id="rId7"/>
    <p:sldId id="284" r:id="rId8"/>
    <p:sldId id="293" r:id="rId9"/>
    <p:sldId id="285" r:id="rId10"/>
    <p:sldId id="286" r:id="rId11"/>
    <p:sldId id="287" r:id="rId12"/>
    <p:sldId id="288" r:id="rId13"/>
    <p:sldId id="281" r:id="rId14"/>
    <p:sldId id="282" r:id="rId15"/>
    <p:sldId id="276" r:id="rId16"/>
    <p:sldId id="27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3" autoAdjust="0"/>
  </p:normalViewPr>
  <p:slideViewPr>
    <p:cSldViewPr>
      <p:cViewPr varScale="1">
        <p:scale>
          <a:sx n="65" d="100"/>
          <a:sy n="65" d="100"/>
        </p:scale>
        <p:origin x="15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CCA3EE-BEA7-4B38-9A29-C210BE81B04B}"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26BDD-6FC9-4AEB-A59D-329FD709B615}"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F4426BDD-6FC9-4AEB-A59D-329FD709B615}"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7" name="Rectangle 5"/>
          <p:cNvSpPr>
            <a:spLocks noGrp="1" noChangeArrowheads="1"/>
          </p:cNvSpPr>
          <p:nvPr>
            <p:ph type="ftr" sz="quarter" idx="11"/>
          </p:nvPr>
        </p:nvSpPr>
        <p:spPr/>
        <p:txBody>
          <a:bodyPr/>
          <a:lstStyle>
            <a:lvl1pPr>
              <a:defRPr/>
            </a:lvl1pPr>
          </a:lstStyle>
          <a:p>
            <a:endParaRPr lang="en-US"/>
          </a:p>
        </p:txBody>
      </p:sp>
      <p:sp>
        <p:nvSpPr>
          <p:cNvPr id="8"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hart Placeholder 3"/>
          <p:cNvSpPr>
            <a:spLocks noGrp="1"/>
          </p:cNvSpPr>
          <p:nvPr>
            <p:ph type="chart" sz="half" idx="2" hasCustomPrompt="1"/>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5" name="Rectangle 5"/>
          <p:cNvSpPr>
            <a:spLocks noGrp="1" noChangeArrowheads="1"/>
          </p:cNvSpPr>
          <p:nvPr>
            <p:ph type="ftr" sz="quarter" idx="11"/>
          </p:nvPr>
        </p:nvSpPr>
        <p:spPr/>
        <p:txBody>
          <a:bodyPr/>
          <a:lstStyle>
            <a:lvl1pPr>
              <a:defRPr/>
            </a:lvl1pPr>
          </a:lstStyle>
          <a:p>
            <a:endParaRPr lang="en-US"/>
          </a:p>
        </p:txBody>
      </p:sp>
      <p:sp>
        <p:nvSpPr>
          <p:cNvPr id="6"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8" name="Rectangle 5"/>
          <p:cNvSpPr>
            <a:spLocks noGrp="1" noChangeArrowheads="1"/>
          </p:cNvSpPr>
          <p:nvPr>
            <p:ph type="ftr" sz="quarter" idx="11"/>
          </p:nvPr>
        </p:nvSpPr>
        <p:spPr/>
        <p:txBody>
          <a:bodyPr/>
          <a:lstStyle>
            <a:lvl1pPr>
              <a:defRPr/>
            </a:lvl1pPr>
          </a:lstStyle>
          <a:p>
            <a:endParaRPr lang="en-US"/>
          </a:p>
        </p:txBody>
      </p:sp>
      <p:sp>
        <p:nvSpPr>
          <p:cNvPr id="9"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4" name="Rectangle 5"/>
          <p:cNvSpPr>
            <a:spLocks noGrp="1" noChangeArrowheads="1"/>
          </p:cNvSpPr>
          <p:nvPr>
            <p:ph type="ftr" sz="quarter" idx="11"/>
          </p:nvPr>
        </p:nvSpPr>
        <p:spPr/>
        <p:txBody>
          <a:bodyPr/>
          <a:lstStyle>
            <a:lvl1pPr>
              <a:defRPr/>
            </a:lvl1pPr>
          </a:lstStyle>
          <a:p>
            <a:endParaRPr lang="en-US"/>
          </a:p>
        </p:txBody>
      </p:sp>
      <p:sp>
        <p:nvSpPr>
          <p:cNvPr id="5"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3" name="Rectangle 5"/>
          <p:cNvSpPr>
            <a:spLocks noGrp="1" noChangeArrowheads="1"/>
          </p:cNvSpPr>
          <p:nvPr>
            <p:ph type="ftr" sz="quarter" idx="11"/>
          </p:nvPr>
        </p:nvSpPr>
        <p:spPr/>
        <p:txBody>
          <a:bodyPr/>
          <a:lstStyle>
            <a:lvl1pPr>
              <a:defRPr/>
            </a:lvl1pPr>
          </a:lstStyle>
          <a:p>
            <a:endParaRPr lang="en-US"/>
          </a:p>
        </p:txBody>
      </p:sp>
      <p:sp>
        <p:nvSpPr>
          <p:cNvPr id="4"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Rectangle 4"/>
          <p:cNvSpPr>
            <a:spLocks noGrp="1" noChangeArrowheads="1"/>
          </p:cNvSpPr>
          <p:nvPr>
            <p:ph type="dt" sz="half" idx="10"/>
          </p:nvPr>
        </p:nvSpPr>
        <p:spPr/>
        <p:txBody>
          <a:bodyPr/>
          <a:lstStyle>
            <a:lvl1pPr>
              <a:defRPr/>
            </a:lvl1pPr>
          </a:lstStyle>
          <a:p>
            <a:fld id="{1D8BD707-D9CF-40AE-B4C6-C98DA3205C09}" type="datetimeFigureOut">
              <a:rPr lang="en-US" smtClean="0"/>
            </a:fld>
            <a:endParaRPr lang="en-US"/>
          </a:p>
        </p:txBody>
      </p:sp>
      <p:sp>
        <p:nvSpPr>
          <p:cNvPr id="6" name="Rectangle 5"/>
          <p:cNvSpPr>
            <a:spLocks noGrp="1" noChangeArrowheads="1"/>
          </p:cNvSpPr>
          <p:nvPr>
            <p:ph type="ftr" sz="quarter" idx="11"/>
          </p:nvPr>
        </p:nvSpPr>
        <p:spPr/>
        <p:txBody>
          <a:bodyPr/>
          <a:lstStyle>
            <a:lvl1pPr>
              <a:defRPr/>
            </a:lvl1pPr>
          </a:lstStyle>
          <a:p>
            <a:endParaRPr lang="en-US"/>
          </a:p>
        </p:txBody>
      </p:sp>
      <p:sp>
        <p:nvSpPr>
          <p:cNvPr id="7" name="Rectangle 6"/>
          <p:cNvSpPr>
            <a:spLocks noGrp="1" noChangeArrowheads="1"/>
          </p:cNvSpPr>
          <p:nvPr>
            <p:ph type="sldNum" sz="quarter" idx="12"/>
          </p:nvPr>
        </p:nvSpPr>
        <p:spPr/>
        <p:txBody>
          <a:bodyPr/>
          <a:lstStyle>
            <a:lvl1pPr>
              <a:defRPr/>
            </a:lvl1p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title style</a:t>
            </a:r>
            <a:endParaRPr lang="en-US" altLang="en-US" smtClean="0"/>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ln>
        </p:spPr>
        <p:txBody>
          <a:bodyPr vert="horz" wrap="square" lIns="91440" tIns="45720" rIns="91440" bIns="45720" numCol="1" anchor="t" anchorCtr="0" compatLnSpc="1"/>
          <a:lstStyle/>
          <a:p>
            <a:pPr lvl="0"/>
            <a:r>
              <a:rPr lang="en-US" altLang="en-US" smtClean="0"/>
              <a:t>Click to edit Master text styles</a:t>
            </a:r>
            <a:endParaRPr lang="en-US" altLang="en-US" smtClean="0"/>
          </a:p>
          <a:p>
            <a:pPr lvl="1"/>
            <a:r>
              <a:rPr lang="en-US" altLang="en-US" smtClean="0"/>
              <a:t>Second level</a:t>
            </a:r>
            <a:endParaRPr lang="en-US" altLang="en-US" smtClean="0"/>
          </a:p>
          <a:p>
            <a:pPr lvl="2"/>
            <a:r>
              <a:rPr lang="en-US" altLang="en-US" smtClean="0"/>
              <a:t>Third level</a:t>
            </a:r>
            <a:endParaRPr lang="en-US" altLang="en-US" smtClean="0"/>
          </a:p>
          <a:p>
            <a:pPr lvl="3"/>
            <a:r>
              <a:rPr lang="en-US" altLang="en-US" smtClean="0"/>
              <a:t>Fourth level</a:t>
            </a:r>
            <a:endParaRPr lang="en-US" altLang="en-US" smtClean="0"/>
          </a:p>
          <a:p>
            <a:pPr lvl="4"/>
            <a:r>
              <a:rPr lang="en-US" altLang="en-US" smtClean="0"/>
              <a:t>Fifth level</a:t>
            </a:r>
            <a:endParaRPr lang="en-US" altLang="en-US" smtClean="0"/>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mj-lt"/>
              </a:defRPr>
            </a:lvl1pPr>
          </a:lstStyle>
          <a:p>
            <a:fld id="{1D8BD707-D9CF-40AE-B4C6-C98DA3205C09}" type="datetimeFigureOut">
              <a:rPr lang="en-US" smtClean="0"/>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mj-lt"/>
              </a:defRPr>
            </a:lvl1pPr>
          </a:lstStyle>
          <a:p>
            <a:fld id="{B6F15528-21DE-4FAA-801E-634DDDAF4B2B}" type="slidenum">
              <a:rPr lang="en-US" smtClean="0"/>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ldLvl="5" autoUpdateAnimBg="0" build="p"/>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anose="02020404030301010803" pitchFamily="18" charset="0"/>
        </a:defRPr>
      </a:lvl2pPr>
      <a:lvl3pPr algn="l" rtl="0" eaLnBrk="1" fontAlgn="base" hangingPunct="1">
        <a:spcBef>
          <a:spcPct val="0"/>
        </a:spcBef>
        <a:spcAft>
          <a:spcPct val="0"/>
        </a:spcAft>
        <a:defRPr sz="4200">
          <a:solidFill>
            <a:schemeClr val="tx2"/>
          </a:solidFill>
          <a:latin typeface="Garamond" panose="02020404030301010803" pitchFamily="18" charset="0"/>
        </a:defRPr>
      </a:lvl3pPr>
      <a:lvl4pPr algn="l" rtl="0" eaLnBrk="1" fontAlgn="base" hangingPunct="1">
        <a:spcBef>
          <a:spcPct val="0"/>
        </a:spcBef>
        <a:spcAft>
          <a:spcPct val="0"/>
        </a:spcAft>
        <a:defRPr sz="4200">
          <a:solidFill>
            <a:schemeClr val="tx2"/>
          </a:solidFill>
          <a:latin typeface="Garamond" panose="02020404030301010803" pitchFamily="18" charset="0"/>
        </a:defRPr>
      </a:lvl4pPr>
      <a:lvl5pPr algn="l" rtl="0" eaLnBrk="1" fontAlgn="base" hangingPunct="1">
        <a:spcBef>
          <a:spcPct val="0"/>
        </a:spcBef>
        <a:spcAft>
          <a:spcPct val="0"/>
        </a:spcAft>
        <a:defRPr sz="4200">
          <a:solidFill>
            <a:schemeClr val="tx2"/>
          </a:solidFill>
          <a:latin typeface="Garamond" panose="02020404030301010803" pitchFamily="18" charset="0"/>
        </a:defRPr>
      </a:lvl5pPr>
      <a:lvl6pPr marL="457200" algn="l" rtl="0" eaLnBrk="1" fontAlgn="base" hangingPunct="1">
        <a:spcBef>
          <a:spcPct val="0"/>
        </a:spcBef>
        <a:spcAft>
          <a:spcPct val="0"/>
        </a:spcAft>
        <a:defRPr sz="4200">
          <a:solidFill>
            <a:schemeClr val="tx2"/>
          </a:solidFill>
          <a:latin typeface="Garamond" panose="02020404030301010803" pitchFamily="18" charset="0"/>
        </a:defRPr>
      </a:lvl6pPr>
      <a:lvl7pPr marL="914400" algn="l" rtl="0" eaLnBrk="1" fontAlgn="base" hangingPunct="1">
        <a:spcBef>
          <a:spcPct val="0"/>
        </a:spcBef>
        <a:spcAft>
          <a:spcPct val="0"/>
        </a:spcAft>
        <a:defRPr sz="4200">
          <a:solidFill>
            <a:schemeClr val="tx2"/>
          </a:solidFill>
          <a:latin typeface="Garamond" panose="02020404030301010803" pitchFamily="18" charset="0"/>
        </a:defRPr>
      </a:lvl7pPr>
      <a:lvl8pPr marL="1371600" algn="l" rtl="0" eaLnBrk="1" fontAlgn="base" hangingPunct="1">
        <a:spcBef>
          <a:spcPct val="0"/>
        </a:spcBef>
        <a:spcAft>
          <a:spcPct val="0"/>
        </a:spcAft>
        <a:defRPr sz="4200">
          <a:solidFill>
            <a:schemeClr val="tx2"/>
          </a:solidFill>
          <a:latin typeface="Garamond" panose="02020404030301010803" pitchFamily="18" charset="0"/>
        </a:defRPr>
      </a:lvl8pPr>
      <a:lvl9pPr marL="1828800" algn="l" rtl="0" eaLnBrk="1" fontAlgn="base" hangingPunct="1">
        <a:spcBef>
          <a:spcPct val="0"/>
        </a:spcBef>
        <a:spcAft>
          <a:spcPct val="0"/>
        </a:spcAft>
        <a:defRPr sz="4200">
          <a:solidFill>
            <a:schemeClr val="tx2"/>
          </a:solidFill>
          <a:latin typeface="Garamond" panose="02020404030301010803"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1155"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6230"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4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6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6pPr>
      <a:lvl7pPr marL="25958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7pPr>
      <a:lvl8pPr marL="30530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8pPr>
      <a:lvl9pPr marL="3510280"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ieeexplore.ieee.org/document/7055140" TargetMode="External"/><Relationship Id="rId2" Type="http://schemas.openxmlformats.org/officeDocument/2006/relationships/hyperlink" Target="https://www.localguidesconnect.com/t5/Feedback-and-Feature-Requests/Accident-prone-area-alert-in-Google-Maps-Navigation/td-p/398701" TargetMode="External"/><Relationship Id="rId1" Type="http://schemas.openxmlformats.org/officeDocument/2006/relationships/hyperlink" Target="https://www.sih.gov.in/sih2019ProblemStatements/Ng==/QWxs/U2ltcGxl/QWxs/QWx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b="1" dirty="0" smtClean="0">
                <a:latin typeface="Times New Roman" panose="02020603050405020304" pitchFamily="18" charset="0"/>
                <a:cs typeface="Times New Roman" panose="02020603050405020304" pitchFamily="18" charset="0"/>
              </a:rPr>
              <a:t>Spotting Road Accident  Zones in Google Maps</a:t>
            </a:r>
            <a:endParaRPr lang="en-IN"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990600" y="3962400"/>
            <a:ext cx="7543800" cy="1752600"/>
          </a:xfrm>
        </p:spPr>
        <p:txBody>
          <a:bodyPr/>
          <a:lstStyle/>
          <a:p>
            <a:pPr algn="just"/>
            <a:r>
              <a:rPr lang="en-US" sz="1800" dirty="0" err="1" smtClean="0">
                <a:latin typeface="Times New Roman" panose="02020603050405020304" pitchFamily="18" charset="0"/>
                <a:cs typeface="Times New Roman" panose="02020603050405020304" pitchFamily="18" charset="0"/>
              </a:rPr>
              <a:t>B.Hemalatha</a:t>
            </a:r>
            <a:r>
              <a:rPr lang="en-US" sz="1800" dirty="0" smtClean="0">
                <a:latin typeface="Times New Roman" panose="02020603050405020304" pitchFamily="18" charset="0"/>
                <a:cs typeface="Times New Roman" panose="02020603050405020304" pitchFamily="18" charset="0"/>
              </a:rPr>
              <a:t>	 (154G1A0530)</a:t>
            </a:r>
            <a:endParaRPr lang="en-US" sz="18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B.R.Aisha</a:t>
            </a:r>
            <a:r>
              <a:rPr lang="en-US" sz="1800" dirty="0" smtClean="0">
                <a:latin typeface="Times New Roman" panose="02020603050405020304" pitchFamily="18" charset="0"/>
                <a:cs typeface="Times New Roman" panose="02020603050405020304" pitchFamily="18" charset="0"/>
              </a:rPr>
              <a:t>	 (154G1A0502)                         </a:t>
            </a:r>
            <a:r>
              <a:rPr lang="en-US" sz="1800" b="1" dirty="0" smtClean="0">
                <a:latin typeface="Times New Roman" panose="02020603050405020304" pitchFamily="18" charset="0"/>
                <a:cs typeface="Times New Roman" panose="02020603050405020304" pitchFamily="18" charset="0"/>
              </a:rPr>
              <a:t>Project Guide:</a:t>
            </a:r>
            <a:endParaRPr lang="en-US" sz="1800" b="1"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Y.Nithin</a:t>
            </a:r>
            <a:r>
              <a:rPr lang="en-US" sz="1800" dirty="0" smtClean="0">
                <a:latin typeface="Times New Roman" panose="02020603050405020304" pitchFamily="18" charset="0"/>
                <a:cs typeface="Times New Roman" panose="02020603050405020304" pitchFamily="18" charset="0"/>
              </a:rPr>
              <a:t> Kumar	 (154G1A0559)                           </a:t>
            </a:r>
            <a:r>
              <a:rPr lang="en-US" sz="1800" dirty="0" err="1" smtClean="0">
                <a:latin typeface="Times New Roman" panose="02020603050405020304" pitchFamily="18" charset="0"/>
                <a:cs typeface="Times New Roman" panose="02020603050405020304" pitchFamily="18" charset="0"/>
              </a:rPr>
              <a:t>Mr.Y</a:t>
            </a:r>
            <a:r>
              <a:rPr lang="en-US" sz="1800" dirty="0" smtClean="0">
                <a:latin typeface="Times New Roman" panose="02020603050405020304" pitchFamily="18" charset="0"/>
                <a:cs typeface="Times New Roman" panose="02020603050405020304" pitchFamily="18" charset="0"/>
              </a:rPr>
              <a:t> Ramesh </a:t>
            </a:r>
            <a:r>
              <a:rPr lang="en-US" sz="1800" baseline="-25000" dirty="0" err="1" smtClean="0">
                <a:latin typeface="Times New Roman" panose="02020603050405020304" pitchFamily="18" charset="0"/>
                <a:cs typeface="Times New Roman" panose="02020603050405020304" pitchFamily="18" charset="0"/>
              </a:rPr>
              <a:t>M.Tech</a:t>
            </a:r>
            <a:r>
              <a:rPr lang="en-US" sz="1800" baseline="-25000" dirty="0" smtClean="0">
                <a:latin typeface="Times New Roman" panose="02020603050405020304" pitchFamily="18" charset="0"/>
                <a:cs typeface="Times New Roman" panose="02020603050405020304" pitchFamily="18" charset="0"/>
              </a:rPr>
              <a:t>.</a:t>
            </a:r>
            <a:endParaRPr lang="en-US" sz="1800" baseline="-25000" dirty="0" smtClean="0">
              <a:latin typeface="Times New Roman" panose="02020603050405020304" pitchFamily="18" charset="0"/>
              <a:cs typeface="Times New Roman" panose="02020603050405020304" pitchFamily="18" charset="0"/>
            </a:endParaRPr>
          </a:p>
          <a:p>
            <a:pPr algn="just"/>
            <a:r>
              <a:rPr lang="en-US" sz="1800" dirty="0" err="1" smtClean="0">
                <a:latin typeface="Times New Roman" panose="02020603050405020304" pitchFamily="18" charset="0"/>
                <a:cs typeface="Times New Roman" panose="02020603050405020304" pitchFamily="18" charset="0"/>
              </a:rPr>
              <a:t>L.Mounika</a:t>
            </a:r>
            <a:r>
              <a:rPr lang="en-US" sz="1800" dirty="0" smtClean="0">
                <a:latin typeface="Times New Roman" panose="02020603050405020304" pitchFamily="18" charset="0"/>
                <a:cs typeface="Times New Roman" panose="02020603050405020304" pitchFamily="18" charset="0"/>
              </a:rPr>
              <a:t>	 (154G1A0550)                                              </a:t>
            </a:r>
            <a:r>
              <a:rPr lang="en-US" sz="1200" dirty="0" smtClean="0">
                <a:latin typeface="Times New Roman" panose="02020603050405020304" pitchFamily="18" charset="0"/>
                <a:cs typeface="Times New Roman" panose="02020603050405020304" pitchFamily="18" charset="0"/>
              </a:rPr>
              <a:t> </a:t>
            </a:r>
            <a:endParaRPr lang="en-US" sz="12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                                                                                     Assistant Professor</a:t>
            </a:r>
            <a:endParaRPr lang="en-US" sz="18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1447800" y="5791200"/>
            <a:ext cx="7086600" cy="1107996"/>
          </a:xfrm>
          <a:prstGeom prst="rect">
            <a:avLst/>
          </a:prstGeom>
          <a:noFill/>
        </p:spPr>
        <p:txBody>
          <a:bodyPr wrap="square" rtlCol="0">
            <a:spAutoFit/>
          </a:bodyPr>
          <a:lstStyle/>
          <a:p>
            <a:pPr algn="ctr"/>
            <a:r>
              <a:rPr lang="en-US" sz="2400" b="1" dirty="0" err="1" smtClean="0">
                <a:latin typeface="Cambria" panose="02040503050406030204" pitchFamily="18" charset="0"/>
              </a:rPr>
              <a:t>Srinivasa</a:t>
            </a:r>
            <a:r>
              <a:rPr lang="en-US" sz="2400" b="1" dirty="0" smtClean="0">
                <a:latin typeface="Cambria" panose="02040503050406030204" pitchFamily="18" charset="0"/>
              </a:rPr>
              <a:t> </a:t>
            </a:r>
            <a:r>
              <a:rPr lang="en-US" sz="2400" b="1" dirty="0" err="1" smtClean="0">
                <a:latin typeface="Cambria" panose="02040503050406030204" pitchFamily="18" charset="0"/>
              </a:rPr>
              <a:t>Ramanujan</a:t>
            </a:r>
            <a:r>
              <a:rPr lang="en-US" sz="2400" b="1" dirty="0" smtClean="0">
                <a:latin typeface="Cambria" panose="02040503050406030204" pitchFamily="18" charset="0"/>
              </a:rPr>
              <a:t> Institute of Technology</a:t>
            </a:r>
            <a:endParaRPr lang="en-US" sz="2400" b="1" dirty="0" smtClean="0">
              <a:latin typeface="Cambria" panose="02040503050406030204" pitchFamily="18" charset="0"/>
            </a:endParaRPr>
          </a:p>
          <a:p>
            <a:pPr algn="ctr"/>
            <a:r>
              <a:rPr lang="en-US" sz="2400" b="1" dirty="0" smtClean="0">
                <a:latin typeface="Cambria" panose="02040503050406030204" pitchFamily="18" charset="0"/>
              </a:rPr>
              <a:t>Department of Computer Science &amp; Engineering</a:t>
            </a:r>
            <a:endParaRPr lang="en-US" sz="2400" b="1" dirty="0" smtClean="0">
              <a:latin typeface="Cambria" panose="02040503050406030204" pitchFamily="18" charset="0"/>
            </a:endParaRPr>
          </a:p>
          <a:p>
            <a:endParaRPr lang="en-US" dirty="0"/>
          </a:p>
        </p:txBody>
      </p:sp>
      <p:pic>
        <p:nvPicPr>
          <p:cNvPr id="1026" name="Picture 2"/>
          <p:cNvPicPr>
            <a:picLocks noChangeAspect="1" noChangeArrowheads="1"/>
          </p:cNvPicPr>
          <p:nvPr/>
        </p:nvPicPr>
        <p:blipFill>
          <a:blip r:embed="rId1"/>
          <a:srcRect/>
          <a:stretch>
            <a:fillRect/>
          </a:stretch>
        </p:blipFill>
        <p:spPr bwMode="auto">
          <a:xfrm>
            <a:off x="533400" y="58674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a:t>Continued...</a:t>
            </a:r>
            <a:endParaRPr lang="en-IN" sz="4400" dirty="0"/>
          </a:p>
        </p:txBody>
      </p:sp>
      <p:sp>
        <p:nvSpPr>
          <p:cNvPr id="3" name="Content Placeholder 2"/>
          <p:cNvSpPr>
            <a:spLocks noGrp="1"/>
          </p:cNvSpPr>
          <p:nvPr>
            <p:ph idx="1"/>
          </p:nvPr>
        </p:nvSpPr>
        <p:spPr>
          <a:xfrm>
            <a:off x="457200" y="1153160"/>
            <a:ext cx="8229600" cy="4977765"/>
          </a:xfrm>
        </p:spPr>
        <p:txBody>
          <a:bodyPr/>
          <a:lstStyle/>
          <a:p>
            <a:pPr marL="0" indent="0">
              <a:buNone/>
            </a:pPr>
            <a:r>
              <a:rPr lang="en-IN" sz="3600" dirty="0" err="1" smtClean="0">
                <a:solidFill>
                  <a:schemeClr val="accent2"/>
                </a:solidFill>
                <a:sym typeface="+mn-ea"/>
              </a:rPr>
              <a:t>b.Limitations</a:t>
            </a:r>
            <a:endParaRPr lang="en-IN" dirty="0">
              <a:solidFill>
                <a:schemeClr val="accent2"/>
              </a:solidFill>
            </a:endParaRPr>
          </a:p>
          <a:p>
            <a:pPr marL="0" indent="0">
              <a:buNone/>
            </a:pPr>
            <a:r>
              <a:rPr lang="en-IN" dirty="0"/>
              <a:t>G-Maps does not provide information regarding: </a:t>
            </a:r>
            <a:endParaRPr lang="en-IN" dirty="0"/>
          </a:p>
          <a:p>
            <a:pPr marL="0" indent="0">
              <a:buNone/>
            </a:pPr>
            <a:r>
              <a:rPr lang="en-IN" dirty="0"/>
              <a:t>    1.Accident zone areas.</a:t>
            </a:r>
            <a:endParaRPr lang="en-IN" dirty="0"/>
          </a:p>
          <a:p>
            <a:pPr marL="0" indent="0">
              <a:buNone/>
            </a:pPr>
            <a:r>
              <a:rPr lang="en-IN" dirty="0"/>
              <a:t>    2.Deep curves</a:t>
            </a: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43255"/>
          </a:xfrm>
        </p:spPr>
        <p:txBody>
          <a:bodyPr/>
          <a:lstStyle/>
          <a:p>
            <a:r>
              <a:rPr lang="en-IN" dirty="0">
                <a:latin typeface="Times New Roman" panose="02020603050405020304" pitchFamily="18" charset="0"/>
                <a:cs typeface="Times New Roman" panose="02020603050405020304" pitchFamily="18" charset="0"/>
              </a:rPr>
              <a:t>Continued...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46505"/>
            <a:ext cx="8229600" cy="5158105"/>
          </a:xfrm>
        </p:spPr>
        <p:txBody>
          <a:bodyPr/>
          <a:lstStyle/>
          <a:p>
            <a:pPr marL="0" indent="0" algn="just">
              <a:buFont typeface="Wingdings" panose="05000000000000000000" pitchFamily="2" charset="2"/>
              <a:buNone/>
            </a:pPr>
            <a:r>
              <a:rPr lang="en-IN" sz="3600" dirty="0" smtClean="0">
                <a:solidFill>
                  <a:schemeClr val="accent2"/>
                </a:solidFill>
                <a:latin typeface="Times New Roman" panose="02020603050405020304" pitchFamily="18" charset="0"/>
                <a:cs typeface="Times New Roman" panose="02020603050405020304" pitchFamily="18" charset="0"/>
                <a:sym typeface="+mn-ea"/>
              </a:rPr>
              <a:t>C. Proposed Solution</a:t>
            </a:r>
            <a:endParaRPr lang="en-IN" sz="3600" dirty="0" smtClean="0">
              <a:solidFill>
                <a:schemeClr val="accent2"/>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IN" sz="2400" dirty="0" smtClean="0">
                <a:solidFill>
                  <a:schemeClr val="tx1"/>
                </a:solidFill>
                <a:latin typeface="Times New Roman" panose="02020603050405020304" pitchFamily="18" charset="0"/>
                <a:cs typeface="Times New Roman" panose="02020603050405020304" pitchFamily="18" charset="0"/>
                <a:sym typeface="+mn-ea"/>
              </a:rPr>
              <a:t>This is an Internet web service, specifically Google APIs, which will offer geo-location for physical location name, map and map markers.[</a:t>
            </a:r>
            <a:r>
              <a:rPr lang="en-IN" sz="2400" dirty="0" smtClean="0">
                <a:solidFill>
                  <a:schemeClr val="tx1"/>
                </a:solidFill>
                <a:latin typeface="Times New Roman" panose="02020603050405020304" pitchFamily="18" charset="0"/>
                <a:cs typeface="Times New Roman" panose="02020603050405020304" pitchFamily="18" charset="0"/>
                <a:sym typeface="+mn-ea"/>
              </a:rPr>
              <a:t>3]</a:t>
            </a:r>
            <a:endParaRPr lang="en-IN" sz="2400" dirty="0" smtClean="0">
              <a:solidFill>
                <a:schemeClr val="tx1"/>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IN" sz="2400" dirty="0" smtClean="0">
                <a:solidFill>
                  <a:schemeClr val="tx1"/>
                </a:solidFill>
                <a:latin typeface="Times New Roman" panose="02020603050405020304" pitchFamily="18" charset="0"/>
                <a:cs typeface="Times New Roman" panose="02020603050405020304" pitchFamily="18" charset="0"/>
                <a:sym typeface="+mn-ea"/>
              </a:rPr>
              <a:t>Using Google API, the coordinates can be presented using names of places and close range land marks.</a:t>
            </a:r>
            <a:endParaRPr lang="en-IN" sz="3600" dirty="0" smtClean="0">
              <a:solidFill>
                <a:schemeClr val="tx1"/>
              </a:solidFill>
              <a:latin typeface="Times New Roman" panose="02020603050405020304" pitchFamily="18" charset="0"/>
              <a:cs typeface="Times New Roman" panose="02020603050405020304" pitchFamily="18" charset="0"/>
              <a:sym typeface="+mn-ea"/>
            </a:endParaRPr>
          </a:p>
          <a:p>
            <a:pPr algn="just">
              <a:buFont typeface="Wingdings" panose="05000000000000000000" charset="0"/>
              <a:buChar char="§"/>
            </a:pPr>
            <a:r>
              <a:rPr lang="en-IN" sz="2400" dirty="0" smtClean="0">
                <a:solidFill>
                  <a:schemeClr val="tx1"/>
                </a:solidFill>
                <a:latin typeface="Times New Roman" panose="02020603050405020304" pitchFamily="18" charset="0"/>
                <a:cs typeface="Times New Roman" panose="02020603050405020304" pitchFamily="18" charset="0"/>
              </a:rPr>
              <a:t>W</a:t>
            </a:r>
            <a:r>
              <a:rPr lang="en-IN" sz="2400" dirty="0" smtClean="0">
                <a:latin typeface="Times New Roman" panose="02020603050405020304" pitchFamily="18" charset="0"/>
                <a:cs typeface="Times New Roman" panose="02020603050405020304" pitchFamily="18" charset="0"/>
              </a:rPr>
              <a:t>e are building an Web application that will provide any possible safety lapse from source to a destination. </a:t>
            </a:r>
            <a:endParaRPr lang="en-IN"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Given a route map (like Google maps), the security based profiling of various geographical routes traversed could be highlighted as red/yellow/green indicating high, medium and low risks zones along with deep curves.[1]</a:t>
            </a:r>
            <a:endParaRPr lang="en-IN" sz="24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IN" b="1" dirty="0" smtClean="0">
                <a:latin typeface="Times New Roman" panose="02020603050405020304" pitchFamily="18" charset="0"/>
                <a:cs typeface="Times New Roman" panose="02020603050405020304" pitchFamily="18" charset="0"/>
              </a:rPr>
              <a:t>Tools and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600200"/>
            <a:ext cx="8077200" cy="4530725"/>
          </a:xfrm>
        </p:spPr>
        <p:txBody>
          <a:bodyPr/>
          <a:lstStyle/>
          <a:p>
            <a:pPr>
              <a:buNone/>
            </a:pPr>
            <a:r>
              <a:rPr lang="en-IN" sz="2400" b="1" dirty="0" smtClean="0">
                <a:latin typeface="Times New Roman" panose="02020603050405020304" pitchFamily="18" charset="0"/>
                <a:cs typeface="Times New Roman" panose="02020603050405020304" pitchFamily="18" charset="0"/>
              </a:rPr>
              <a:t>Software Requirements:</a:t>
            </a:r>
            <a:endParaRPr lang="en-IN"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Python 3</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err="1" smtClean="0">
                <a:latin typeface="Times New Roman" panose="02020603050405020304" pitchFamily="18" charset="0"/>
                <a:cs typeface="Times New Roman" panose="02020603050405020304" pitchFamily="18" charset="0"/>
              </a:rPr>
              <a:t>Sqlite</a:t>
            </a:r>
            <a:r>
              <a:rPr lang="en-IN" sz="2400" dirty="0" smtClean="0">
                <a:latin typeface="Times New Roman" panose="02020603050405020304" pitchFamily="18" charset="0"/>
                <a:cs typeface="Times New Roman" panose="02020603050405020304" pitchFamily="18" charset="0"/>
              </a:rPr>
              <a:t> 3</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Sublime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Django </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Operating System: Windows 7 and above.</a:t>
            </a:r>
            <a:endParaRPr lang="en-IN" sz="2400" dirty="0" smtClean="0">
              <a:latin typeface="Times New Roman" panose="02020603050405020304" pitchFamily="18" charset="0"/>
              <a:cs typeface="Times New Roman" panose="02020603050405020304" pitchFamily="18" charset="0"/>
            </a:endParaRPr>
          </a:p>
          <a:p>
            <a:pPr>
              <a:buNone/>
            </a:pPr>
            <a:r>
              <a:rPr lang="en-IN" sz="2400" b="1" dirty="0" smtClean="0">
                <a:latin typeface="Times New Roman" panose="02020603050405020304" pitchFamily="18" charset="0"/>
                <a:cs typeface="Times New Roman" panose="02020603050405020304" pitchFamily="18" charset="0"/>
              </a:rPr>
              <a:t>Hardware Requirements:</a:t>
            </a:r>
            <a:endParaRPr lang="en-IN"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RAM        : 2GB and above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Processor  : i3 and above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Hard Disk : 50GB and above</a:t>
            </a:r>
            <a:endParaRPr lang="en-IN"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US" sz="4400" b="1" dirty="0" smtClean="0">
                <a:latin typeface="Times New Roman" panose="02020603050405020304" pitchFamily="18" charset="0"/>
                <a:cs typeface="Times New Roman" panose="02020603050405020304" pitchFamily="18" charset="0"/>
              </a:rPr>
              <a:t>References:</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981200"/>
            <a:ext cx="8686800" cy="4149725"/>
          </a:xfrm>
        </p:spPr>
        <p:txBody>
          <a:bodyPr/>
          <a:lstStyle/>
          <a:p>
            <a:pPr>
              <a:buFont typeface="Wingdings" panose="05000000000000000000" pitchFamily="2" charset="2"/>
              <a:buChar char="§"/>
            </a:pPr>
            <a:r>
              <a:rPr lang="en-US" sz="2000" dirty="0" smtClean="0">
                <a:hlinkClick r:id="rId1"/>
              </a:rPr>
              <a:t>https://www.sih.gov.in/sih2019ProblemStatements/Ng==/QWxs/U2ltcGxl/QWxs/QWxs</a:t>
            </a:r>
            <a:r>
              <a:rPr lang="en-US" sz="2000" dirty="0" smtClean="0">
                <a:solidFill>
                  <a:schemeClr val="accent5">
                    <a:lumMod val="50000"/>
                  </a:schemeClr>
                </a:solidFill>
              </a:rPr>
              <a:t> </a:t>
            </a:r>
            <a:r>
              <a:rPr lang="en-IN" altLang="en-US" sz="2000" dirty="0" smtClean="0">
                <a:solidFill>
                  <a:schemeClr val="accent5">
                    <a:lumMod val="50000"/>
                  </a:schemeClr>
                </a:solidFill>
              </a:rPr>
              <a:t>[1]</a:t>
            </a:r>
            <a:endParaRPr lang="en-US" sz="2000" dirty="0" smtClean="0">
              <a:solidFill>
                <a:schemeClr val="accent5">
                  <a:lumMod val="50000"/>
                </a:schemeClr>
              </a:solidFill>
            </a:endParaRPr>
          </a:p>
          <a:p>
            <a:pPr>
              <a:buFont typeface="Wingdings" panose="05000000000000000000" pitchFamily="2" charset="2"/>
              <a:buChar char="§"/>
            </a:pPr>
            <a:r>
              <a:rPr lang="en-US" sz="2000" dirty="0" smtClean="0">
                <a:hlinkClick r:id="rId2"/>
              </a:rPr>
              <a:t>https://www.localguidesconnect.com/t5/Feedback-and-Feature-Requests/Accident-prone-area-alert-in-Google-Maps-Navigation/td-p/398701</a:t>
            </a:r>
            <a:r>
              <a:rPr lang="en-US" sz="2000" u="sng" dirty="0" smtClean="0">
                <a:hlinkClick r:id="rId2"/>
              </a:rPr>
              <a:t> </a:t>
            </a:r>
            <a:r>
              <a:rPr lang="en-IN" altLang="en-US" sz="2000" u="sng" dirty="0" smtClean="0">
                <a:hlinkClick r:id="rId2"/>
              </a:rPr>
              <a:t>[2]</a:t>
            </a:r>
            <a:endParaRPr lang="en-US" sz="2000" u="sng" dirty="0" smtClean="0">
              <a:hlinkClick r:id="rId2"/>
            </a:endParaRPr>
          </a:p>
          <a:p>
            <a:pPr>
              <a:buFont typeface="Wingdings" panose="05000000000000000000" pitchFamily="2" charset="2"/>
              <a:buChar char="§"/>
            </a:pPr>
            <a:r>
              <a:rPr lang="en-US" sz="2000" dirty="0">
                <a:hlinkClick r:id="rId3" action="ppaction://hlinkfile"/>
              </a:rPr>
              <a:t>https://ieeexplore.ieee.org/document/7055140</a:t>
            </a:r>
            <a:r>
              <a:rPr lang="en-US" sz="2000" dirty="0">
                <a:solidFill>
                  <a:schemeClr val="accent5">
                    <a:lumMod val="50000"/>
                  </a:schemeClr>
                </a:solidFill>
              </a:rPr>
              <a:t> </a:t>
            </a:r>
            <a:r>
              <a:rPr lang="en-IN" altLang="en-US" sz="2000" dirty="0">
                <a:solidFill>
                  <a:schemeClr val="accent5">
                    <a:lumMod val="50000"/>
                  </a:schemeClr>
                </a:solidFill>
              </a:rPr>
              <a:t>[3]</a:t>
            </a:r>
            <a:endParaRPr lang="en-IN" altLang="en-US" sz="2000" dirty="0">
              <a:solidFill>
                <a:schemeClr val="accent5">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lstStyle/>
          <a:p>
            <a:r>
              <a:rPr lang="en-US" sz="4400" b="1" dirty="0" smtClean="0">
                <a:latin typeface="Times New Roman" panose="02020603050405020304" pitchFamily="18" charset="0"/>
                <a:cs typeface="Times New Roman" panose="02020603050405020304" pitchFamily="18" charset="0"/>
              </a:rPr>
              <a:t>Abstract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76400"/>
            <a:ext cx="8153400" cy="4724400"/>
          </a:xfrm>
        </p:spPr>
        <p:txBody>
          <a:bodyPr/>
          <a:lstStyle/>
          <a:p>
            <a:pPr algn="just">
              <a:buNone/>
            </a:pPr>
            <a:r>
              <a:rPr lang="en-US" sz="2800" dirty="0" smtClean="0">
                <a:latin typeface="Times New Roman" panose="02020603050405020304" pitchFamily="18" charset="0"/>
                <a:cs typeface="Times New Roman" panose="02020603050405020304" pitchFamily="18" charset="0"/>
              </a:rPr>
              <a:t>			Everyone has a passion towards travelling but the main problem associated with it is absence of safety. Earlier systems lack of safety assurance systems, so that there is no information  about accidents .This project is the web application, which identifies  accident zones in route map and also displays level of risk factors</a:t>
            </a:r>
            <a:r>
              <a:rPr lang="en-US" sz="2800" b="1"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lstStyle/>
          <a:p>
            <a:r>
              <a:rPr lang="en-IN" sz="4400" b="1" dirty="0" smtClean="0">
                <a:latin typeface="Times New Roman" panose="02020603050405020304" pitchFamily="18" charset="0"/>
                <a:cs typeface="Times New Roman" panose="02020603050405020304" pitchFamily="18" charset="0"/>
              </a:rPr>
              <a:t>Contents: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47800"/>
            <a:ext cx="8991600" cy="5105400"/>
          </a:xfrm>
        </p:spPr>
        <p:txBody>
          <a:bodyPr/>
          <a:lstStyle/>
          <a:p>
            <a:pPr algn="just">
              <a:buFont typeface="Wingdings" panose="05000000000000000000" pitchFamily="2" charset="2"/>
              <a:buChar char="§"/>
            </a:pP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Problem Statement</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Planning</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Literature Survey</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Tools and Requirements</a:t>
            </a:r>
            <a:endParaRPr lang="en-IN" sz="28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References</a:t>
            </a:r>
            <a:endParaRPr lang="en-IN" sz="2800" dirty="0" smtClean="0">
              <a:latin typeface="Times New Roman" panose="02020603050405020304" pitchFamily="18" charset="0"/>
              <a:cs typeface="Times New Roman" panose="02020603050405020304" pitchFamily="18" charset="0"/>
            </a:endParaRPr>
          </a:p>
          <a:p>
            <a:pPr lvl="2">
              <a:buNone/>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sz="4400" b="1" dirty="0" smtClean="0">
                <a:latin typeface="Times New Roman" panose="02020603050405020304" pitchFamily="18" charset="0"/>
                <a:cs typeface="Times New Roman" panose="02020603050405020304" pitchFamily="18" charset="0"/>
              </a:rPr>
              <a:t>Problem Statement</a:t>
            </a:r>
            <a:endParaRPr lang="en-US"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7924800" cy="4378325"/>
          </a:xfrm>
        </p:spPr>
        <p:txBody>
          <a:bodyPr/>
          <a:lstStyle/>
          <a:p>
            <a:pPr algn="just">
              <a:buNone/>
            </a:pPr>
            <a:r>
              <a:rPr lang="en-IN" sz="2800" dirty="0" smtClean="0">
                <a:latin typeface="Times New Roman" panose="02020603050405020304" pitchFamily="18" charset="0"/>
                <a:cs typeface="Times New Roman" panose="02020603050405020304" pitchFamily="18" charset="0"/>
              </a:rPr>
              <a:t>		Safety has become an essential aspect of everyday life. One way is, we can provide safety by enabling people with vital information on the safety aspects in the route they take during a travel from one place to another. This creates vigilance in traveller and precautionary measures could be taken to prevent any mishap.</a:t>
            </a:r>
            <a:endParaRPr lang="en-IN" sz="2800" dirty="0" smtClean="0">
              <a:latin typeface="Times New Roman" panose="02020603050405020304" pitchFamily="18" charset="0"/>
              <a:cs typeface="Times New Roman" panose="02020603050405020304" pitchFamily="18" charset="0"/>
            </a:endParaRPr>
          </a:p>
          <a:p>
            <a:pPr algn="just">
              <a:buNone/>
            </a:pPr>
            <a:endParaRPr lang="en-IN" sz="2800" b="1" dirty="0" smtClean="0">
              <a:latin typeface="Times New Roman" panose="02020603050405020304" pitchFamily="18" charset="0"/>
              <a:cs typeface="Times New Roman" panose="02020603050405020304" pitchFamily="18" charset="0"/>
            </a:endParaRPr>
          </a:p>
          <a:p>
            <a:pPr algn="just">
              <a:buNone/>
            </a:pPr>
            <a:r>
              <a:rPr lang="en-IN"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dirty="0" smtClean="0"/>
              <a:t>Planning</a:t>
            </a:r>
            <a:endParaRPr lang="en-IN" sz="4400" b="1" dirty="0"/>
          </a:p>
        </p:txBody>
      </p:sp>
      <p:graphicFrame>
        <p:nvGraphicFramePr>
          <p:cNvPr id="4" name="Content Placeholder 3"/>
          <p:cNvGraphicFramePr>
            <a:graphicFrameLocks noGrp="1"/>
          </p:cNvGraphicFramePr>
          <p:nvPr>
            <p:ph idx="1"/>
          </p:nvPr>
        </p:nvGraphicFramePr>
        <p:xfrm>
          <a:off x="457200" y="1600200"/>
          <a:ext cx="8001000" cy="3886200"/>
        </p:xfrm>
        <a:graphic>
          <a:graphicData uri="http://schemas.openxmlformats.org/drawingml/2006/table">
            <a:tbl>
              <a:tblPr firstRow="1" bandRow="1">
                <a:tableStyleId>{5C22544A-7EE6-4342-B048-85BDC9FD1C3A}</a:tableStyleId>
              </a:tblPr>
              <a:tblGrid>
                <a:gridCol w="4000500"/>
                <a:gridCol w="4000500"/>
              </a:tblGrid>
              <a:tr h="647700">
                <a:tc>
                  <a:txBody>
                    <a:bodyPr/>
                    <a:lstStyle/>
                    <a:p>
                      <a:pPr algn="ctr"/>
                      <a:r>
                        <a:rPr lang="en-IN" dirty="0" smtClean="0">
                          <a:latin typeface="Segoe UI Symbol" panose="020B0502040204020203" pitchFamily="34" charset="0"/>
                          <a:ea typeface="Segoe UI Symbol" panose="020B0502040204020203" pitchFamily="34" charset="0"/>
                        </a:rPr>
                        <a:t>Summary</a:t>
                      </a:r>
                      <a:r>
                        <a:rPr lang="en-IN" baseline="0" dirty="0" smtClean="0">
                          <a:latin typeface="Segoe UI Symbol" panose="020B0502040204020203" pitchFamily="34" charset="0"/>
                          <a:ea typeface="Segoe UI Symbol" panose="020B0502040204020203" pitchFamily="34" charset="0"/>
                        </a:rPr>
                        <a:t> of Discussions</a:t>
                      </a:r>
                      <a:endParaRPr lang="en-IN" dirty="0">
                        <a:latin typeface="Segoe UI Symbol" panose="020B0502040204020203" pitchFamily="34" charset="0"/>
                        <a:ea typeface="Segoe UI Symbol" panose="020B0502040204020203" pitchFamily="34" charset="0"/>
                      </a:endParaRPr>
                    </a:p>
                  </a:txBody>
                  <a:tcPr/>
                </a:tc>
                <a:tc>
                  <a:txBody>
                    <a:bodyPr/>
                    <a:lstStyle/>
                    <a:p>
                      <a:pPr algn="ctr"/>
                      <a:r>
                        <a:rPr lang="en-IN" dirty="0" smtClean="0">
                          <a:latin typeface="Segoe UI Symbol" panose="020B0502040204020203" pitchFamily="34" charset="0"/>
                          <a:ea typeface="Segoe UI Symbol" panose="020B0502040204020203" pitchFamily="34" charset="0"/>
                        </a:rPr>
                        <a:t>Period</a:t>
                      </a:r>
                      <a:r>
                        <a:rPr lang="en-IN" baseline="0" dirty="0" smtClean="0">
                          <a:latin typeface="Segoe UI Symbol" panose="020B0502040204020203" pitchFamily="34" charset="0"/>
                          <a:ea typeface="Segoe UI Symbol" panose="020B0502040204020203" pitchFamily="34" charset="0"/>
                        </a:rPr>
                        <a:t> of Completion</a:t>
                      </a:r>
                      <a:endParaRPr lang="en-IN" dirty="0">
                        <a:latin typeface="Segoe UI Symbol" panose="020B0502040204020203" pitchFamily="34" charset="0"/>
                        <a:ea typeface="Segoe UI Symbol" panose="020B0502040204020203" pitchFamily="34" charset="0"/>
                      </a:endParaRPr>
                    </a:p>
                  </a:txBody>
                  <a:tcPr/>
                </a:tc>
              </a:tr>
              <a:tr h="647700">
                <a:tc>
                  <a:txBody>
                    <a:bodyPr/>
                    <a:lstStyle/>
                    <a:p>
                      <a:r>
                        <a:rPr lang="en-IN" dirty="0" smtClean="0">
                          <a:latin typeface="Segoe UI Symbol" panose="020B0502040204020203" pitchFamily="34" charset="0"/>
                          <a:ea typeface="Segoe UI Symbol" panose="020B0502040204020203" pitchFamily="34" charset="0"/>
                        </a:rPr>
                        <a:t>Investigation</a:t>
                      </a:r>
                      <a:r>
                        <a:rPr lang="en-IN" baseline="0" dirty="0" smtClean="0">
                          <a:latin typeface="Segoe UI Symbol" panose="020B0502040204020203" pitchFamily="34" charset="0"/>
                          <a:ea typeface="Segoe UI Symbol" panose="020B0502040204020203" pitchFamily="34" charset="0"/>
                        </a:rPr>
                        <a:t> of Problem, Abstract, Proposed and Existing System</a:t>
                      </a:r>
                      <a:endParaRPr lang="en-IN" dirty="0">
                        <a:latin typeface="Segoe UI Symbol" panose="020B0502040204020203" pitchFamily="34" charset="0"/>
                        <a:ea typeface="Segoe UI Symbol" panose="020B0502040204020203" pitchFamily="34" charset="0"/>
                      </a:endParaRPr>
                    </a:p>
                  </a:txBody>
                  <a:tcPr/>
                </a:tc>
                <a:tc>
                  <a:txBody>
                    <a:bodyPr/>
                    <a:lstStyle/>
                    <a:p>
                      <a:r>
                        <a:rPr lang="en-IN" dirty="0" smtClean="0">
                          <a:latin typeface="Segoe UI Symbol" panose="020B0502040204020203" pitchFamily="34" charset="0"/>
                          <a:ea typeface="Segoe UI Symbol" panose="020B0502040204020203" pitchFamily="34" charset="0"/>
                        </a:rPr>
                        <a:t>6 Days</a:t>
                      </a:r>
                      <a:endParaRPr lang="en-IN" dirty="0">
                        <a:latin typeface="Segoe UI Symbol" panose="020B0502040204020203" pitchFamily="34" charset="0"/>
                        <a:ea typeface="Segoe UI Symbol" panose="020B0502040204020203" pitchFamily="34" charset="0"/>
                      </a:endParaRPr>
                    </a:p>
                  </a:txBody>
                  <a:tcPr/>
                </a:tc>
              </a:tr>
              <a:tr h="647700">
                <a:tc>
                  <a:txBody>
                    <a:bodyPr/>
                    <a:lstStyle/>
                    <a:p>
                      <a:r>
                        <a:rPr lang="en-IN" dirty="0" smtClean="0">
                          <a:latin typeface="Segoe UI Symbol" panose="020B0502040204020203" pitchFamily="34" charset="0"/>
                          <a:ea typeface="Segoe UI Symbol" panose="020B0502040204020203" pitchFamily="34" charset="0"/>
                        </a:rPr>
                        <a:t>Literature</a:t>
                      </a:r>
                      <a:r>
                        <a:rPr lang="en-IN" baseline="0" dirty="0" smtClean="0">
                          <a:latin typeface="Segoe UI Symbol" panose="020B0502040204020203" pitchFamily="34" charset="0"/>
                          <a:ea typeface="Segoe UI Symbol" panose="020B0502040204020203" pitchFamily="34" charset="0"/>
                        </a:rPr>
                        <a:t> Survey</a:t>
                      </a:r>
                      <a:endParaRPr lang="en-IN" dirty="0">
                        <a:latin typeface="Segoe UI Symbol" panose="020B0502040204020203" pitchFamily="34" charset="0"/>
                        <a:ea typeface="Segoe UI Symbol" panose="020B0502040204020203" pitchFamily="34" charset="0"/>
                      </a:endParaRPr>
                    </a:p>
                  </a:txBody>
                  <a:tcPr/>
                </a:tc>
                <a:tc>
                  <a:txBody>
                    <a:bodyPr/>
                    <a:lstStyle/>
                    <a:p>
                      <a:r>
                        <a:rPr lang="en-IN" dirty="0" smtClean="0">
                          <a:latin typeface="Segoe UI Symbol" panose="020B0502040204020203" pitchFamily="34" charset="0"/>
                          <a:ea typeface="Segoe UI Symbol" panose="020B0502040204020203" pitchFamily="34" charset="0"/>
                        </a:rPr>
                        <a:t>4 Days</a:t>
                      </a:r>
                      <a:endParaRPr lang="en-IN" dirty="0">
                        <a:latin typeface="Segoe UI Symbol" panose="020B0502040204020203" pitchFamily="34" charset="0"/>
                        <a:ea typeface="Segoe UI Symbol" panose="020B0502040204020203" pitchFamily="34" charset="0"/>
                      </a:endParaRPr>
                    </a:p>
                  </a:txBody>
                  <a:tcPr/>
                </a:tc>
              </a:tr>
              <a:tr h="647700">
                <a:tc>
                  <a:txBody>
                    <a:bodyPr/>
                    <a:lstStyle/>
                    <a:p>
                      <a:r>
                        <a:rPr lang="en-IN" dirty="0" smtClean="0">
                          <a:latin typeface="Segoe UI Symbol" panose="020B0502040204020203" pitchFamily="34" charset="0"/>
                          <a:ea typeface="Segoe UI Symbol" panose="020B0502040204020203" pitchFamily="34" charset="0"/>
                        </a:rPr>
                        <a:t>Study on Data base</a:t>
                      </a:r>
                      <a:endParaRPr lang="en-IN" dirty="0">
                        <a:latin typeface="Segoe UI Symbol" panose="020B0502040204020203" pitchFamily="34" charset="0"/>
                        <a:ea typeface="Segoe UI Symbol" panose="020B0502040204020203" pitchFamily="34" charset="0"/>
                      </a:endParaRPr>
                    </a:p>
                  </a:txBody>
                  <a:tcPr/>
                </a:tc>
                <a:tc>
                  <a:txBody>
                    <a:bodyPr/>
                    <a:lstStyle/>
                    <a:p>
                      <a:r>
                        <a:rPr lang="en-IN" dirty="0" smtClean="0">
                          <a:latin typeface="Segoe UI Symbol" panose="020B0502040204020203" pitchFamily="34" charset="0"/>
                          <a:ea typeface="Segoe UI Symbol" panose="020B0502040204020203" pitchFamily="34" charset="0"/>
                        </a:rPr>
                        <a:t>2 Day</a:t>
                      </a:r>
                      <a:endParaRPr lang="en-IN" dirty="0">
                        <a:latin typeface="Segoe UI Symbol" panose="020B0502040204020203" pitchFamily="34" charset="0"/>
                        <a:ea typeface="Segoe UI Symbol" panose="020B0502040204020203" pitchFamily="34" charset="0"/>
                      </a:endParaRPr>
                    </a:p>
                  </a:txBody>
                  <a:tcPr/>
                </a:tc>
              </a:tr>
              <a:tr h="647700">
                <a:tc>
                  <a:txBody>
                    <a:bodyPr/>
                    <a:lstStyle/>
                    <a:p>
                      <a:r>
                        <a:rPr lang="en-IN" dirty="0" smtClean="0">
                          <a:latin typeface="Segoe UI Symbol" panose="020B0502040204020203" pitchFamily="34" charset="0"/>
                          <a:ea typeface="Segoe UI Symbol" panose="020B0502040204020203" pitchFamily="34" charset="0"/>
                        </a:rPr>
                        <a:t>Implementation</a:t>
                      </a:r>
                      <a:endParaRPr lang="en-IN" dirty="0">
                        <a:latin typeface="Segoe UI Symbol" panose="020B0502040204020203" pitchFamily="34" charset="0"/>
                        <a:ea typeface="Segoe UI Symbol" panose="020B0502040204020203" pitchFamily="34" charset="0"/>
                      </a:endParaRPr>
                    </a:p>
                  </a:txBody>
                  <a:tcPr/>
                </a:tc>
                <a:tc>
                  <a:txBody>
                    <a:bodyPr/>
                    <a:lstStyle/>
                    <a:p>
                      <a:r>
                        <a:rPr lang="en-IN" dirty="0" smtClean="0">
                          <a:latin typeface="Segoe UI Symbol" panose="020B0502040204020203" pitchFamily="34" charset="0"/>
                          <a:ea typeface="Segoe UI Symbol" panose="020B0502040204020203" pitchFamily="34" charset="0"/>
                        </a:rPr>
                        <a:t>10 Days</a:t>
                      </a:r>
                      <a:endParaRPr lang="en-IN" dirty="0">
                        <a:latin typeface="Segoe UI Symbol" panose="020B0502040204020203" pitchFamily="34" charset="0"/>
                        <a:ea typeface="Segoe UI Symbol" panose="020B0502040204020203" pitchFamily="34" charset="0"/>
                      </a:endParaRPr>
                    </a:p>
                  </a:txBody>
                  <a:tcPr/>
                </a:tc>
              </a:tr>
              <a:tr h="647700">
                <a:tc>
                  <a:txBody>
                    <a:bodyPr/>
                    <a:lstStyle/>
                    <a:p>
                      <a:r>
                        <a:rPr lang="en-IN" dirty="0" smtClean="0">
                          <a:latin typeface="Segoe UI Symbol" panose="020B0502040204020203" pitchFamily="34" charset="0"/>
                          <a:ea typeface="Segoe UI Symbol" panose="020B0502040204020203" pitchFamily="34" charset="0"/>
                        </a:rPr>
                        <a:t>Conclusion and writing</a:t>
                      </a:r>
                      <a:r>
                        <a:rPr lang="en-IN" baseline="0" dirty="0" smtClean="0">
                          <a:latin typeface="Segoe UI Symbol" panose="020B0502040204020203" pitchFamily="34" charset="0"/>
                          <a:ea typeface="Segoe UI Symbol" panose="020B0502040204020203" pitchFamily="34" charset="0"/>
                        </a:rPr>
                        <a:t> </a:t>
                      </a:r>
                      <a:r>
                        <a:rPr lang="en-IN" dirty="0" smtClean="0">
                          <a:latin typeface="Segoe UI Symbol" panose="020B0502040204020203" pitchFamily="34" charset="0"/>
                          <a:ea typeface="Segoe UI Symbol" panose="020B0502040204020203" pitchFamily="34" charset="0"/>
                        </a:rPr>
                        <a:t> of project Documentation</a:t>
                      </a:r>
                      <a:endParaRPr lang="en-IN" dirty="0">
                        <a:latin typeface="Segoe UI Symbol" panose="020B0502040204020203" pitchFamily="34" charset="0"/>
                        <a:ea typeface="Segoe UI Symbol" panose="020B0502040204020203" pitchFamily="34" charset="0"/>
                      </a:endParaRPr>
                    </a:p>
                  </a:txBody>
                  <a:tcPr/>
                </a:tc>
                <a:tc>
                  <a:txBody>
                    <a:bodyPr/>
                    <a:lstStyle/>
                    <a:p>
                      <a:r>
                        <a:rPr lang="en-IN" dirty="0" smtClean="0">
                          <a:latin typeface="Segoe UI Symbol" panose="020B0502040204020203" pitchFamily="34" charset="0"/>
                          <a:ea typeface="Segoe UI Symbol" panose="020B0502040204020203" pitchFamily="34" charset="0"/>
                        </a:rPr>
                        <a:t>8 Days</a:t>
                      </a:r>
                      <a:endParaRPr lang="en-IN" dirty="0">
                        <a:latin typeface="Segoe UI Symbol" panose="020B0502040204020203" pitchFamily="34" charset="0"/>
                        <a:ea typeface="Segoe UI Symbol" panose="020B0502040204020203" pitchFamily="3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
            <a:ext cx="8229600" cy="1431290"/>
          </a:xfrm>
        </p:spPr>
        <p:txBody>
          <a:bodyPr/>
          <a:lstStyle/>
          <a:p>
            <a:r>
              <a:rPr lang="en-IN" altLang="en-US"/>
              <a:t>Continued....</a:t>
            </a:r>
            <a:br>
              <a:rPr lang="en-IN" altLang="en-US"/>
            </a:br>
            <a:endParaRPr lang="en-IN" altLang="en-US"/>
          </a:p>
        </p:txBody>
      </p:sp>
      <p:pic>
        <p:nvPicPr>
          <p:cNvPr id="4" name="Content Placeholder 3"/>
          <p:cNvPicPr>
            <a:picLocks noGrp="1" noChangeAspect="1"/>
          </p:cNvPicPr>
          <p:nvPr>
            <p:ph idx="1"/>
          </p:nvPr>
        </p:nvPicPr>
        <p:blipFill>
          <a:blip r:embed="rId1"/>
          <a:stretch>
            <a:fillRect/>
          </a:stretch>
        </p:blipFill>
        <p:spPr>
          <a:xfrm>
            <a:off x="1174115" y="1231900"/>
            <a:ext cx="6795770" cy="4716780"/>
          </a:xfrm>
          <a:prstGeom prst="rect">
            <a:avLst/>
          </a:prstGeom>
        </p:spPr>
      </p:pic>
      <p:sp>
        <p:nvSpPr>
          <p:cNvPr id="5" name="Flowchart: Connector 4"/>
          <p:cNvSpPr/>
          <p:nvPr/>
        </p:nvSpPr>
        <p:spPr>
          <a:xfrm>
            <a:off x="6073775" y="3276600"/>
            <a:ext cx="228600" cy="304800"/>
          </a:xfrm>
          <a:prstGeom prst="flowChartConnector">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altLang="en-US"/>
              <a:t>2</a:t>
            </a:r>
            <a:endParaRPr lang="en-IN" altLang="en-US"/>
          </a:p>
        </p:txBody>
      </p:sp>
      <p:sp>
        <p:nvSpPr>
          <p:cNvPr id="8" name="Flowchart: Connector 7"/>
          <p:cNvSpPr/>
          <p:nvPr/>
        </p:nvSpPr>
        <p:spPr>
          <a:xfrm>
            <a:off x="4594860" y="3581400"/>
            <a:ext cx="233680" cy="205105"/>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1</a:t>
            </a:r>
            <a:endParaRPr lang="en-IN" altLang="en-US"/>
          </a:p>
        </p:txBody>
      </p:sp>
      <p:sp>
        <p:nvSpPr>
          <p:cNvPr id="9" name="Flowchart: Connector 8"/>
          <p:cNvSpPr/>
          <p:nvPr/>
        </p:nvSpPr>
        <p:spPr>
          <a:xfrm>
            <a:off x="6388735" y="3050540"/>
            <a:ext cx="270510" cy="226695"/>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3</a:t>
            </a:r>
            <a:endParaRPr lang="en-IN" altLang="en-US"/>
          </a:p>
        </p:txBody>
      </p:sp>
      <p:sp>
        <p:nvSpPr>
          <p:cNvPr id="10" name="Flowchart: Connector 9"/>
          <p:cNvSpPr/>
          <p:nvPr/>
        </p:nvSpPr>
        <p:spPr>
          <a:xfrm>
            <a:off x="2819400" y="2603500"/>
            <a:ext cx="228600" cy="194945"/>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4</a:t>
            </a:r>
            <a:endParaRPr lang="en-IN" altLang="en-US"/>
          </a:p>
        </p:txBody>
      </p:sp>
      <p:sp>
        <p:nvSpPr>
          <p:cNvPr id="11" name="Flowchart: Connector 10"/>
          <p:cNvSpPr/>
          <p:nvPr/>
        </p:nvSpPr>
        <p:spPr>
          <a:xfrm>
            <a:off x="3048000" y="5362575"/>
            <a:ext cx="243205" cy="238760"/>
          </a:xfrm>
          <a:prstGeom prst="flowChartConnector">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5</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Continued...</a:t>
            </a:r>
            <a:endParaRPr lang="en-IN" dirty="0"/>
          </a:p>
        </p:txBody>
      </p:sp>
      <p:sp>
        <p:nvSpPr>
          <p:cNvPr id="3" name="Content Placeholder 2"/>
          <p:cNvSpPr>
            <a:spLocks noGrp="1"/>
          </p:cNvSpPr>
          <p:nvPr>
            <p:ph idx="1"/>
          </p:nvPr>
        </p:nvSpPr>
        <p:spPr/>
        <p:txBody>
          <a:bodyPr/>
          <a:lstStyle/>
          <a:p>
            <a:pPr marL="0" indent="0">
              <a:buFont typeface="Wingdings" panose="05000000000000000000" pitchFamily="2" charset="2"/>
              <a:buNone/>
            </a:pPr>
            <a:r>
              <a:rPr lang="en-IN" dirty="0" smtClean="0">
                <a:solidFill>
                  <a:schemeClr val="accent2"/>
                </a:solidFill>
              </a:rPr>
              <a:t>Modules:</a:t>
            </a:r>
            <a:endParaRPr lang="en-IN" dirty="0" smtClean="0"/>
          </a:p>
          <a:p>
            <a:pPr>
              <a:buFont typeface="Wingdings" panose="05000000000000000000" charset="0"/>
              <a:buChar char="Ø"/>
            </a:pPr>
            <a:r>
              <a:rPr lang="en-IN" b="1" dirty="0" smtClean="0"/>
              <a:t>Admin</a:t>
            </a:r>
            <a:endParaRPr lang="en-IN" b="1" dirty="0" smtClean="0"/>
          </a:p>
          <a:p>
            <a:pPr>
              <a:buFont typeface="Wingdings" panose="05000000000000000000" pitchFamily="2" charset="2"/>
              <a:buChar char="§"/>
            </a:pPr>
            <a:r>
              <a:rPr lang="en-IN" dirty="0" smtClean="0"/>
              <a:t>Login	</a:t>
            </a:r>
            <a:endParaRPr lang="en-IN" dirty="0" smtClean="0"/>
          </a:p>
          <a:p>
            <a:pPr>
              <a:buFont typeface="Wingdings" panose="05000000000000000000" pitchFamily="2" charset="2"/>
              <a:buChar char="§"/>
            </a:pPr>
            <a:r>
              <a:rPr lang="en-IN" dirty="0" smtClean="0"/>
              <a:t>Enter Admin user ID and Password </a:t>
            </a:r>
            <a:endParaRPr lang="en-IN" dirty="0" smtClean="0"/>
          </a:p>
          <a:p>
            <a:pPr>
              <a:buFont typeface="Wingdings" panose="05000000000000000000" pitchFamily="2" charset="2"/>
              <a:buChar char="§"/>
            </a:pPr>
            <a:r>
              <a:rPr lang="en-IN" dirty="0" smtClean="0"/>
              <a:t>Perform Operations on Database </a:t>
            </a:r>
            <a:endParaRPr lang="en-IN" dirty="0" smtClean="0"/>
          </a:p>
          <a:p>
            <a:pPr>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Continued....</a:t>
            </a:r>
            <a:endParaRPr lang="en-IN"/>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b="1" dirty="0" smtClean="0"/>
              <a:t>User</a:t>
            </a:r>
            <a:endParaRPr lang="en-IN" b="1" dirty="0" smtClean="0"/>
          </a:p>
          <a:p>
            <a:pPr>
              <a:buFont typeface="Wingdings" panose="05000000000000000000" pitchFamily="2" charset="2"/>
              <a:buChar char="§"/>
            </a:pPr>
            <a:r>
              <a:rPr lang="en-IN" dirty="0" smtClean="0"/>
              <a:t>Enter URL</a:t>
            </a:r>
            <a:endParaRPr lang="en-IN" dirty="0" smtClean="0"/>
          </a:p>
          <a:p>
            <a:pPr>
              <a:buFont typeface="Wingdings" panose="05000000000000000000" pitchFamily="2" charset="2"/>
              <a:buChar char="§"/>
            </a:pPr>
            <a:r>
              <a:rPr lang="en-IN" dirty="0" smtClean="0"/>
              <a:t>Displays current location</a:t>
            </a:r>
            <a:endParaRPr lang="en-IN" dirty="0" smtClean="0"/>
          </a:p>
          <a:p>
            <a:pPr>
              <a:buFont typeface="Wingdings" panose="05000000000000000000" pitchFamily="2" charset="2"/>
              <a:buChar char="§"/>
            </a:pPr>
            <a:r>
              <a:rPr lang="en-IN" dirty="0" smtClean="0"/>
              <a:t>Select Source and Destination from drop down list</a:t>
            </a:r>
            <a:endParaRPr lang="en-IN" dirty="0" smtClean="0"/>
          </a:p>
          <a:p>
            <a:pPr>
              <a:buFont typeface="Wingdings" panose="05000000000000000000" pitchFamily="2" charset="2"/>
              <a:buChar char="§"/>
            </a:pPr>
            <a:r>
              <a:rPr lang="en-IN" dirty="0" smtClean="0"/>
              <a:t>It displays path along with risk spots and deep curves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8130"/>
            <a:ext cx="8229600" cy="635000"/>
          </a:xfrm>
        </p:spPr>
        <p:txBody>
          <a:bodyPr/>
          <a:lstStyle/>
          <a:p>
            <a:r>
              <a:rPr lang="en-IN" b="1" dirty="0" smtClean="0"/>
              <a:t>Literature Survey</a:t>
            </a:r>
            <a:br>
              <a:rPr lang="en-IN" b="1" dirty="0" smtClean="0"/>
            </a:br>
            <a:r>
              <a:rPr lang="en-IN" sz="3600" dirty="0" smtClean="0"/>
              <a:t>a. Existing Technology</a:t>
            </a:r>
            <a:endParaRPr lang="en-IN" sz="3600" dirty="0"/>
          </a:p>
        </p:txBody>
      </p:sp>
      <p:sp>
        <p:nvSpPr>
          <p:cNvPr id="3" name="Content Placeholder 2"/>
          <p:cNvSpPr>
            <a:spLocks noGrp="1"/>
          </p:cNvSpPr>
          <p:nvPr>
            <p:ph idx="1"/>
          </p:nvPr>
        </p:nvSpPr>
        <p:spPr>
          <a:xfrm>
            <a:off x="457200" y="1600201"/>
            <a:ext cx="8229600" cy="4343400"/>
          </a:xfrm>
        </p:spPr>
        <p:txBody>
          <a:bodyPr/>
          <a:lstStyle/>
          <a:p>
            <a:pPr>
              <a:buNone/>
            </a:pPr>
            <a:r>
              <a:rPr lang="en-IN" b="1" dirty="0" smtClean="0">
                <a:latin typeface="Times New Roman" panose="02020603050405020304" pitchFamily="18" charset="0"/>
                <a:cs typeface="Times New Roman" panose="02020603050405020304" pitchFamily="18" charset="0"/>
              </a:rPr>
              <a:t>Google Maps:</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Displays path from source to destination.</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Multiple Routes.</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Shortest Path.</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Street View. </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Traffic analysis.</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Discovering near by places.</a:t>
            </a:r>
            <a:endParaRPr lang="en-IN"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3200" dirty="0" smtClean="0">
                <a:latin typeface="Times New Roman" panose="02020603050405020304" pitchFamily="18" charset="0"/>
                <a:cs typeface="Times New Roman" panose="02020603050405020304" pitchFamily="18" charset="0"/>
              </a:rPr>
              <a:t>Symbols to represent Geographic features.</a:t>
            </a:r>
            <a:endParaRPr lang="en-IN" sz="3200" dirty="0" smtClean="0">
              <a:latin typeface="Times New Roman" panose="02020603050405020304" pitchFamily="18" charset="0"/>
              <a:cs typeface="Times New Roman" panose="02020603050405020304" pitchFamily="18" charset="0"/>
            </a:endParaRPr>
          </a:p>
          <a:p>
            <a:pPr>
              <a:buNone/>
            </a:pPr>
            <a:r>
              <a:rPr lang="en-IN" b="1" dirty="0" smtClean="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SRIT_PPT_Theme</Template>
  <TotalTime>0</TotalTime>
  <Words>3181</Words>
  <Application>WPS Presentation</Application>
  <PresentationFormat>On-screen Show (4:3)</PresentationFormat>
  <Paragraphs>142</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Garamond</vt:lpstr>
      <vt:lpstr>Times New Roman</vt:lpstr>
      <vt:lpstr>Cambria</vt:lpstr>
      <vt:lpstr>Segoe UI Symbol</vt:lpstr>
      <vt:lpstr>Wingdings</vt:lpstr>
      <vt:lpstr>Microsoft YaHei</vt:lpstr>
      <vt:lpstr>Arial Unicode MS</vt:lpstr>
      <vt:lpstr>Calibri</vt:lpstr>
      <vt:lpstr>SRIT_PPT_Theme</vt:lpstr>
      <vt:lpstr>Spotting Road Accident  Zones in Google Maps</vt:lpstr>
      <vt:lpstr>Abstract</vt:lpstr>
      <vt:lpstr>Contents:</vt:lpstr>
      <vt:lpstr>Problem Statement</vt:lpstr>
      <vt:lpstr>Planning</vt:lpstr>
      <vt:lpstr>Continued.... </vt:lpstr>
      <vt:lpstr>Continued...</vt:lpstr>
      <vt:lpstr>Continued....</vt:lpstr>
      <vt:lpstr>Literature Survey a. Existing Technology</vt:lpstr>
      <vt:lpstr>Continued...</vt:lpstr>
      <vt:lpstr>Continued...</vt:lpstr>
      <vt:lpstr>Tools and Requirements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busup</cp:lastModifiedBy>
  <cp:revision>254</cp:revision>
  <dcterms:created xsi:type="dcterms:W3CDTF">2006-08-16T00:00:00Z</dcterms:created>
  <dcterms:modified xsi:type="dcterms:W3CDTF">2019-02-14T05:01:13Z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