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7"/>
  </p:notesMasterIdLst>
  <p:sldIdLst>
    <p:sldId id="256" r:id="rId2"/>
    <p:sldId id="257" r:id="rId3"/>
    <p:sldId id="258" r:id="rId4"/>
    <p:sldId id="259" r:id="rId5"/>
    <p:sldId id="260" r:id="rId6"/>
    <p:sldId id="282" r:id="rId7"/>
    <p:sldId id="283" r:id="rId8"/>
    <p:sldId id="284" r:id="rId9"/>
    <p:sldId id="285" r:id="rId10"/>
    <p:sldId id="273" r:id="rId11"/>
    <p:sldId id="272" r:id="rId12"/>
    <p:sldId id="264" r:id="rId13"/>
    <p:sldId id="269" r:id="rId14"/>
    <p:sldId id="275" r:id="rId15"/>
    <p:sldId id="265" r:id="rId16"/>
    <p:sldId id="266" r:id="rId17"/>
    <p:sldId id="276" r:id="rId18"/>
    <p:sldId id="277" r:id="rId19"/>
    <p:sldId id="278" r:id="rId20"/>
    <p:sldId id="279" r:id="rId21"/>
    <p:sldId id="281" r:id="rId22"/>
    <p:sldId id="271" r:id="rId23"/>
    <p:sldId id="280" r:id="rId24"/>
    <p:sldId id="270" r:id="rId25"/>
    <p:sldId id="274"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78" autoAdjust="0"/>
    <p:restoredTop sz="94660"/>
  </p:normalViewPr>
  <p:slideViewPr>
    <p:cSldViewPr snapToGrid="0">
      <p:cViewPr varScale="1">
        <p:scale>
          <a:sx n="78" d="100"/>
          <a:sy n="78" d="100"/>
        </p:scale>
        <p:origin x="1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E9E91-C193-CB6B-6E32-B62DCDD81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E92F282-C8AB-A760-B2A5-9800C13CFE1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5E2DD7-851B-4FDF-AE81-62DFD17A132E}" type="datetimeFigureOut">
              <a:rPr lang="en-IN"/>
              <a:pPr>
                <a:defRPr/>
              </a:pPr>
              <a:t>13-06-2025</a:t>
            </a:fld>
            <a:endParaRPr lang="en-IN"/>
          </a:p>
        </p:txBody>
      </p:sp>
      <p:sp>
        <p:nvSpPr>
          <p:cNvPr id="4" name="Slide Image Placeholder 3">
            <a:extLst>
              <a:ext uri="{FF2B5EF4-FFF2-40B4-BE49-F238E27FC236}">
                <a16:creationId xmlns:a16="http://schemas.microsoft.com/office/drawing/2014/main" id="{826F3C11-6C3E-8899-C642-6C4BE91FCA8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0CD7D6CE-BF47-B3FD-1B61-90CC709FA5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A0C44E86-4F93-3C3B-69BB-DB2DAE37BE3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9086A477-69ED-E4CF-97BB-B71F49AFA34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13CD547-9C8A-4A09-882C-349E16E0FAE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3C89B21-8E38-D528-5075-3203481696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EC3F0FAE-91BF-F1FF-AE58-7743F34BF0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6148" name="Slide Number Placeholder 3">
            <a:extLst>
              <a:ext uri="{FF2B5EF4-FFF2-40B4-BE49-F238E27FC236}">
                <a16:creationId xmlns:a16="http://schemas.microsoft.com/office/drawing/2014/main" id="{DD164E86-6125-43BD-B973-46F9C57D2B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423220B-DC0F-41BD-8DC9-674D396AFCFB}" type="slidenum">
              <a:rPr lang="en-IN" altLang="en-US" smtClean="0"/>
              <a:pPr fontAlgn="base">
                <a:spcBef>
                  <a:spcPct val="0"/>
                </a:spcBef>
                <a:spcAft>
                  <a:spcPct val="0"/>
                </a:spcAft>
              </a:pPr>
              <a:t>3</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DEE43FD5-8610-96AB-811D-F82828BE0F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D10109FF-E2AC-1239-0576-7A898D6F9C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5364" name="Slide Number Placeholder 3">
            <a:extLst>
              <a:ext uri="{FF2B5EF4-FFF2-40B4-BE49-F238E27FC236}">
                <a16:creationId xmlns:a16="http://schemas.microsoft.com/office/drawing/2014/main" id="{3654A237-76E3-B0EC-0813-5E71DBB414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7CDD729-7FC7-456E-907D-5C0847B5FA31}" type="slidenum">
              <a:rPr lang="en-IN" altLang="en-US" smtClean="0"/>
              <a:pPr fontAlgn="base">
                <a:spcBef>
                  <a:spcPct val="0"/>
                </a:spcBef>
                <a:spcAft>
                  <a:spcPct val="0"/>
                </a:spcAft>
              </a:pPr>
              <a:t>15</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2B4792-3FCA-9346-F72F-5B1EFD1F669A}"/>
              </a:ext>
            </a:extLst>
          </p:cNvPr>
          <p:cNvSpPr>
            <a:spLocks noGrp="1"/>
          </p:cNvSpPr>
          <p:nvPr>
            <p:ph type="dt" sz="half" idx="10"/>
          </p:nvPr>
        </p:nvSpPr>
        <p:spPr/>
        <p:txBody>
          <a:bodyPr/>
          <a:lstStyle>
            <a:lvl1pPr>
              <a:defRPr/>
            </a:lvl1pPr>
          </a:lstStyle>
          <a:p>
            <a:pPr>
              <a:defRPr/>
            </a:pPr>
            <a:fld id="{E396E494-880A-4248-AB1D-132032D71221}" type="datetimeFigureOut">
              <a:rPr lang="en-US"/>
              <a:pPr>
                <a:defRPr/>
              </a:pPr>
              <a:t>6/13/2025</a:t>
            </a:fld>
            <a:endParaRPr lang="en-US"/>
          </a:p>
        </p:txBody>
      </p:sp>
      <p:sp>
        <p:nvSpPr>
          <p:cNvPr id="5" name="Footer Placeholder 4">
            <a:extLst>
              <a:ext uri="{FF2B5EF4-FFF2-40B4-BE49-F238E27FC236}">
                <a16:creationId xmlns:a16="http://schemas.microsoft.com/office/drawing/2014/main" id="{A398CC62-02B1-8731-E50C-65E93824C5D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295DD97-81D5-7FDA-4761-CB219C91975A}"/>
              </a:ext>
            </a:extLst>
          </p:cNvPr>
          <p:cNvSpPr>
            <a:spLocks noGrp="1"/>
          </p:cNvSpPr>
          <p:nvPr>
            <p:ph type="sldNum" sz="quarter" idx="12"/>
          </p:nvPr>
        </p:nvSpPr>
        <p:spPr/>
        <p:txBody>
          <a:bodyPr/>
          <a:lstStyle>
            <a:lvl1pPr>
              <a:defRPr/>
            </a:lvl1pPr>
          </a:lstStyle>
          <a:p>
            <a:pPr>
              <a:defRPr/>
            </a:pPr>
            <a:fld id="{EE13BEF5-7385-4AEF-BAEE-AE8189BE7505}" type="slidenum">
              <a:rPr lang="en-US"/>
              <a:pPr>
                <a:defRPr/>
              </a:pPr>
              <a:t>‹#›</a:t>
            </a:fld>
            <a:endParaRPr lang="en-US"/>
          </a:p>
        </p:txBody>
      </p:sp>
    </p:spTree>
    <p:extLst>
      <p:ext uri="{BB962C8B-B14F-4D97-AF65-F5344CB8AC3E}">
        <p14:creationId xmlns:p14="http://schemas.microsoft.com/office/powerpoint/2010/main" val="212937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E1E30-0C7C-2D99-5369-E2481AC0F386}"/>
              </a:ext>
            </a:extLst>
          </p:cNvPr>
          <p:cNvSpPr>
            <a:spLocks noGrp="1"/>
          </p:cNvSpPr>
          <p:nvPr>
            <p:ph type="dt" sz="half" idx="10"/>
          </p:nvPr>
        </p:nvSpPr>
        <p:spPr/>
        <p:txBody>
          <a:bodyPr/>
          <a:lstStyle>
            <a:lvl1pPr>
              <a:defRPr/>
            </a:lvl1pPr>
          </a:lstStyle>
          <a:p>
            <a:pPr>
              <a:defRPr/>
            </a:pPr>
            <a:fld id="{213A3B54-CADB-4E10-886E-494DFC295E27}" type="datetimeFigureOut">
              <a:rPr lang="en-US"/>
              <a:pPr>
                <a:defRPr/>
              </a:pPr>
              <a:t>6/13/2025</a:t>
            </a:fld>
            <a:endParaRPr lang="en-US"/>
          </a:p>
        </p:txBody>
      </p:sp>
      <p:sp>
        <p:nvSpPr>
          <p:cNvPr id="5" name="Footer Placeholder 4">
            <a:extLst>
              <a:ext uri="{FF2B5EF4-FFF2-40B4-BE49-F238E27FC236}">
                <a16:creationId xmlns:a16="http://schemas.microsoft.com/office/drawing/2014/main" id="{A91DCCFF-9AE7-B4F5-BF51-8C723996AF5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FBD80B4-DFD2-F410-F765-13FBD7AF9DB5}"/>
              </a:ext>
            </a:extLst>
          </p:cNvPr>
          <p:cNvSpPr>
            <a:spLocks noGrp="1"/>
          </p:cNvSpPr>
          <p:nvPr>
            <p:ph type="sldNum" sz="quarter" idx="12"/>
          </p:nvPr>
        </p:nvSpPr>
        <p:spPr/>
        <p:txBody>
          <a:bodyPr/>
          <a:lstStyle>
            <a:lvl1pPr>
              <a:defRPr/>
            </a:lvl1pPr>
          </a:lstStyle>
          <a:p>
            <a:pPr>
              <a:defRPr/>
            </a:pPr>
            <a:fld id="{1CB82BAE-E20B-4F45-89EF-21F2A6CC39EA}" type="slidenum">
              <a:rPr lang="en-US"/>
              <a:pPr>
                <a:defRPr/>
              </a:pPr>
              <a:t>‹#›</a:t>
            </a:fld>
            <a:endParaRPr lang="en-US"/>
          </a:p>
        </p:txBody>
      </p:sp>
    </p:spTree>
    <p:extLst>
      <p:ext uri="{BB962C8B-B14F-4D97-AF65-F5344CB8AC3E}">
        <p14:creationId xmlns:p14="http://schemas.microsoft.com/office/powerpoint/2010/main" val="327693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C0CF0-2D0A-ACA2-684D-4C6DEC3ED8D1}"/>
              </a:ext>
            </a:extLst>
          </p:cNvPr>
          <p:cNvSpPr>
            <a:spLocks noGrp="1"/>
          </p:cNvSpPr>
          <p:nvPr>
            <p:ph type="dt" sz="half" idx="10"/>
          </p:nvPr>
        </p:nvSpPr>
        <p:spPr/>
        <p:txBody>
          <a:bodyPr/>
          <a:lstStyle>
            <a:lvl1pPr>
              <a:defRPr/>
            </a:lvl1pPr>
          </a:lstStyle>
          <a:p>
            <a:pPr>
              <a:defRPr/>
            </a:pPr>
            <a:fld id="{23FC5A23-E868-4FAA-B37F-2F253019C615}" type="datetimeFigureOut">
              <a:rPr lang="en-US"/>
              <a:pPr>
                <a:defRPr/>
              </a:pPr>
              <a:t>6/13/2025</a:t>
            </a:fld>
            <a:endParaRPr lang="en-US"/>
          </a:p>
        </p:txBody>
      </p:sp>
      <p:sp>
        <p:nvSpPr>
          <p:cNvPr id="5" name="Footer Placeholder 4">
            <a:extLst>
              <a:ext uri="{FF2B5EF4-FFF2-40B4-BE49-F238E27FC236}">
                <a16:creationId xmlns:a16="http://schemas.microsoft.com/office/drawing/2014/main" id="{824C7BB3-2597-5D5E-AFBA-50071695F76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98DB1F-854C-51BC-EDB1-29E06CC47733}"/>
              </a:ext>
            </a:extLst>
          </p:cNvPr>
          <p:cNvSpPr>
            <a:spLocks noGrp="1"/>
          </p:cNvSpPr>
          <p:nvPr>
            <p:ph type="sldNum" sz="quarter" idx="12"/>
          </p:nvPr>
        </p:nvSpPr>
        <p:spPr/>
        <p:txBody>
          <a:bodyPr/>
          <a:lstStyle>
            <a:lvl1pPr>
              <a:defRPr/>
            </a:lvl1pPr>
          </a:lstStyle>
          <a:p>
            <a:pPr>
              <a:defRPr/>
            </a:pPr>
            <a:fld id="{141E70AA-55DA-46F6-8DB5-3FA9F42AD3A1}" type="slidenum">
              <a:rPr lang="en-US"/>
              <a:pPr>
                <a:defRPr/>
              </a:pPr>
              <a:t>‹#›</a:t>
            </a:fld>
            <a:endParaRPr lang="en-US"/>
          </a:p>
        </p:txBody>
      </p:sp>
    </p:spTree>
    <p:extLst>
      <p:ext uri="{BB962C8B-B14F-4D97-AF65-F5344CB8AC3E}">
        <p14:creationId xmlns:p14="http://schemas.microsoft.com/office/powerpoint/2010/main" val="245420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DF3D1-5123-60C1-62C8-43D2B841E928}"/>
              </a:ext>
            </a:extLst>
          </p:cNvPr>
          <p:cNvSpPr>
            <a:spLocks noGrp="1"/>
          </p:cNvSpPr>
          <p:nvPr>
            <p:ph type="dt" sz="half" idx="10"/>
          </p:nvPr>
        </p:nvSpPr>
        <p:spPr/>
        <p:txBody>
          <a:bodyPr/>
          <a:lstStyle>
            <a:lvl1pPr>
              <a:defRPr/>
            </a:lvl1pPr>
          </a:lstStyle>
          <a:p>
            <a:pPr>
              <a:defRPr/>
            </a:pPr>
            <a:fld id="{8D1B3E4A-C179-41BE-8F6B-E12F2A4A0B6B}" type="datetimeFigureOut">
              <a:rPr lang="en-US"/>
              <a:pPr>
                <a:defRPr/>
              </a:pPr>
              <a:t>6/13/2025</a:t>
            </a:fld>
            <a:endParaRPr lang="en-US"/>
          </a:p>
        </p:txBody>
      </p:sp>
      <p:sp>
        <p:nvSpPr>
          <p:cNvPr id="5" name="Footer Placeholder 4">
            <a:extLst>
              <a:ext uri="{FF2B5EF4-FFF2-40B4-BE49-F238E27FC236}">
                <a16:creationId xmlns:a16="http://schemas.microsoft.com/office/drawing/2014/main" id="{0F59BE3B-1635-4BE7-3471-342B0641CF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298822-C1E0-F750-2D3E-213C2AB8249A}"/>
              </a:ext>
            </a:extLst>
          </p:cNvPr>
          <p:cNvSpPr>
            <a:spLocks noGrp="1"/>
          </p:cNvSpPr>
          <p:nvPr>
            <p:ph type="sldNum" sz="quarter" idx="12"/>
          </p:nvPr>
        </p:nvSpPr>
        <p:spPr/>
        <p:txBody>
          <a:bodyPr/>
          <a:lstStyle>
            <a:lvl1pPr>
              <a:defRPr/>
            </a:lvl1pPr>
          </a:lstStyle>
          <a:p>
            <a:pPr>
              <a:defRPr/>
            </a:pPr>
            <a:fld id="{4D2D7FE5-1102-4E2D-9141-4E006F172687}" type="slidenum">
              <a:rPr lang="en-US"/>
              <a:pPr>
                <a:defRPr/>
              </a:pPr>
              <a:t>‹#›</a:t>
            </a:fld>
            <a:endParaRPr lang="en-US"/>
          </a:p>
        </p:txBody>
      </p:sp>
    </p:spTree>
    <p:extLst>
      <p:ext uri="{BB962C8B-B14F-4D97-AF65-F5344CB8AC3E}">
        <p14:creationId xmlns:p14="http://schemas.microsoft.com/office/powerpoint/2010/main" val="150071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FB430-37FB-D954-38B3-0B9BE4BB8699}"/>
              </a:ext>
            </a:extLst>
          </p:cNvPr>
          <p:cNvSpPr>
            <a:spLocks noGrp="1"/>
          </p:cNvSpPr>
          <p:nvPr>
            <p:ph type="dt" sz="half" idx="10"/>
          </p:nvPr>
        </p:nvSpPr>
        <p:spPr/>
        <p:txBody>
          <a:bodyPr/>
          <a:lstStyle>
            <a:lvl1pPr>
              <a:defRPr/>
            </a:lvl1pPr>
          </a:lstStyle>
          <a:p>
            <a:pPr>
              <a:defRPr/>
            </a:pPr>
            <a:fld id="{60D96C62-D7BF-4A73-A4D5-D070CF3592A0}" type="datetimeFigureOut">
              <a:rPr lang="en-US"/>
              <a:pPr>
                <a:defRPr/>
              </a:pPr>
              <a:t>6/13/2025</a:t>
            </a:fld>
            <a:endParaRPr lang="en-US"/>
          </a:p>
        </p:txBody>
      </p:sp>
      <p:sp>
        <p:nvSpPr>
          <p:cNvPr id="5" name="Footer Placeholder 4">
            <a:extLst>
              <a:ext uri="{FF2B5EF4-FFF2-40B4-BE49-F238E27FC236}">
                <a16:creationId xmlns:a16="http://schemas.microsoft.com/office/drawing/2014/main" id="{3F800F04-87E5-333C-B613-73359C6D29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BAB7313-1C5B-BD9A-C875-002C3F156B38}"/>
              </a:ext>
            </a:extLst>
          </p:cNvPr>
          <p:cNvSpPr>
            <a:spLocks noGrp="1"/>
          </p:cNvSpPr>
          <p:nvPr>
            <p:ph type="sldNum" sz="quarter" idx="12"/>
          </p:nvPr>
        </p:nvSpPr>
        <p:spPr/>
        <p:txBody>
          <a:bodyPr/>
          <a:lstStyle>
            <a:lvl1pPr>
              <a:defRPr/>
            </a:lvl1pPr>
          </a:lstStyle>
          <a:p>
            <a:pPr>
              <a:defRPr/>
            </a:pPr>
            <a:fld id="{1498A2AA-3088-4298-A0FD-9F28686032D8}" type="slidenum">
              <a:rPr lang="en-US"/>
              <a:pPr>
                <a:defRPr/>
              </a:pPr>
              <a:t>‹#›</a:t>
            </a:fld>
            <a:endParaRPr lang="en-US"/>
          </a:p>
        </p:txBody>
      </p:sp>
    </p:spTree>
    <p:extLst>
      <p:ext uri="{BB962C8B-B14F-4D97-AF65-F5344CB8AC3E}">
        <p14:creationId xmlns:p14="http://schemas.microsoft.com/office/powerpoint/2010/main" val="218660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9CD24B7-13AD-8C16-5442-91938BCF7B48}"/>
              </a:ext>
            </a:extLst>
          </p:cNvPr>
          <p:cNvSpPr>
            <a:spLocks noGrp="1"/>
          </p:cNvSpPr>
          <p:nvPr>
            <p:ph type="dt" sz="half" idx="10"/>
          </p:nvPr>
        </p:nvSpPr>
        <p:spPr/>
        <p:txBody>
          <a:bodyPr/>
          <a:lstStyle>
            <a:lvl1pPr>
              <a:defRPr/>
            </a:lvl1pPr>
          </a:lstStyle>
          <a:p>
            <a:pPr>
              <a:defRPr/>
            </a:pPr>
            <a:fld id="{E2AFCBA8-34E6-4220-8090-013688699B21}" type="datetimeFigureOut">
              <a:rPr lang="en-US"/>
              <a:pPr>
                <a:defRPr/>
              </a:pPr>
              <a:t>6/13/2025</a:t>
            </a:fld>
            <a:endParaRPr lang="en-US"/>
          </a:p>
        </p:txBody>
      </p:sp>
      <p:sp>
        <p:nvSpPr>
          <p:cNvPr id="6" name="Footer Placeholder 4">
            <a:extLst>
              <a:ext uri="{FF2B5EF4-FFF2-40B4-BE49-F238E27FC236}">
                <a16:creationId xmlns:a16="http://schemas.microsoft.com/office/drawing/2014/main" id="{CFA809EB-E825-0027-AB50-2DD97D1F3F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A883240-0F2A-C9F0-6DF9-52208901B252}"/>
              </a:ext>
            </a:extLst>
          </p:cNvPr>
          <p:cNvSpPr>
            <a:spLocks noGrp="1"/>
          </p:cNvSpPr>
          <p:nvPr>
            <p:ph type="sldNum" sz="quarter" idx="12"/>
          </p:nvPr>
        </p:nvSpPr>
        <p:spPr/>
        <p:txBody>
          <a:bodyPr/>
          <a:lstStyle>
            <a:lvl1pPr>
              <a:defRPr/>
            </a:lvl1pPr>
          </a:lstStyle>
          <a:p>
            <a:pPr>
              <a:defRPr/>
            </a:pPr>
            <a:fld id="{2444A2AC-083F-4C47-8346-79B5DC8D9AC6}" type="slidenum">
              <a:rPr lang="en-US"/>
              <a:pPr>
                <a:defRPr/>
              </a:pPr>
              <a:t>‹#›</a:t>
            </a:fld>
            <a:endParaRPr lang="en-US"/>
          </a:p>
        </p:txBody>
      </p:sp>
    </p:spTree>
    <p:extLst>
      <p:ext uri="{BB962C8B-B14F-4D97-AF65-F5344CB8AC3E}">
        <p14:creationId xmlns:p14="http://schemas.microsoft.com/office/powerpoint/2010/main" val="2315966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DDC5925-52CB-2E9D-70D5-72BD0B7BC901}"/>
              </a:ext>
            </a:extLst>
          </p:cNvPr>
          <p:cNvSpPr>
            <a:spLocks noGrp="1"/>
          </p:cNvSpPr>
          <p:nvPr>
            <p:ph type="dt" sz="half" idx="10"/>
          </p:nvPr>
        </p:nvSpPr>
        <p:spPr/>
        <p:txBody>
          <a:bodyPr/>
          <a:lstStyle>
            <a:lvl1pPr>
              <a:defRPr/>
            </a:lvl1pPr>
          </a:lstStyle>
          <a:p>
            <a:pPr>
              <a:defRPr/>
            </a:pPr>
            <a:fld id="{CA54802B-AC24-47E9-99D3-277A0A82C70B}" type="datetimeFigureOut">
              <a:rPr lang="en-US"/>
              <a:pPr>
                <a:defRPr/>
              </a:pPr>
              <a:t>6/13/2025</a:t>
            </a:fld>
            <a:endParaRPr lang="en-US"/>
          </a:p>
        </p:txBody>
      </p:sp>
      <p:sp>
        <p:nvSpPr>
          <p:cNvPr id="8" name="Footer Placeholder 4">
            <a:extLst>
              <a:ext uri="{FF2B5EF4-FFF2-40B4-BE49-F238E27FC236}">
                <a16:creationId xmlns:a16="http://schemas.microsoft.com/office/drawing/2014/main" id="{9607B779-BC31-8A1E-F481-36545EF535E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2870B7A-0132-602D-A6A3-AAFDAB7DAE06}"/>
              </a:ext>
            </a:extLst>
          </p:cNvPr>
          <p:cNvSpPr>
            <a:spLocks noGrp="1"/>
          </p:cNvSpPr>
          <p:nvPr>
            <p:ph type="sldNum" sz="quarter" idx="12"/>
          </p:nvPr>
        </p:nvSpPr>
        <p:spPr/>
        <p:txBody>
          <a:bodyPr/>
          <a:lstStyle>
            <a:lvl1pPr>
              <a:defRPr/>
            </a:lvl1pPr>
          </a:lstStyle>
          <a:p>
            <a:pPr>
              <a:defRPr/>
            </a:pPr>
            <a:fld id="{02EF47A5-9989-45B3-AF85-A15D4D460FBA}" type="slidenum">
              <a:rPr lang="en-US"/>
              <a:pPr>
                <a:defRPr/>
              </a:pPr>
              <a:t>‹#›</a:t>
            </a:fld>
            <a:endParaRPr lang="en-US"/>
          </a:p>
        </p:txBody>
      </p:sp>
    </p:spTree>
    <p:extLst>
      <p:ext uri="{BB962C8B-B14F-4D97-AF65-F5344CB8AC3E}">
        <p14:creationId xmlns:p14="http://schemas.microsoft.com/office/powerpoint/2010/main" val="148663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4556F4D-1324-0431-4343-5155B588DBFE}"/>
              </a:ext>
            </a:extLst>
          </p:cNvPr>
          <p:cNvSpPr>
            <a:spLocks noGrp="1"/>
          </p:cNvSpPr>
          <p:nvPr>
            <p:ph type="dt" sz="half" idx="10"/>
          </p:nvPr>
        </p:nvSpPr>
        <p:spPr/>
        <p:txBody>
          <a:bodyPr/>
          <a:lstStyle>
            <a:lvl1pPr>
              <a:defRPr/>
            </a:lvl1pPr>
          </a:lstStyle>
          <a:p>
            <a:pPr>
              <a:defRPr/>
            </a:pPr>
            <a:fld id="{3709C7CC-B136-481E-A013-73AAD0C91029}" type="datetimeFigureOut">
              <a:rPr lang="en-US"/>
              <a:pPr>
                <a:defRPr/>
              </a:pPr>
              <a:t>6/13/2025</a:t>
            </a:fld>
            <a:endParaRPr lang="en-US"/>
          </a:p>
        </p:txBody>
      </p:sp>
      <p:sp>
        <p:nvSpPr>
          <p:cNvPr id="4" name="Footer Placeholder 4">
            <a:extLst>
              <a:ext uri="{FF2B5EF4-FFF2-40B4-BE49-F238E27FC236}">
                <a16:creationId xmlns:a16="http://schemas.microsoft.com/office/drawing/2014/main" id="{411F9511-65FD-0AF9-CC7A-FE4EE5E9F1D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F3254FF-ADD1-73E8-3F07-7D187AEF6F28}"/>
              </a:ext>
            </a:extLst>
          </p:cNvPr>
          <p:cNvSpPr>
            <a:spLocks noGrp="1"/>
          </p:cNvSpPr>
          <p:nvPr>
            <p:ph type="sldNum" sz="quarter" idx="12"/>
          </p:nvPr>
        </p:nvSpPr>
        <p:spPr/>
        <p:txBody>
          <a:bodyPr/>
          <a:lstStyle>
            <a:lvl1pPr>
              <a:defRPr/>
            </a:lvl1pPr>
          </a:lstStyle>
          <a:p>
            <a:pPr>
              <a:defRPr/>
            </a:pPr>
            <a:fld id="{9219B5A8-37BF-4336-8657-DABC85950F7B}" type="slidenum">
              <a:rPr lang="en-US"/>
              <a:pPr>
                <a:defRPr/>
              </a:pPr>
              <a:t>‹#›</a:t>
            </a:fld>
            <a:endParaRPr lang="en-US"/>
          </a:p>
        </p:txBody>
      </p:sp>
    </p:spTree>
    <p:extLst>
      <p:ext uri="{BB962C8B-B14F-4D97-AF65-F5344CB8AC3E}">
        <p14:creationId xmlns:p14="http://schemas.microsoft.com/office/powerpoint/2010/main" val="194715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076250-F6C6-0A2B-890F-FCD34BA7E9B2}"/>
              </a:ext>
            </a:extLst>
          </p:cNvPr>
          <p:cNvSpPr>
            <a:spLocks noGrp="1"/>
          </p:cNvSpPr>
          <p:nvPr>
            <p:ph type="dt" sz="half" idx="10"/>
          </p:nvPr>
        </p:nvSpPr>
        <p:spPr/>
        <p:txBody>
          <a:bodyPr/>
          <a:lstStyle>
            <a:lvl1pPr>
              <a:defRPr/>
            </a:lvl1pPr>
          </a:lstStyle>
          <a:p>
            <a:pPr>
              <a:defRPr/>
            </a:pPr>
            <a:fld id="{1DB383DE-6B31-4D2C-9BD6-33AAB3DEC06C}" type="datetimeFigureOut">
              <a:rPr lang="en-US"/>
              <a:pPr>
                <a:defRPr/>
              </a:pPr>
              <a:t>6/13/2025</a:t>
            </a:fld>
            <a:endParaRPr lang="en-US"/>
          </a:p>
        </p:txBody>
      </p:sp>
      <p:sp>
        <p:nvSpPr>
          <p:cNvPr id="3" name="Footer Placeholder 4">
            <a:extLst>
              <a:ext uri="{FF2B5EF4-FFF2-40B4-BE49-F238E27FC236}">
                <a16:creationId xmlns:a16="http://schemas.microsoft.com/office/drawing/2014/main" id="{F1784C5D-C8D4-59D3-BE0B-434EFA86EF6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BC65B21-4928-E879-11FD-7580B1531EA1}"/>
              </a:ext>
            </a:extLst>
          </p:cNvPr>
          <p:cNvSpPr>
            <a:spLocks noGrp="1"/>
          </p:cNvSpPr>
          <p:nvPr>
            <p:ph type="sldNum" sz="quarter" idx="12"/>
          </p:nvPr>
        </p:nvSpPr>
        <p:spPr/>
        <p:txBody>
          <a:bodyPr/>
          <a:lstStyle>
            <a:lvl1pPr>
              <a:defRPr/>
            </a:lvl1pPr>
          </a:lstStyle>
          <a:p>
            <a:pPr>
              <a:defRPr/>
            </a:pPr>
            <a:fld id="{88452307-2E68-4649-94E3-5B70E6625644}" type="slidenum">
              <a:rPr lang="en-US"/>
              <a:pPr>
                <a:defRPr/>
              </a:pPr>
              <a:t>‹#›</a:t>
            </a:fld>
            <a:endParaRPr lang="en-US"/>
          </a:p>
        </p:txBody>
      </p:sp>
    </p:spTree>
    <p:extLst>
      <p:ext uri="{BB962C8B-B14F-4D97-AF65-F5344CB8AC3E}">
        <p14:creationId xmlns:p14="http://schemas.microsoft.com/office/powerpoint/2010/main" val="414391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04AF42EE-0791-56E5-F54C-4EE51E24B249}"/>
              </a:ext>
            </a:extLst>
          </p:cNvPr>
          <p:cNvSpPr>
            <a:spLocks noGrp="1"/>
          </p:cNvSpPr>
          <p:nvPr>
            <p:ph type="dt" sz="half" idx="10"/>
          </p:nvPr>
        </p:nvSpPr>
        <p:spPr/>
        <p:txBody>
          <a:bodyPr/>
          <a:lstStyle>
            <a:lvl1pPr>
              <a:defRPr/>
            </a:lvl1pPr>
          </a:lstStyle>
          <a:p>
            <a:pPr>
              <a:defRPr/>
            </a:pPr>
            <a:fld id="{11857BE3-E5EE-40A1-A1ED-EE6558EEAE2B}" type="datetimeFigureOut">
              <a:rPr lang="en-US"/>
              <a:pPr>
                <a:defRPr/>
              </a:pPr>
              <a:t>6/13/2025</a:t>
            </a:fld>
            <a:endParaRPr lang="en-US"/>
          </a:p>
        </p:txBody>
      </p:sp>
      <p:sp>
        <p:nvSpPr>
          <p:cNvPr id="6" name="Footer Placeholder 4">
            <a:extLst>
              <a:ext uri="{FF2B5EF4-FFF2-40B4-BE49-F238E27FC236}">
                <a16:creationId xmlns:a16="http://schemas.microsoft.com/office/drawing/2014/main" id="{EAF4555B-1ACA-3C37-F97D-22BD616949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DE724C3-A08B-6DBC-0DD8-67AFF3F2EE6A}"/>
              </a:ext>
            </a:extLst>
          </p:cNvPr>
          <p:cNvSpPr>
            <a:spLocks noGrp="1"/>
          </p:cNvSpPr>
          <p:nvPr>
            <p:ph type="sldNum" sz="quarter" idx="12"/>
          </p:nvPr>
        </p:nvSpPr>
        <p:spPr/>
        <p:txBody>
          <a:bodyPr/>
          <a:lstStyle>
            <a:lvl1pPr>
              <a:defRPr/>
            </a:lvl1pPr>
          </a:lstStyle>
          <a:p>
            <a:pPr>
              <a:defRPr/>
            </a:pPr>
            <a:fld id="{36B2EF0D-1352-41D4-9B94-14C384690E55}" type="slidenum">
              <a:rPr lang="en-US"/>
              <a:pPr>
                <a:defRPr/>
              </a:pPr>
              <a:t>‹#›</a:t>
            </a:fld>
            <a:endParaRPr lang="en-US"/>
          </a:p>
        </p:txBody>
      </p:sp>
    </p:spTree>
    <p:extLst>
      <p:ext uri="{BB962C8B-B14F-4D97-AF65-F5344CB8AC3E}">
        <p14:creationId xmlns:p14="http://schemas.microsoft.com/office/powerpoint/2010/main" val="48158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663BA8A-0E5A-805F-D728-4FE46A71916E}"/>
              </a:ext>
            </a:extLst>
          </p:cNvPr>
          <p:cNvSpPr>
            <a:spLocks noGrp="1"/>
          </p:cNvSpPr>
          <p:nvPr>
            <p:ph type="dt" sz="half" idx="10"/>
          </p:nvPr>
        </p:nvSpPr>
        <p:spPr/>
        <p:txBody>
          <a:bodyPr/>
          <a:lstStyle>
            <a:lvl1pPr>
              <a:defRPr/>
            </a:lvl1pPr>
          </a:lstStyle>
          <a:p>
            <a:pPr>
              <a:defRPr/>
            </a:pPr>
            <a:fld id="{98DAAD3E-EF53-41FB-A5FF-C3A30ADFADCC}" type="datetimeFigureOut">
              <a:rPr lang="en-US"/>
              <a:pPr>
                <a:defRPr/>
              </a:pPr>
              <a:t>6/13/2025</a:t>
            </a:fld>
            <a:endParaRPr lang="en-US"/>
          </a:p>
        </p:txBody>
      </p:sp>
      <p:sp>
        <p:nvSpPr>
          <p:cNvPr id="6" name="Footer Placeholder 4">
            <a:extLst>
              <a:ext uri="{FF2B5EF4-FFF2-40B4-BE49-F238E27FC236}">
                <a16:creationId xmlns:a16="http://schemas.microsoft.com/office/drawing/2014/main" id="{6FE2C521-1085-EB39-16C4-173F9D672A6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15F9D95-69DC-A012-8268-D3BC09C4B480}"/>
              </a:ext>
            </a:extLst>
          </p:cNvPr>
          <p:cNvSpPr>
            <a:spLocks noGrp="1"/>
          </p:cNvSpPr>
          <p:nvPr>
            <p:ph type="sldNum" sz="quarter" idx="12"/>
          </p:nvPr>
        </p:nvSpPr>
        <p:spPr/>
        <p:txBody>
          <a:bodyPr/>
          <a:lstStyle>
            <a:lvl1pPr>
              <a:defRPr/>
            </a:lvl1pPr>
          </a:lstStyle>
          <a:p>
            <a:pPr>
              <a:defRPr/>
            </a:pPr>
            <a:fld id="{FA1445E4-1756-44E5-8DFC-01525F28F4DB}" type="slidenum">
              <a:rPr lang="en-US"/>
              <a:pPr>
                <a:defRPr/>
              </a:pPr>
              <a:t>‹#›</a:t>
            </a:fld>
            <a:endParaRPr lang="en-US"/>
          </a:p>
        </p:txBody>
      </p:sp>
    </p:spTree>
    <p:extLst>
      <p:ext uri="{BB962C8B-B14F-4D97-AF65-F5344CB8AC3E}">
        <p14:creationId xmlns:p14="http://schemas.microsoft.com/office/powerpoint/2010/main" val="29338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AC0FB25-7919-D2C6-1105-8489B4483AF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4331B7E-BCBE-8B64-5636-2FFEFA39B29C}"/>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59F9650-AC32-2029-5857-FBFF26E19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C3F7BCA3-02BF-4EAA-B85F-D93078E3E806}" type="datetimeFigureOut">
              <a:rPr lang="en-US"/>
              <a:pPr>
                <a:defRPr/>
              </a:pPr>
              <a:t>6/13/2025</a:t>
            </a:fld>
            <a:endParaRPr lang="en-US"/>
          </a:p>
        </p:txBody>
      </p:sp>
      <p:sp>
        <p:nvSpPr>
          <p:cNvPr id="5" name="Footer Placeholder 4">
            <a:extLst>
              <a:ext uri="{FF2B5EF4-FFF2-40B4-BE49-F238E27FC236}">
                <a16:creationId xmlns:a16="http://schemas.microsoft.com/office/drawing/2014/main" id="{535E714A-C21E-A9FE-C5DB-134AFB9F7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50E5D66-9EDD-3894-AB94-534FD8C5B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A965F6DE-737C-45D6-A10A-852D6D5C1C1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6">
            <a:extLst>
              <a:ext uri="{FF2B5EF4-FFF2-40B4-BE49-F238E27FC236}">
                <a16:creationId xmlns:a16="http://schemas.microsoft.com/office/drawing/2014/main" id="{D7B32672-1ECA-EC2D-05C9-6B854F7712C5}"/>
              </a:ext>
            </a:extLst>
          </p:cNvPr>
          <p:cNvSpPr>
            <a:spLocks noGrp="1" noChangeArrowheads="1"/>
          </p:cNvSpPr>
          <p:nvPr>
            <p:ph type="ctrTitle"/>
          </p:nvPr>
        </p:nvSpPr>
        <p:spPr>
          <a:xfrm>
            <a:off x="3478213" y="280988"/>
            <a:ext cx="6800850" cy="2052637"/>
          </a:xfrm>
        </p:spPr>
        <p:txBody>
          <a:bodyPr/>
          <a:lstStyle/>
          <a:p>
            <a:pPr eaLnBrk="1" hangingPunct="1"/>
            <a:r>
              <a:rPr lang="en-US" altLang="en-US" sz="4000" b="1">
                <a:solidFill>
                  <a:srgbClr val="FF0000"/>
                </a:solidFill>
                <a:latin typeface="Times New Roman" panose="02020603050405020304" pitchFamily="18" charset="0"/>
                <a:cs typeface="Times New Roman" panose="02020603050405020304" pitchFamily="18" charset="0"/>
              </a:rPr>
              <a:t>CMR Technical Campus</a:t>
            </a:r>
            <a:br>
              <a:rPr lang="en-US" altLang="en-US" sz="4000" b="1">
                <a:latin typeface="Times New Roman" panose="02020603050405020304" pitchFamily="18" charset="0"/>
                <a:cs typeface="Times New Roman" panose="02020603050405020304" pitchFamily="18" charset="0"/>
              </a:rPr>
            </a:br>
            <a:r>
              <a:rPr lang="en-US" altLang="en-US" sz="4000" b="1">
                <a:solidFill>
                  <a:srgbClr val="00B0F0"/>
                </a:solidFill>
                <a:latin typeface="Times New Roman" panose="02020603050405020304" pitchFamily="18" charset="0"/>
                <a:cs typeface="Times New Roman" panose="02020603050405020304" pitchFamily="18" charset="0"/>
              </a:rPr>
              <a:t>Department of CSE</a:t>
            </a:r>
            <a:br>
              <a:rPr lang="en-US" altLang="en-US" sz="4000">
                <a:solidFill>
                  <a:srgbClr val="00B0F0"/>
                </a:solidFill>
                <a:latin typeface="Times New Roman" panose="02020603050405020304" pitchFamily="18" charset="0"/>
                <a:cs typeface="Times New Roman" panose="02020603050405020304" pitchFamily="18" charset="0"/>
              </a:rPr>
            </a:br>
            <a:endParaRPr lang="en-US" altLang="en-US">
              <a:cs typeface="Calibri Light" panose="020F0302020204030204" pitchFamily="34" charset="0"/>
            </a:endParaRPr>
          </a:p>
        </p:txBody>
      </p:sp>
      <p:pic>
        <p:nvPicPr>
          <p:cNvPr id="3075" name="Picture 7" descr="A logo with a flower&#10;&#10;Description automatically generated">
            <a:extLst>
              <a:ext uri="{FF2B5EF4-FFF2-40B4-BE49-F238E27FC236}">
                <a16:creationId xmlns:a16="http://schemas.microsoft.com/office/drawing/2014/main" id="{921BBDD5-2508-9A1A-FD67-C2EBD1989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263" y="125413"/>
            <a:ext cx="2319337"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8">
            <a:extLst>
              <a:ext uri="{FF2B5EF4-FFF2-40B4-BE49-F238E27FC236}">
                <a16:creationId xmlns:a16="http://schemas.microsoft.com/office/drawing/2014/main" id="{E1410201-356F-F44F-E28A-F8DB4F27B13F}"/>
              </a:ext>
            </a:extLst>
          </p:cNvPr>
          <p:cNvSpPr txBox="1">
            <a:spLocks noChangeArrowheads="1"/>
          </p:cNvSpPr>
          <p:nvPr/>
        </p:nvSpPr>
        <p:spPr bwMode="auto">
          <a:xfrm>
            <a:off x="3946525" y="1811338"/>
            <a:ext cx="6375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a:solidFill>
                  <a:srgbClr val="7030A0"/>
                </a:solidFill>
                <a:latin typeface="Times New Roman" panose="02020603050405020304" pitchFamily="18" charset="0"/>
              </a:rPr>
              <a:t>Industrial Oriented Mini Project</a:t>
            </a:r>
            <a:endParaRPr lang="en-US" altLang="en-US" sz="1800"/>
          </a:p>
        </p:txBody>
      </p:sp>
      <p:sp>
        <p:nvSpPr>
          <p:cNvPr id="10" name="TextBox 9">
            <a:extLst>
              <a:ext uri="{FF2B5EF4-FFF2-40B4-BE49-F238E27FC236}">
                <a16:creationId xmlns:a16="http://schemas.microsoft.com/office/drawing/2014/main" id="{5933E052-D527-127B-DF6D-163BB99727CC}"/>
              </a:ext>
            </a:extLst>
          </p:cNvPr>
          <p:cNvSpPr txBox="1"/>
          <p:nvPr/>
        </p:nvSpPr>
        <p:spPr>
          <a:xfrm>
            <a:off x="598488" y="2538413"/>
            <a:ext cx="11264900" cy="461962"/>
          </a:xfrm>
          <a:prstGeom prst="rect">
            <a:avLst/>
          </a:prstGeom>
          <a:noFill/>
        </p:spPr>
        <p:txBody>
          <a:bodyPr>
            <a:spAutoFit/>
          </a:bodyPr>
          <a:lstStyle/>
          <a:p>
            <a:pPr eaLnBrk="1" fontAlgn="auto" hangingPunct="1">
              <a:spcBef>
                <a:spcPts val="0"/>
              </a:spcBef>
              <a:spcAft>
                <a:spcPts val="0"/>
              </a:spcAft>
              <a:defRPr/>
            </a:pPr>
            <a:r>
              <a:rPr lang="en-US" sz="2400" b="1" dirty="0">
                <a:solidFill>
                  <a:schemeClr val="accent2">
                    <a:lumMod val="50000"/>
                  </a:schemeClr>
                </a:solidFill>
                <a:latin typeface="Times New Roman"/>
              </a:rPr>
              <a:t>Project Title: </a:t>
            </a:r>
            <a:r>
              <a:rPr lang="en-US" sz="2400" b="1" dirty="0">
                <a:solidFill>
                  <a:srgbClr val="00B050"/>
                </a:solidFill>
                <a:latin typeface="Times New Roman"/>
              </a:rPr>
              <a:t>REAL TIME CREDIT CARD FRAUD DETECTION USING ML</a:t>
            </a:r>
            <a:endParaRPr lang="en-US" sz="2400" b="1" dirty="0">
              <a:solidFill>
                <a:srgbClr val="00B050"/>
              </a:solidFill>
              <a:latin typeface="Times New Roman"/>
              <a:cs typeface="Times New Roman"/>
            </a:endParaRPr>
          </a:p>
        </p:txBody>
      </p:sp>
      <p:sp>
        <p:nvSpPr>
          <p:cNvPr id="11" name="TextBox 10">
            <a:extLst>
              <a:ext uri="{FF2B5EF4-FFF2-40B4-BE49-F238E27FC236}">
                <a16:creationId xmlns:a16="http://schemas.microsoft.com/office/drawing/2014/main" id="{B8A7D09F-E2AF-CD9F-C6D5-EF306F68AACA}"/>
              </a:ext>
            </a:extLst>
          </p:cNvPr>
          <p:cNvSpPr txBox="1"/>
          <p:nvPr/>
        </p:nvSpPr>
        <p:spPr>
          <a:xfrm>
            <a:off x="396875" y="3559175"/>
            <a:ext cx="4316413" cy="1016000"/>
          </a:xfrm>
          <a:prstGeom prst="rect">
            <a:avLst/>
          </a:prstGeom>
          <a:noFill/>
        </p:spPr>
        <p:txBody>
          <a:bodyPr>
            <a:spAutoFit/>
          </a:bodyPr>
          <a:lstStyle/>
          <a:p>
            <a:pPr eaLnBrk="1" fontAlgn="auto" hangingPunct="1">
              <a:spcBef>
                <a:spcPts val="0"/>
              </a:spcBef>
              <a:spcAft>
                <a:spcPts val="0"/>
              </a:spcAft>
              <a:defRPr/>
            </a:pPr>
            <a:r>
              <a:rPr lang="en-US" sz="2000" b="1" dirty="0">
                <a:solidFill>
                  <a:srgbClr val="00B0F0"/>
                </a:solidFill>
                <a:latin typeface="Times New Roman"/>
                <a:cs typeface="Segoe UI"/>
              </a:rPr>
              <a:t>Project Supervisor:</a:t>
            </a:r>
            <a:r>
              <a:rPr lang="en-US" sz="2000" dirty="0">
                <a:latin typeface="Times New Roman"/>
                <a:cs typeface="Segoe UI"/>
              </a:rPr>
              <a:t>​</a:t>
            </a:r>
          </a:p>
          <a:p>
            <a:pPr eaLnBrk="1" fontAlgn="auto" hangingPunct="1">
              <a:spcBef>
                <a:spcPts val="0"/>
              </a:spcBef>
              <a:spcAft>
                <a:spcPts val="0"/>
              </a:spcAft>
              <a:defRPr/>
            </a:pPr>
            <a:r>
              <a:rPr lang="en-US" sz="2000" b="1" dirty="0">
                <a:solidFill>
                  <a:srgbClr val="002060"/>
                </a:solidFill>
                <a:latin typeface="Times New Roman"/>
                <a:cs typeface="Segoe UI"/>
              </a:rPr>
              <a:t>Name:</a:t>
            </a:r>
            <a:r>
              <a:rPr lang="en-US" sz="2000" dirty="0">
                <a:latin typeface="Times New Roman"/>
                <a:cs typeface="Segoe UI"/>
              </a:rPr>
              <a:t>​ Saba Sultana</a:t>
            </a:r>
          </a:p>
          <a:p>
            <a:pPr eaLnBrk="1" fontAlgn="auto" hangingPunct="1">
              <a:spcBef>
                <a:spcPts val="0"/>
              </a:spcBef>
              <a:spcAft>
                <a:spcPts val="0"/>
              </a:spcAft>
              <a:defRPr/>
            </a:pPr>
            <a:r>
              <a:rPr lang="en-US" sz="2000" b="1" dirty="0">
                <a:solidFill>
                  <a:srgbClr val="002060"/>
                </a:solidFill>
                <a:latin typeface="Times New Roman"/>
                <a:cs typeface="Segoe UI"/>
              </a:rPr>
              <a:t>Designation:</a:t>
            </a:r>
            <a:r>
              <a:rPr lang="en-US" sz="2000" dirty="0">
                <a:solidFill>
                  <a:srgbClr val="002060"/>
                </a:solidFill>
                <a:latin typeface="Times New Roman"/>
                <a:cs typeface="Segoe UI"/>
              </a:rPr>
              <a:t> </a:t>
            </a:r>
            <a:r>
              <a:rPr lang="en-US" sz="2000" dirty="0">
                <a:solidFill>
                  <a:schemeClr val="tx1">
                    <a:lumMod val="95000"/>
                    <a:lumOff val="5000"/>
                  </a:schemeClr>
                </a:solidFill>
                <a:latin typeface="Times New Roman"/>
                <a:cs typeface="Segoe UI"/>
              </a:rPr>
              <a:t>Assistant Professor</a:t>
            </a:r>
            <a:endParaRPr lang="en-IN" sz="2000" dirty="0">
              <a:solidFill>
                <a:schemeClr val="tx1">
                  <a:lumMod val="95000"/>
                  <a:lumOff val="5000"/>
                </a:schemeClr>
              </a:solidFill>
              <a:latin typeface="Times New Roman"/>
              <a:cs typeface="Segoe UI"/>
            </a:endParaRPr>
          </a:p>
        </p:txBody>
      </p:sp>
      <p:sp>
        <p:nvSpPr>
          <p:cNvPr id="2" name="TextBox 1">
            <a:extLst>
              <a:ext uri="{FF2B5EF4-FFF2-40B4-BE49-F238E27FC236}">
                <a16:creationId xmlns:a16="http://schemas.microsoft.com/office/drawing/2014/main" id="{1BB22476-4126-B916-CE22-86AFE2A862A8}"/>
              </a:ext>
            </a:extLst>
          </p:cNvPr>
          <p:cNvSpPr txBox="1"/>
          <p:nvPr/>
        </p:nvSpPr>
        <p:spPr>
          <a:xfrm>
            <a:off x="5486400" y="3763963"/>
            <a:ext cx="6376988" cy="1754187"/>
          </a:xfrm>
          <a:prstGeom prst="rect">
            <a:avLst/>
          </a:prstGeom>
          <a:noFill/>
        </p:spPr>
        <p:txBody>
          <a:bodyPr>
            <a:spAutoFit/>
          </a:bodyPr>
          <a:lstStyle/>
          <a:p>
            <a:pPr eaLnBrk="1" fontAlgn="auto" hangingPunct="1">
              <a:spcBef>
                <a:spcPts val="0"/>
              </a:spcBef>
              <a:spcAft>
                <a:spcPts val="0"/>
              </a:spcAft>
              <a:defRPr/>
            </a:pPr>
            <a:r>
              <a:rPr lang="en-US" b="1" dirty="0">
                <a:solidFill>
                  <a:srgbClr val="00B0F0"/>
                </a:solidFill>
                <a:latin typeface="Times New Roman"/>
                <a:cs typeface="Segoe UI"/>
              </a:rPr>
              <a:t>Presented By:</a:t>
            </a:r>
            <a:r>
              <a:rPr lang="en-US" dirty="0">
                <a:latin typeface="Times New Roman"/>
                <a:cs typeface="Segoe UI"/>
              </a:rPr>
              <a:t>​</a:t>
            </a:r>
          </a:p>
          <a:p>
            <a:pPr eaLnBrk="1" fontAlgn="auto" hangingPunct="1">
              <a:spcBef>
                <a:spcPts val="0"/>
              </a:spcBef>
              <a:spcAft>
                <a:spcPts val="0"/>
              </a:spcAft>
              <a:defRPr/>
            </a:pPr>
            <a:r>
              <a:rPr lang="en-US" dirty="0">
                <a:latin typeface="Times New Roman"/>
                <a:cs typeface="Segoe UI"/>
              </a:rPr>
              <a:t>Batch No: 06</a:t>
            </a:r>
          </a:p>
          <a:p>
            <a:pPr marL="342900" indent="-342900" eaLnBrk="1" fontAlgn="auto" hangingPunct="1">
              <a:spcBef>
                <a:spcPts val="0"/>
              </a:spcBef>
              <a:spcAft>
                <a:spcPts val="0"/>
              </a:spcAft>
              <a:buFont typeface=""/>
              <a:buAutoNum type="arabicPeriod"/>
              <a:defRPr/>
            </a:pPr>
            <a:r>
              <a:rPr lang="en-US" dirty="0">
                <a:latin typeface="Times New Roman"/>
                <a:cs typeface="Arial"/>
              </a:rPr>
              <a:t>H. No: 227R1A05L5                              Name: Ch. Swetha</a:t>
            </a:r>
          </a:p>
          <a:p>
            <a:pPr marL="342900" indent="-342900" eaLnBrk="1" fontAlgn="auto" hangingPunct="1">
              <a:spcBef>
                <a:spcPts val="0"/>
              </a:spcBef>
              <a:spcAft>
                <a:spcPts val="0"/>
              </a:spcAft>
              <a:buFont typeface=""/>
              <a:buAutoNum type="arabicPeriod"/>
              <a:defRPr/>
            </a:pPr>
            <a:r>
              <a:rPr lang="en-US" dirty="0">
                <a:latin typeface="Times New Roman"/>
                <a:cs typeface="Arial"/>
              </a:rPr>
              <a:t>H. No: 227R1A05P7                              Name: M. Vasantha</a:t>
            </a:r>
          </a:p>
          <a:p>
            <a:pPr marL="342900" indent="-342900" eaLnBrk="1" fontAlgn="auto" hangingPunct="1">
              <a:spcBef>
                <a:spcPts val="0"/>
              </a:spcBef>
              <a:spcAft>
                <a:spcPts val="0"/>
              </a:spcAft>
              <a:buFont typeface=""/>
              <a:buAutoNum type="arabicPeriod"/>
              <a:defRPr/>
            </a:pPr>
            <a:r>
              <a:rPr lang="en-US" dirty="0">
                <a:latin typeface="Times New Roman"/>
                <a:cs typeface="Arial"/>
              </a:rPr>
              <a:t>H. No: 227R1A05R3                              Name: V. Mounika</a:t>
            </a:r>
          </a:p>
          <a:p>
            <a:pPr eaLnBrk="1" fontAlgn="auto" hangingPunct="1">
              <a:spcBef>
                <a:spcPts val="0"/>
              </a:spcBef>
              <a:spcAft>
                <a:spcPts val="0"/>
              </a:spcAft>
              <a:defRPr/>
            </a:pPr>
            <a:r>
              <a:rPr lang="en-US" dirty="0">
                <a:latin typeface="Times New Roman"/>
                <a:cs typeface="Segoe UI"/>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B2B499-C0A7-4433-A551-82323A48FCFA}"/>
              </a:ext>
            </a:extLst>
          </p:cNvPr>
          <p:cNvSpPr>
            <a:spLocks noGrp="1"/>
          </p:cNvSpPr>
          <p:nvPr>
            <p:ph idx="1"/>
          </p:nvPr>
        </p:nvSpPr>
        <p:spPr>
          <a:xfrm>
            <a:off x="609600" y="552450"/>
            <a:ext cx="10515600" cy="5010150"/>
          </a:xfrm>
        </p:spPr>
        <p:txBody>
          <a:bodyPr/>
          <a:lstStyle/>
          <a:p>
            <a:pPr eaLnBrk="1" hangingPunct="1">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                                          </a:t>
            </a:r>
            <a:r>
              <a:rPr lang="en-US" sz="4400" b="1" dirty="0">
                <a:solidFill>
                  <a:schemeClr val="accent6">
                    <a:lumMod val="75000"/>
                  </a:schemeClr>
                </a:solidFill>
                <a:latin typeface="Times New Roman" panose="02020603050405020304" pitchFamily="18" charset="0"/>
                <a:cs typeface="Times New Roman" panose="02020603050405020304" pitchFamily="18" charset="0"/>
              </a:rPr>
              <a:t>Existing System</a:t>
            </a:r>
          </a:p>
          <a:p>
            <a:pPr eaLnBrk="1" hangingPunct="1">
              <a:defRPr/>
            </a:pPr>
            <a:r>
              <a:rPr lang="en-US" sz="2400" dirty="0">
                <a:latin typeface="Times New Roman" panose="02020603050405020304" pitchFamily="18" charset="0"/>
                <a:cs typeface="Times New Roman" panose="02020603050405020304" pitchFamily="18" charset="0"/>
              </a:rPr>
              <a:t>Credit card fraud detection using Cluster Analysis and ANNs.</a:t>
            </a:r>
          </a:p>
          <a:p>
            <a:pPr eaLnBrk="1" hangingPunct="1">
              <a:defRPr/>
            </a:pPr>
            <a:r>
              <a:rPr lang="en-US" sz="2400" dirty="0">
                <a:latin typeface="Times New Roman" panose="02020603050405020304" pitchFamily="18" charset="0"/>
                <a:cs typeface="Times New Roman" panose="02020603050405020304" pitchFamily="18" charset="0"/>
              </a:rPr>
              <a:t>Data normalization improves model performance.</a:t>
            </a:r>
          </a:p>
          <a:p>
            <a:pPr eaLnBrk="1" hangingPunct="1">
              <a:defRPr/>
            </a:pPr>
            <a:r>
              <a:rPr lang="en-US" sz="2400" dirty="0">
                <a:latin typeface="Times New Roman" panose="02020603050405020304" pitchFamily="18" charset="0"/>
                <a:cs typeface="Times New Roman" panose="02020603050405020304" pitchFamily="18" charset="0"/>
              </a:rPr>
              <a:t>Clustering reduces neuronal inputs, optimizing ANN efficiency.</a:t>
            </a:r>
          </a:p>
          <a:p>
            <a:pPr eaLnBrk="1" hangingPunct="1">
              <a:defRPr/>
            </a:pPr>
            <a:r>
              <a:rPr lang="en-US" sz="2400" dirty="0">
                <a:latin typeface="Times New Roman" panose="02020603050405020304" pitchFamily="18" charset="0"/>
                <a:cs typeface="Times New Roman" panose="02020603050405020304" pitchFamily="18" charset="0"/>
              </a:rPr>
              <a:t>Based on unsupervised learning with real-life transactional data (confidential details protected).</a:t>
            </a:r>
          </a:p>
          <a:p>
            <a:pPr eaLnBrk="1" hangingPunct="1">
              <a:defRPr/>
            </a:pPr>
            <a:r>
              <a:rPr lang="en-US" sz="2400" dirty="0">
                <a:latin typeface="Times New Roman" panose="02020603050405020304" pitchFamily="18" charset="0"/>
                <a:cs typeface="Times New Roman" panose="02020603050405020304" pitchFamily="18" charset="0"/>
              </a:rPr>
              <a:t>50% accuracy achieved; Bayes minimum risk algorithm reduces cost by 23%.</a:t>
            </a:r>
          </a:p>
          <a:p>
            <a:pPr marL="0" indent="0" eaLnBrk="1" hangingPunct="1">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en-US" sz="2400" b="1" dirty="0">
                <a:latin typeface="Times New Roman" panose="02020603050405020304" pitchFamily="18" charset="0"/>
                <a:cs typeface="Times New Roman" panose="02020603050405020304" pitchFamily="18" charset="0"/>
              </a:rPr>
              <a:t>Disadvantages</a:t>
            </a:r>
          </a:p>
          <a:p>
            <a:pPr eaLnBrk="1" hangingPunct="1">
              <a:buFont typeface="+mj-lt"/>
              <a:buAutoNum type="arabicPeriod"/>
              <a:defRPr/>
            </a:pPr>
            <a:r>
              <a:rPr lang="en-US" sz="2400" dirty="0">
                <a:latin typeface="Times New Roman" panose="02020603050405020304" pitchFamily="18" charset="0"/>
                <a:cs typeface="Times New Roman" panose="02020603050405020304" pitchFamily="18" charset="0"/>
              </a:rPr>
              <a:t>Collative comparison measure for fraud detection effectiveness is uncertain.</a:t>
            </a:r>
          </a:p>
          <a:p>
            <a:pPr eaLnBrk="1" hangingPunct="1">
              <a:buFont typeface="+mj-lt"/>
              <a:buAutoNum type="arabicPeriod"/>
              <a:defRPr/>
            </a:pPr>
            <a:r>
              <a:rPr lang="en-US" sz="2400" dirty="0">
                <a:latin typeface="Times New Roman" panose="02020603050405020304" pitchFamily="18" charset="0"/>
                <a:cs typeface="Times New Roman" panose="02020603050405020304" pitchFamily="18" charset="0"/>
              </a:rPr>
              <a:t>Cost-sensitive method using Bayes minimum risk may not generalize well.</a:t>
            </a:r>
          </a:p>
          <a:p>
            <a:pPr eaLnBrk="1" hangingPunct="1">
              <a:defRP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5E06E3C1-C6B7-31CF-3092-3027EB090858}"/>
              </a:ext>
            </a:extLst>
          </p:cNvPr>
          <p:cNvSpPr>
            <a:spLocks noGrp="1" noChangeArrowheads="1"/>
          </p:cNvSpPr>
          <p:nvPr>
            <p:ph idx="1"/>
          </p:nvPr>
        </p:nvSpPr>
        <p:spPr>
          <a:xfrm>
            <a:off x="838200" y="784225"/>
            <a:ext cx="10515600" cy="5392738"/>
          </a:xfrm>
        </p:spPr>
        <p:txBody>
          <a:bodyPr/>
          <a:lstStyle/>
          <a:p>
            <a:pPr eaLnBrk="1" hangingPunct="1">
              <a:buFont typeface="Arial" panose="020B0604020202020204" pitchFamily="34" charset="0"/>
              <a:buNone/>
            </a:pPr>
            <a:r>
              <a:rPr lang="en-US" altLang="en-US" sz="4400" b="1" dirty="0">
                <a:latin typeface="Times New Roman" panose="02020603050405020304" pitchFamily="18" charset="0"/>
                <a:cs typeface="Times New Roman" panose="02020603050405020304" pitchFamily="18" charset="0"/>
              </a:rPr>
              <a:t>                  </a:t>
            </a:r>
            <a:r>
              <a:rPr lang="en-US" altLang="en-US" sz="4400" b="1" dirty="0">
                <a:solidFill>
                  <a:schemeClr val="accent2"/>
                </a:solidFill>
                <a:latin typeface="Times New Roman" panose="02020603050405020304" pitchFamily="18" charset="0"/>
                <a:cs typeface="Times New Roman" panose="02020603050405020304" pitchFamily="18" charset="0"/>
              </a:rPr>
              <a:t>Proposed System</a:t>
            </a:r>
          </a:p>
          <a:p>
            <a:pPr eaLnBrk="1" hangingPunct="1"/>
            <a:r>
              <a:rPr lang="en-US" altLang="en-US" sz="2400" dirty="0">
                <a:latin typeface="Times New Roman" panose="02020603050405020304" pitchFamily="18" charset="0"/>
                <a:cs typeface="Times New Roman" panose="02020603050405020304" pitchFamily="18" charset="0"/>
              </a:rPr>
              <a:t>Random Forest algorithm is used for credit card fraud detection.</a:t>
            </a:r>
          </a:p>
          <a:p>
            <a:pPr eaLnBrk="1" hangingPunct="1"/>
            <a:r>
              <a:rPr lang="en-US" altLang="en-US" sz="2400" dirty="0">
                <a:latin typeface="Times New Roman" panose="02020603050405020304" pitchFamily="18" charset="0"/>
                <a:cs typeface="Times New Roman" panose="02020603050405020304" pitchFamily="18" charset="0"/>
              </a:rPr>
              <a:t>It consists of multiple decision trees, reducing overfitting.</a:t>
            </a:r>
          </a:p>
          <a:p>
            <a:pPr eaLnBrk="1" hangingPunct="1"/>
            <a:r>
              <a:rPr lang="en-US" altLang="en-US" sz="2400" dirty="0">
                <a:latin typeface="Times New Roman" panose="02020603050405020304" pitchFamily="18" charset="0"/>
                <a:cs typeface="Times New Roman" panose="02020603050405020304" pitchFamily="18" charset="0"/>
              </a:rPr>
              <a:t>Fast training even on large datasets, as trees train independently.</a:t>
            </a:r>
          </a:p>
          <a:p>
            <a:pPr eaLnBrk="1" hangingPunct="1"/>
            <a:r>
              <a:rPr lang="en-US" altLang="en-US" sz="2400" dirty="0">
                <a:latin typeface="Times New Roman" panose="02020603050405020304" pitchFamily="18" charset="0"/>
                <a:cs typeface="Times New Roman" panose="02020603050405020304" pitchFamily="18" charset="0"/>
              </a:rPr>
              <a:t>Provides accurate classification and is resistant to overfitting.</a:t>
            </a:r>
          </a:p>
          <a:p>
            <a:pPr eaLnBrk="1" hangingPunct="1">
              <a:buFont typeface="Arial" panose="020B0604020202020204" pitchFamily="34" charset="0"/>
              <a:buNone/>
            </a:pPr>
            <a:r>
              <a:rPr lang="en-US" altLang="en-US" sz="2400" b="1" dirty="0">
                <a:latin typeface="Times New Roman" panose="02020603050405020304" pitchFamily="18" charset="0"/>
                <a:cs typeface="Times New Roman" panose="02020603050405020304" pitchFamily="18" charset="0"/>
              </a:rPr>
              <a:t>Advantages</a:t>
            </a:r>
          </a:p>
          <a:p>
            <a:pPr eaLnBrk="1" hangingPunct="1">
              <a:buFont typeface="Calibri Light" panose="020F0302020204030204" pitchFamily="34" charset="0"/>
              <a:buAutoNum type="arabicPeriod"/>
            </a:pPr>
            <a:r>
              <a:rPr lang="en-US" altLang="en-US" sz="2400" dirty="0">
                <a:latin typeface="Times New Roman" panose="02020603050405020304" pitchFamily="18" charset="0"/>
                <a:cs typeface="Times New Roman" panose="02020603050405020304" pitchFamily="18" charset="0"/>
              </a:rPr>
              <a:t>Ranks feature importance in classification.</a:t>
            </a:r>
          </a:p>
          <a:p>
            <a:pPr eaLnBrk="1" hangingPunct="1">
              <a:buFont typeface="Calibri Light" panose="020F0302020204030204" pitchFamily="34" charset="0"/>
              <a:buAutoNum type="arabicPeriod"/>
            </a:pPr>
            <a:r>
              <a:rPr lang="en-US" altLang="en-US" sz="2400" dirty="0">
                <a:latin typeface="Times New Roman" panose="02020603050405020304" pitchFamily="18" charset="0"/>
                <a:cs typeface="Times New Roman" panose="02020603050405020304" pitchFamily="18" charset="0"/>
              </a:rPr>
              <a:t>Uses transaction amount to aid fraud detection.</a:t>
            </a:r>
          </a:p>
          <a:p>
            <a:pPr eaLnBrk="1" hangingPunct="1">
              <a:buFont typeface="Calibri Light" panose="020F0302020204030204" pitchFamily="34" charset="0"/>
              <a:buAutoNum type="arabicPeriod"/>
            </a:pPr>
            <a:r>
              <a:rPr lang="en-US" altLang="en-US" sz="2400" dirty="0">
                <a:latin typeface="Times New Roman" panose="02020603050405020304" pitchFamily="18" charset="0"/>
                <a:cs typeface="Times New Roman" panose="02020603050405020304" pitchFamily="18" charset="0"/>
              </a:rPr>
              <a:t>Binary classification: Fraud (1) or Non-fraud (0).</a:t>
            </a:r>
          </a:p>
          <a:p>
            <a:pPr eaLnBrk="1" hangingPunct="1"/>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A3691-5A42-3180-F004-7723B0D6A395}"/>
              </a:ext>
            </a:extLst>
          </p:cNvPr>
          <p:cNvSpPr>
            <a:spLocks noGrp="1"/>
          </p:cNvSpPr>
          <p:nvPr>
            <p:ph idx="1"/>
          </p:nvPr>
        </p:nvSpPr>
        <p:spPr>
          <a:xfrm>
            <a:off x="838200" y="609600"/>
            <a:ext cx="10515600" cy="6248400"/>
          </a:xfrm>
        </p:spPr>
        <p:txBody>
          <a:bodyPr rtlCol="0">
            <a:normAutofit fontScale="25000" lnSpcReduction="20000"/>
          </a:bodyPr>
          <a:lstStyle/>
          <a:p>
            <a:pPr marL="0" indent="0" algn="ctr" eaLnBrk="1" fontAlgn="auto" hangingPunct="1">
              <a:spcAft>
                <a:spcPts val="0"/>
              </a:spcAft>
              <a:buFont typeface="Arial" panose="020B0604020202020204" pitchFamily="34" charset="0"/>
              <a:buNone/>
              <a:defRPr/>
            </a:pPr>
            <a:r>
              <a:rPr lang="en-US" sz="9600" dirty="0">
                <a:latin typeface="Times New Roman"/>
                <a:cs typeface="Arial"/>
              </a:rPr>
              <a:t>           </a:t>
            </a:r>
            <a:r>
              <a:rPr lang="en-US" sz="17600" dirty="0">
                <a:solidFill>
                  <a:schemeClr val="accent2">
                    <a:lumMod val="75000"/>
                  </a:schemeClr>
                </a:solidFill>
                <a:latin typeface="Times New Roman"/>
                <a:cs typeface="Arial"/>
              </a:rPr>
              <a:t>Requirement Analysis</a:t>
            </a:r>
            <a:r>
              <a:rPr lang="en-US" sz="17600" dirty="0">
                <a:latin typeface="Times New Roman"/>
                <a:cs typeface="Arial"/>
              </a:rPr>
              <a:t>​</a:t>
            </a:r>
          </a:p>
          <a:p>
            <a:pPr algn="just" eaLnBrk="1" fontAlgn="auto" hangingPunct="1">
              <a:lnSpc>
                <a:spcPct val="200000"/>
              </a:lnSpc>
              <a:spcAft>
                <a:spcPts val="0"/>
              </a:spcAft>
              <a:buFont typeface="Arial" panose="020B0604020202020204" pitchFamily="34" charset="0"/>
              <a:buNone/>
              <a:defRPr/>
            </a:pPr>
            <a:r>
              <a:rPr lang="en-US" sz="8000" b="1" u="sng" dirty="0">
                <a:latin typeface="Times New Roman" panose="02020603050405020304" pitchFamily="18" charset="0"/>
                <a:ea typeface="Times New Roman" panose="02020603050405020304" pitchFamily="18" charset="0"/>
              </a:rPr>
              <a:t>HARDWARE REQUIREMENTS:</a:t>
            </a:r>
            <a:endParaRPr lang="en-IN" sz="80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GB" sz="8000" b="1" dirty="0">
                <a:latin typeface="Times New Roman" panose="02020603050405020304" pitchFamily="18" charset="0"/>
                <a:ea typeface="Times New Roman" panose="02020603050405020304" pitchFamily="18" charset="0"/>
              </a:rPr>
              <a:t>System	             :   </a:t>
            </a:r>
            <a:r>
              <a:rPr lang="en-GB" sz="8000" dirty="0">
                <a:latin typeface="Times New Roman" panose="02020603050405020304" pitchFamily="18" charset="0"/>
                <a:ea typeface="Times New Roman" panose="02020603050405020304" pitchFamily="18" charset="0"/>
              </a:rPr>
              <a:t>Pentium IV 2.4 GHz.</a:t>
            </a: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GB" sz="8000" b="1" dirty="0">
                <a:latin typeface="Times New Roman" panose="02020603050405020304" pitchFamily="18" charset="0"/>
                <a:ea typeface="Times New Roman" panose="02020603050405020304" pitchFamily="18" charset="0"/>
              </a:rPr>
              <a:t>Hard Disk	             :   </a:t>
            </a:r>
            <a:r>
              <a:rPr lang="en-GB" sz="8000" dirty="0">
                <a:latin typeface="Times New Roman" panose="02020603050405020304" pitchFamily="18" charset="0"/>
                <a:ea typeface="Times New Roman" panose="02020603050405020304" pitchFamily="18" charset="0"/>
              </a:rPr>
              <a:t>40 GB.</a:t>
            </a:r>
            <a:endParaRPr lang="en-IN" sz="80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GB" sz="8000" b="1" dirty="0">
                <a:latin typeface="Times New Roman" panose="02020603050405020304" pitchFamily="18" charset="0"/>
                <a:ea typeface="Times New Roman" panose="02020603050405020304" pitchFamily="18" charset="0"/>
              </a:rPr>
              <a:t>Floppy Drive              :   </a:t>
            </a:r>
            <a:r>
              <a:rPr lang="en-GB" sz="8000" dirty="0">
                <a:latin typeface="Times New Roman" panose="02020603050405020304" pitchFamily="18" charset="0"/>
                <a:ea typeface="Times New Roman" panose="02020603050405020304" pitchFamily="18" charset="0"/>
              </a:rPr>
              <a:t>1.44 Mb.</a:t>
            </a:r>
            <a:endParaRPr lang="en-IN" sz="80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GB" sz="8000" b="1" dirty="0">
                <a:latin typeface="Times New Roman" panose="02020603050405020304" pitchFamily="18" charset="0"/>
                <a:ea typeface="Times New Roman" panose="02020603050405020304" pitchFamily="18" charset="0"/>
              </a:rPr>
              <a:t>Monitor	             </a:t>
            </a:r>
            <a:r>
              <a:rPr lang="en-GB" sz="8000" dirty="0">
                <a:latin typeface="Times New Roman" panose="02020603050405020304" pitchFamily="18" charset="0"/>
                <a:ea typeface="Times New Roman" panose="02020603050405020304" pitchFamily="18" charset="0"/>
              </a:rPr>
              <a:t>:   14’ Colour Monitor.</a:t>
            </a:r>
            <a:endParaRPr lang="en-IN" sz="80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GB" sz="8000" b="1" dirty="0">
                <a:latin typeface="Times New Roman" panose="02020603050405020304" pitchFamily="18" charset="0"/>
                <a:ea typeface="Times New Roman" panose="02020603050405020304" pitchFamily="18" charset="0"/>
              </a:rPr>
              <a:t>Mouse	             :   </a:t>
            </a:r>
            <a:r>
              <a:rPr lang="en-GB" sz="8000" dirty="0">
                <a:latin typeface="Times New Roman" panose="02020603050405020304" pitchFamily="18" charset="0"/>
                <a:ea typeface="Times New Roman" panose="02020603050405020304" pitchFamily="18" charset="0"/>
              </a:rPr>
              <a:t>Optical Mouse.</a:t>
            </a:r>
            <a:endParaRPr lang="en-IN" sz="80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GB" sz="8000" b="1" dirty="0">
                <a:latin typeface="Times New Roman" panose="02020603050405020304" pitchFamily="18" charset="0"/>
                <a:ea typeface="Times New Roman" panose="02020603050405020304" pitchFamily="18" charset="0"/>
              </a:rPr>
              <a:t>Ram		             :   </a:t>
            </a:r>
            <a:r>
              <a:rPr lang="en-GB" sz="8000" dirty="0">
                <a:latin typeface="Times New Roman" panose="02020603050405020304" pitchFamily="18" charset="0"/>
                <a:ea typeface="Times New Roman" panose="02020603050405020304" pitchFamily="18" charset="0"/>
              </a:rPr>
              <a:t>512 Mb.</a:t>
            </a:r>
            <a:endParaRPr lang="en-IN" sz="8000" dirty="0">
              <a:latin typeface="Times New Roman" panose="02020603050405020304" pitchFamily="18" charset="0"/>
              <a:ea typeface="Times New Roman" panose="02020603050405020304" pitchFamily="18" charset="0"/>
            </a:endParaRPr>
          </a:p>
          <a:p>
            <a:pPr marL="0" indent="0" eaLnBrk="1" fontAlgn="auto" hangingPunct="1">
              <a:spcAft>
                <a:spcPts val="0"/>
              </a:spcAft>
              <a:buFont typeface="Arial" panose="020B0604020202020204" pitchFamily="34" charset="0"/>
              <a:buNone/>
              <a:defRPr/>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775A3-4B0F-D52A-1CBC-ABB194DBEDD3}"/>
              </a:ext>
            </a:extLst>
          </p:cNvPr>
          <p:cNvSpPr>
            <a:spLocks noGrp="1"/>
          </p:cNvSpPr>
          <p:nvPr>
            <p:ph idx="1"/>
          </p:nvPr>
        </p:nvSpPr>
        <p:spPr>
          <a:xfrm>
            <a:off x="838200" y="747713"/>
            <a:ext cx="10515600" cy="5429250"/>
          </a:xfrm>
        </p:spPr>
        <p:txBody>
          <a:bodyPr rtlCol="0">
            <a:normAutofit fontScale="85000" lnSpcReduction="20000"/>
          </a:bodyPr>
          <a:lstStyle/>
          <a:p>
            <a:pPr algn="just" eaLnBrk="1" fontAlgn="auto" hangingPunct="1">
              <a:lnSpc>
                <a:spcPct val="200000"/>
              </a:lnSpc>
              <a:spcAft>
                <a:spcPts val="0"/>
              </a:spcAft>
              <a:buFont typeface="Arial" panose="020B0604020202020204" pitchFamily="34" charset="0"/>
              <a:buNone/>
              <a:defRPr/>
            </a:pPr>
            <a:r>
              <a:rPr lang="en-US" b="1" u="sng" dirty="0">
                <a:latin typeface="Times New Roman" panose="02020603050405020304" pitchFamily="18" charset="0"/>
                <a:ea typeface="Times New Roman" panose="02020603050405020304" pitchFamily="18" charset="0"/>
              </a:rPr>
              <a:t>SOFTWARE REQUIREMENTS:</a:t>
            </a:r>
            <a:endParaRPr lang="en-IN" sz="24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US" b="1" dirty="0">
                <a:latin typeface="Times New Roman" panose="02020603050405020304" pitchFamily="18" charset="0"/>
                <a:ea typeface="Times New Roman" panose="02020603050405020304" pitchFamily="18" charset="0"/>
              </a:rPr>
              <a:t>Operating system  	:   </a:t>
            </a:r>
            <a:r>
              <a:rPr lang="en-US" dirty="0">
                <a:latin typeface="Times New Roman" panose="02020603050405020304" pitchFamily="18" charset="0"/>
                <a:ea typeface="Times New Roman" panose="02020603050405020304" pitchFamily="18" charset="0"/>
              </a:rPr>
              <a:t>Windows 7 Ultimate.</a:t>
            </a:r>
            <a:endParaRPr lang="en-IN" sz="24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US" b="1" dirty="0">
                <a:latin typeface="Times New Roman" panose="02020603050405020304" pitchFamily="18" charset="0"/>
                <a:ea typeface="Times New Roman" panose="02020603050405020304" pitchFamily="18" charset="0"/>
              </a:rPr>
              <a:t>Coding Language		:   </a:t>
            </a:r>
            <a:r>
              <a:rPr lang="en-US" dirty="0">
                <a:latin typeface="Times New Roman" panose="02020603050405020304" pitchFamily="18" charset="0"/>
                <a:ea typeface="Times New Roman" panose="02020603050405020304" pitchFamily="18" charset="0"/>
              </a:rPr>
              <a:t>Python.</a:t>
            </a:r>
            <a:endParaRPr lang="en-IN" sz="24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US" b="1" dirty="0">
                <a:latin typeface="Times New Roman" panose="02020603050405020304" pitchFamily="18" charset="0"/>
                <a:ea typeface="Times New Roman" panose="02020603050405020304" pitchFamily="18" charset="0"/>
              </a:rPr>
              <a:t>Front-End			:   </a:t>
            </a:r>
            <a:r>
              <a:rPr lang="en-US" dirty="0">
                <a:latin typeface="Times New Roman" panose="02020603050405020304" pitchFamily="18" charset="0"/>
                <a:ea typeface="Times New Roman" panose="02020603050405020304" pitchFamily="18" charset="0"/>
              </a:rPr>
              <a:t>Python.</a:t>
            </a:r>
            <a:endParaRPr lang="en-IN" sz="24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US" b="1" dirty="0">
                <a:latin typeface="Times New Roman" panose="02020603050405020304" pitchFamily="18" charset="0"/>
                <a:ea typeface="Times New Roman" panose="02020603050405020304" pitchFamily="18" charset="0"/>
              </a:rPr>
              <a:t>Designing			:</a:t>
            </a:r>
            <a:r>
              <a:rPr lang="en-US" dirty="0">
                <a:latin typeface="Times New Roman" panose="02020603050405020304" pitchFamily="18" charset="0"/>
                <a:ea typeface="Times New Roman" panose="02020603050405020304" pitchFamily="18" charset="0"/>
              </a:rPr>
              <a:t>   Html, </a:t>
            </a:r>
            <a:r>
              <a:rPr lang="en-US" dirty="0" err="1">
                <a:latin typeface="Times New Roman" panose="02020603050405020304" pitchFamily="18" charset="0"/>
                <a:ea typeface="Times New Roman" panose="02020603050405020304" pitchFamily="18" charset="0"/>
              </a:rPr>
              <a:t>css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javascript</a:t>
            </a:r>
            <a:r>
              <a:rPr lang="en-US" dirty="0">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endParaRPr>
          </a:p>
          <a:p>
            <a:pPr marL="342900" indent="-342900" algn="just" eaLnBrk="1" fontAlgn="auto" hangingPunct="1">
              <a:lnSpc>
                <a:spcPct val="200000"/>
              </a:lnSpc>
              <a:spcAft>
                <a:spcPts val="1000"/>
              </a:spcAft>
              <a:buFont typeface="Wingdings" panose="05000000000000000000" pitchFamily="2" charset="2"/>
              <a:buChar char=""/>
              <a:tabLst>
                <a:tab pos="457200" algn="l"/>
              </a:tabLst>
              <a:defRPr/>
            </a:pPr>
            <a:r>
              <a:rPr lang="en-US" b="1" dirty="0">
                <a:latin typeface="Times New Roman" panose="02020603050405020304" pitchFamily="18" charset="0"/>
                <a:ea typeface="Times New Roman" panose="02020603050405020304" pitchFamily="18" charset="0"/>
              </a:rPr>
              <a:t>Data Base			:   </a:t>
            </a:r>
            <a:r>
              <a:rPr lang="en-US" dirty="0">
                <a:latin typeface="Times New Roman" panose="02020603050405020304" pitchFamily="18" charset="0"/>
                <a:ea typeface="Times New Roman" panose="02020603050405020304" pitchFamily="18" charset="0"/>
              </a:rPr>
              <a:t>MySQL.</a:t>
            </a:r>
            <a:endParaRPr lang="en-IN" sz="2400" dirty="0">
              <a:latin typeface="Times New Roman" panose="02020603050405020304" pitchFamily="18" charset="0"/>
              <a:ea typeface="Times New Roman" panose="02020603050405020304" pitchFamily="18" charset="0"/>
            </a:endParaRPr>
          </a:p>
          <a:p>
            <a:pPr eaLnBrk="1" fontAlgn="auto" hangingPunct="1">
              <a:spcAft>
                <a:spcPts val="0"/>
              </a:spcAft>
              <a:defRPr/>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E8210176-9661-A227-4544-7AC90C922F2B}"/>
              </a:ext>
            </a:extLst>
          </p:cNvPr>
          <p:cNvSpPr>
            <a:spLocks noGrp="1" noChangeArrowheads="1"/>
          </p:cNvSpPr>
          <p:nvPr>
            <p:ph idx="1"/>
          </p:nvPr>
        </p:nvSpPr>
        <p:spPr>
          <a:xfrm>
            <a:off x="739775" y="327025"/>
            <a:ext cx="10515600" cy="5522913"/>
          </a:xfrm>
        </p:spPr>
        <p:txBody>
          <a:bodyPr/>
          <a:lstStyle/>
          <a:p>
            <a:pPr marL="0" indent="0" algn="ctr">
              <a:buFont typeface="Arial" panose="020B0604020202020204" pitchFamily="34" charset="0"/>
              <a:buNone/>
            </a:pPr>
            <a:r>
              <a:rPr lang="en-IN" altLang="en-US" sz="4400" dirty="0">
                <a:solidFill>
                  <a:schemeClr val="accent4">
                    <a:lumMod val="75000"/>
                  </a:schemeClr>
                </a:solidFill>
                <a:latin typeface="Times New Roman" panose="02020603050405020304" pitchFamily="18" charset="0"/>
                <a:cs typeface="Times New Roman" panose="02020603050405020304" pitchFamily="18" charset="0"/>
              </a:rPr>
              <a:t>Novelty:-</a:t>
            </a:r>
          </a:p>
          <a:p>
            <a:pPr marL="0" indent="0" algn="just">
              <a:lnSpc>
                <a:spcPct val="150000"/>
              </a:lnSpc>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Real-Time Detection: </a:t>
            </a:r>
            <a:r>
              <a:rPr lang="en-IN" altLang="en-US" sz="2400" dirty="0">
                <a:latin typeface="Times New Roman" panose="02020603050405020304" pitchFamily="18" charset="0"/>
                <a:cs typeface="Times New Roman" panose="02020603050405020304" pitchFamily="18" charset="0"/>
              </a:rPr>
              <a:t>Fraud is identified instantly as transactions occur, unlike traditional batch methods.</a:t>
            </a:r>
          </a:p>
          <a:p>
            <a:pPr marL="0" indent="0" algn="just">
              <a:lnSpc>
                <a:spcPct val="150000"/>
              </a:lnSpc>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Optimized Random Forest: </a:t>
            </a:r>
            <a:r>
              <a:rPr lang="en-IN" altLang="en-US" sz="2400" dirty="0">
                <a:latin typeface="Times New Roman" panose="02020603050405020304" pitchFamily="18" charset="0"/>
                <a:cs typeface="Times New Roman" panose="02020603050405020304" pitchFamily="18" charset="0"/>
              </a:rPr>
              <a:t>Enhanced for low-latency predictions with tuned hyperparameters and reduced complexity.</a:t>
            </a:r>
          </a:p>
          <a:p>
            <a:pPr marL="0" indent="0" algn="just">
              <a:lnSpc>
                <a:spcPct val="150000"/>
              </a:lnSpc>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Imbalanced Data Handling: </a:t>
            </a:r>
            <a:r>
              <a:rPr lang="en-IN" altLang="en-US" sz="2400" dirty="0">
                <a:latin typeface="Times New Roman" panose="02020603050405020304" pitchFamily="18" charset="0"/>
                <a:cs typeface="Times New Roman" panose="02020603050405020304" pitchFamily="18" charset="0"/>
              </a:rPr>
              <a:t>Uses advanced sampling techniques to improve accuracy on rare fraud cases.</a:t>
            </a:r>
          </a:p>
          <a:p>
            <a:pPr marL="0" indent="0" algn="just">
              <a:lnSpc>
                <a:spcPct val="150000"/>
              </a:lnSpc>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Adaptive Learning: </a:t>
            </a:r>
            <a:r>
              <a:rPr lang="en-IN" altLang="en-US" sz="2400" dirty="0">
                <a:latin typeface="Times New Roman" panose="02020603050405020304" pitchFamily="18" charset="0"/>
                <a:cs typeface="Times New Roman" panose="02020603050405020304" pitchFamily="18" charset="0"/>
              </a:rPr>
              <a:t>Periodic model updates to adapt to evolving fraud patterns.</a:t>
            </a:r>
          </a:p>
          <a:p>
            <a:pPr marL="0" indent="0" algn="just">
              <a:lnSpc>
                <a:spcPct val="150000"/>
              </a:lnSpc>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System Integration: </a:t>
            </a:r>
            <a:r>
              <a:rPr lang="en-IN" altLang="en-US" sz="2400" dirty="0">
                <a:latin typeface="Times New Roman" panose="02020603050405020304" pitchFamily="18" charset="0"/>
                <a:cs typeface="Times New Roman" panose="02020603050405020304" pitchFamily="18" charset="0"/>
              </a:rPr>
              <a:t>Designed for seamless deployment with real-time transaction systems and alert mechanisms.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57459-E8EC-817E-E327-F0C8FE6BA15C}"/>
              </a:ext>
            </a:extLst>
          </p:cNvPr>
          <p:cNvSpPr>
            <a:spLocks noGrp="1"/>
          </p:cNvSpPr>
          <p:nvPr>
            <p:ph idx="1"/>
          </p:nvPr>
        </p:nvSpPr>
        <p:spPr>
          <a:xfrm>
            <a:off x="838200" y="739775"/>
            <a:ext cx="10515600" cy="5437188"/>
          </a:xfrm>
        </p:spPr>
        <p:txBody>
          <a:bodyPr rtlCol="0">
            <a:normAutofit fontScale="92500" lnSpcReduction="20000"/>
          </a:bodyPr>
          <a:lstStyle/>
          <a:p>
            <a:pPr marL="0" indent="0" eaLnBrk="1" fontAlgn="auto" hangingPunct="1">
              <a:spcAft>
                <a:spcPts val="0"/>
              </a:spcAft>
              <a:buFont typeface="Arial" panose="020B0604020202020204" pitchFamily="34" charset="0"/>
              <a:buNone/>
              <a:defRPr/>
            </a:pPr>
            <a:r>
              <a:rPr lang="en-US" sz="4400" dirty="0">
                <a:latin typeface="Times New Roman"/>
                <a:cs typeface="Arial"/>
              </a:rPr>
              <a:t>                       </a:t>
            </a:r>
            <a:r>
              <a:rPr lang="en-US" sz="4800" dirty="0">
                <a:solidFill>
                  <a:srgbClr val="C00000"/>
                </a:solidFill>
                <a:latin typeface="Times New Roman"/>
                <a:cs typeface="Arial"/>
              </a:rPr>
              <a:t>Methodology​</a:t>
            </a:r>
          </a:p>
          <a:p>
            <a:pPr marL="0" indent="0" eaLnBrk="1" fontAlgn="auto" hangingPunct="1">
              <a:spcAft>
                <a:spcPts val="0"/>
              </a:spcAft>
              <a:buFont typeface="Arial" panose="020B0604020202020204" pitchFamily="34" charset="0"/>
              <a:buNone/>
              <a:defRPr/>
            </a:pPr>
            <a:endParaRPr lang="en-US" dirty="0">
              <a:latin typeface="Times New Roman"/>
              <a:cs typeface="Arial"/>
            </a:endParaRPr>
          </a:p>
          <a:p>
            <a:pPr marL="0" indent="0" eaLnBrk="1" fontAlgn="auto" hangingPunct="1">
              <a:spcAft>
                <a:spcPts val="0"/>
              </a:spcAft>
              <a:buFont typeface="Arial" panose="020B0604020202020204" pitchFamily="34" charset="0"/>
              <a:buNone/>
              <a:defRPr/>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Data Collection 📊</a:t>
            </a:r>
            <a:r>
              <a:rPr lang="en-IN" sz="2600" dirty="0">
                <a:latin typeface="Times New Roman" panose="02020603050405020304" pitchFamily="18" charset="0"/>
                <a:cs typeface="Times New Roman" panose="02020603050405020304" pitchFamily="18" charset="0"/>
              </a:rPr>
              <a:t> – Gather real-time transaction data.</a:t>
            </a:r>
          </a:p>
          <a:p>
            <a:pPr marL="0" indent="0" eaLnBrk="1" fontAlgn="auto" hangingPunct="1">
              <a:spcAft>
                <a:spcPts val="0"/>
              </a:spcAft>
              <a:buFont typeface="Arial" panose="020B0604020202020204" pitchFamily="34" charset="0"/>
              <a:buNone/>
              <a:defRPr/>
            </a:pP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Data Preprocessing ⚙️</a:t>
            </a:r>
            <a:r>
              <a:rPr lang="en-IN" sz="2600" dirty="0">
                <a:latin typeface="Times New Roman" panose="02020603050405020304" pitchFamily="18" charset="0"/>
                <a:cs typeface="Times New Roman" panose="02020603050405020304" pitchFamily="18" charset="0"/>
              </a:rPr>
              <a:t> – Clean, normalize &amp; balance data.</a:t>
            </a:r>
          </a:p>
          <a:p>
            <a:pPr marL="0" indent="0" eaLnBrk="1" fontAlgn="auto" hangingPunct="1">
              <a:spcAft>
                <a:spcPts val="0"/>
              </a:spcAft>
              <a:buFont typeface="Arial" panose="020B0604020202020204" pitchFamily="34" charset="0"/>
              <a:buNone/>
              <a:defRPr/>
            </a:pP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Feature Selection 🔍</a:t>
            </a:r>
            <a:r>
              <a:rPr lang="en-IN" sz="2600" dirty="0">
                <a:latin typeface="Times New Roman" panose="02020603050405020304" pitchFamily="18" charset="0"/>
                <a:cs typeface="Times New Roman" panose="02020603050405020304" pitchFamily="18" charset="0"/>
              </a:rPr>
              <a:t> – Identify fraud indicators.</a:t>
            </a:r>
          </a:p>
          <a:p>
            <a:pPr marL="0" indent="0" eaLnBrk="1" fontAlgn="auto" hangingPunct="1">
              <a:spcAft>
                <a:spcPts val="0"/>
              </a:spcAft>
              <a:buFont typeface="Arial" panose="020B0604020202020204" pitchFamily="34" charset="0"/>
              <a:buNone/>
              <a:defRPr/>
            </a:pP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Model Training 🤖</a:t>
            </a:r>
            <a:r>
              <a:rPr lang="en-IN" sz="2600" dirty="0">
                <a:latin typeface="Times New Roman" panose="02020603050405020304" pitchFamily="18" charset="0"/>
                <a:cs typeface="Times New Roman" panose="02020603050405020304" pitchFamily="18" charset="0"/>
              </a:rPr>
              <a:t> – Train </a:t>
            </a:r>
            <a:r>
              <a:rPr lang="en-IN" sz="2600" b="1" dirty="0">
                <a:latin typeface="Times New Roman" panose="02020603050405020304" pitchFamily="18" charset="0"/>
                <a:cs typeface="Times New Roman" panose="02020603050405020304" pitchFamily="18" charset="0"/>
              </a:rPr>
              <a:t>Random Forest Classifier</a:t>
            </a:r>
            <a:r>
              <a:rPr lang="en-IN" sz="2600" dirty="0">
                <a:latin typeface="Times New Roman" panose="02020603050405020304" pitchFamily="18" charset="0"/>
                <a:cs typeface="Times New Roman" panose="02020603050405020304" pitchFamily="18" charset="0"/>
              </a:rPr>
              <a:t>.</a:t>
            </a:r>
          </a:p>
          <a:p>
            <a:pPr marL="0" indent="0" eaLnBrk="1" fontAlgn="auto" hangingPunct="1">
              <a:spcAft>
                <a:spcPts val="0"/>
              </a:spcAft>
              <a:buFont typeface="Arial" panose="020B0604020202020204" pitchFamily="34" charset="0"/>
              <a:buNone/>
              <a:defRPr/>
            </a:pP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Fraud Detection 🕵️</a:t>
            </a:r>
            <a:r>
              <a:rPr lang="en-IN" sz="2600" dirty="0">
                <a:latin typeface="Times New Roman" panose="02020603050405020304" pitchFamily="18" charset="0"/>
                <a:cs typeface="Times New Roman" panose="02020603050405020304" pitchFamily="18" charset="0"/>
              </a:rPr>
              <a:t> – Predict &amp; flag suspicious transactions.</a:t>
            </a:r>
          </a:p>
          <a:p>
            <a:pPr marL="0" indent="0" eaLnBrk="1" fontAlgn="auto" hangingPunct="1">
              <a:spcAft>
                <a:spcPts val="0"/>
              </a:spcAft>
              <a:buFont typeface="Arial" panose="020B0604020202020204" pitchFamily="34" charset="0"/>
              <a:buNone/>
              <a:defRPr/>
            </a:pP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Evaluation 📈</a:t>
            </a:r>
            <a:r>
              <a:rPr lang="en-IN" sz="2600" dirty="0">
                <a:latin typeface="Times New Roman" panose="02020603050405020304" pitchFamily="18" charset="0"/>
                <a:cs typeface="Times New Roman" panose="02020603050405020304" pitchFamily="18" charset="0"/>
              </a:rPr>
              <a:t> – Measure accuracy, recall &amp; precision.</a:t>
            </a:r>
          </a:p>
          <a:p>
            <a:pPr marL="0" indent="0" eaLnBrk="1" fontAlgn="auto" hangingPunct="1">
              <a:spcAft>
                <a:spcPts val="0"/>
              </a:spcAft>
              <a:buFont typeface="Arial" panose="020B0604020202020204" pitchFamily="34" charset="0"/>
              <a:buNone/>
              <a:defRPr/>
            </a:pP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 Visualization &amp; Reporting 📊</a:t>
            </a:r>
            <a:r>
              <a:rPr lang="en-IN" sz="2600" dirty="0">
                <a:latin typeface="Times New Roman" panose="02020603050405020304" pitchFamily="18" charset="0"/>
                <a:cs typeface="Times New Roman" panose="02020603050405020304" pitchFamily="18" charset="0"/>
              </a:rPr>
              <a:t> – Graphs for fraud insights.</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a:extLst>
              <a:ext uri="{FF2B5EF4-FFF2-40B4-BE49-F238E27FC236}">
                <a16:creationId xmlns:a16="http://schemas.microsoft.com/office/drawing/2014/main" id="{C140E3F7-2C86-3E04-DBD0-359E0914D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5">
            <a:extLst>
              <a:ext uri="{FF2B5EF4-FFF2-40B4-BE49-F238E27FC236}">
                <a16:creationId xmlns:a16="http://schemas.microsoft.com/office/drawing/2014/main" id="{97568122-25B3-D304-56EA-B2EEE6433295}"/>
              </a:ext>
            </a:extLst>
          </p:cNvPr>
          <p:cNvSpPr txBox="1">
            <a:spLocks noChangeArrowheads="1"/>
          </p:cNvSpPr>
          <p:nvPr/>
        </p:nvSpPr>
        <p:spPr bwMode="auto">
          <a:xfrm>
            <a:off x="315913" y="358775"/>
            <a:ext cx="50942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400">
                <a:solidFill>
                  <a:schemeClr val="tx2"/>
                </a:solidFill>
                <a:latin typeface="Times New Roman" panose="02020603050405020304" pitchFamily="18" charset="0"/>
                <a:cs typeface="Arial" panose="020B0604020202020204" pitchFamily="34" charset="0"/>
              </a:rPr>
              <a:t> Design/Architecture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28DA81D8-27E5-EA89-98B2-DD2EE6D33890}"/>
              </a:ext>
            </a:extLst>
          </p:cNvPr>
          <p:cNvSpPr>
            <a:spLocks noGrp="1" noChangeArrowheads="1"/>
          </p:cNvSpPr>
          <p:nvPr>
            <p:ph idx="1"/>
          </p:nvPr>
        </p:nvSpPr>
        <p:spPr>
          <a:xfrm>
            <a:off x="838200" y="947738"/>
            <a:ext cx="10515600" cy="5229225"/>
          </a:xfrm>
        </p:spPr>
        <p:txBody>
          <a:bodyPr/>
          <a:lstStyle/>
          <a:p>
            <a:pPr marL="0" indent="0" algn="ctr">
              <a:buFont typeface="Arial" panose="020B0604020202020204" pitchFamily="34" charset="0"/>
              <a:buNone/>
            </a:pPr>
            <a:r>
              <a:rPr lang="en-IN" altLang="en-US" sz="4400" dirty="0">
                <a:solidFill>
                  <a:schemeClr val="accent2">
                    <a:lumMod val="75000"/>
                  </a:schemeClr>
                </a:solidFill>
                <a:latin typeface="Times New Roman" panose="02020603050405020304" pitchFamily="18" charset="0"/>
                <a:cs typeface="Times New Roman" panose="02020603050405020304" pitchFamily="18" charset="0"/>
              </a:rPr>
              <a:t>MODULES:-</a:t>
            </a:r>
          </a:p>
          <a:p>
            <a:pPr marL="0" indent="0">
              <a:buFont typeface="Arial" panose="020B0604020202020204" pitchFamily="34" charset="0"/>
              <a:buNone/>
            </a:pPr>
            <a:endParaRPr lang="en-IN" altLang="en-US" sz="4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Data Preprocessing </a:t>
            </a:r>
            <a:r>
              <a:rPr lang="en-IN" altLang="en-US" sz="2400" dirty="0">
                <a:latin typeface="Times New Roman" panose="02020603050405020304" pitchFamily="18" charset="0"/>
                <a:cs typeface="Times New Roman" panose="02020603050405020304" pitchFamily="18" charset="0"/>
              </a:rPr>
              <a:t>– Cleaning, normalization, and feature selection.</a:t>
            </a:r>
          </a:p>
          <a:p>
            <a:pPr marL="0" indent="0">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Model Training </a:t>
            </a:r>
            <a:r>
              <a:rPr lang="en-IN" altLang="en-US" sz="2400" dirty="0">
                <a:latin typeface="Times New Roman" panose="02020603050405020304" pitchFamily="18" charset="0"/>
                <a:cs typeface="Times New Roman" panose="02020603050405020304" pitchFamily="18" charset="0"/>
              </a:rPr>
              <a:t>– Random Forest with hyperparameter tuning and imbalance handling</a:t>
            </a:r>
          </a:p>
          <a:p>
            <a:pPr marL="0" indent="0">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Real-Time Prediction </a:t>
            </a:r>
            <a:r>
              <a:rPr lang="en-IN" altLang="en-US" sz="2400" dirty="0">
                <a:latin typeface="Times New Roman" panose="02020603050405020304" pitchFamily="18" charset="0"/>
                <a:cs typeface="Times New Roman" panose="02020603050405020304" pitchFamily="18" charset="0"/>
              </a:rPr>
              <a:t>– Instant fraud detection on live transaction data</a:t>
            </a:r>
          </a:p>
          <a:p>
            <a:pPr marL="0" indent="0" algn="just">
              <a:lnSpc>
                <a:spcPct val="150000"/>
              </a:lnSpc>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Alert System </a:t>
            </a:r>
            <a:r>
              <a:rPr lang="en-IN" altLang="en-US" sz="2400" dirty="0">
                <a:latin typeface="Times New Roman" panose="02020603050405020304" pitchFamily="18" charset="0"/>
                <a:cs typeface="Times New Roman" panose="02020603050405020304" pitchFamily="18" charset="0"/>
              </a:rPr>
              <a:t>– Triggers and logs suspicious activity</a:t>
            </a:r>
          </a:p>
          <a:p>
            <a:pPr marL="0" indent="0">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Evaluation &amp; Feedback </a:t>
            </a:r>
            <a:r>
              <a:rPr lang="en-IN" altLang="en-US" sz="2400" dirty="0">
                <a:latin typeface="Times New Roman" panose="02020603050405020304" pitchFamily="18" charset="0"/>
                <a:cs typeface="Times New Roman" panose="02020603050405020304" pitchFamily="18" charset="0"/>
              </a:rPr>
              <a:t>– Continuous performance monitoring and model updates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BE8BE0D5-5FF4-0C2A-943D-1CF8DBE3CA19}"/>
              </a:ext>
            </a:extLst>
          </p:cNvPr>
          <p:cNvSpPr>
            <a:spLocks noGrp="1" noChangeArrowheads="1"/>
          </p:cNvSpPr>
          <p:nvPr>
            <p:ph idx="1"/>
          </p:nvPr>
        </p:nvSpPr>
        <p:spPr>
          <a:xfrm>
            <a:off x="838200" y="739775"/>
            <a:ext cx="5661025" cy="5437188"/>
          </a:xfrm>
        </p:spPr>
        <p:txBody>
          <a:bodyPr/>
          <a:lstStyle/>
          <a:p>
            <a:pPr marL="0" indent="0">
              <a:buFont typeface="Arial" panose="020B0604020202020204" pitchFamily="34" charset="0"/>
              <a:buNone/>
            </a:pPr>
            <a:r>
              <a:rPr lang="en-IN" altLang="en-US" sz="4400" dirty="0">
                <a:solidFill>
                  <a:schemeClr val="accent6"/>
                </a:solidFill>
                <a:latin typeface="Times New Roman" panose="02020603050405020304" pitchFamily="18" charset="0"/>
                <a:cs typeface="Times New Roman" panose="02020603050405020304" pitchFamily="18" charset="0"/>
              </a:rPr>
              <a:t>UML Diagrams:-</a:t>
            </a:r>
          </a:p>
          <a:p>
            <a:pPr marL="0" indent="0">
              <a:buFont typeface="Arial" panose="020B0604020202020204" pitchFamily="34" charset="0"/>
              <a:buNone/>
            </a:pPr>
            <a:endParaRPr lang="en-IN" altLang="en-US" sz="4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2400" dirty="0" err="1">
                <a:latin typeface="Times New Roman" panose="02020603050405020304" pitchFamily="18" charset="0"/>
                <a:cs typeface="Times New Roman" panose="02020603050405020304" pitchFamily="18" charset="0"/>
              </a:rPr>
              <a:t>Usecase</a:t>
            </a:r>
            <a:r>
              <a:rPr lang="en-IN" altLang="en-US" sz="2400" dirty="0">
                <a:latin typeface="Times New Roman" panose="02020603050405020304" pitchFamily="18" charset="0"/>
                <a:cs typeface="Times New Roman" panose="02020603050405020304" pitchFamily="18" charset="0"/>
              </a:rPr>
              <a:t> Diagrams</a:t>
            </a:r>
          </a:p>
        </p:txBody>
      </p:sp>
      <p:pic>
        <p:nvPicPr>
          <p:cNvPr id="18435" name="Picture 3">
            <a:extLst>
              <a:ext uri="{FF2B5EF4-FFF2-40B4-BE49-F238E27FC236}">
                <a16:creationId xmlns:a16="http://schemas.microsoft.com/office/drawing/2014/main" id="{14A2B805-619C-B5B4-0DB1-5F478496E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9063"/>
            <a:ext cx="6262688" cy="419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4">
            <a:extLst>
              <a:ext uri="{FF2B5EF4-FFF2-40B4-BE49-F238E27FC236}">
                <a16:creationId xmlns:a16="http://schemas.microsoft.com/office/drawing/2014/main" id="{9A6E9876-3854-AC0D-E8CC-E59E7A8A64CB}"/>
              </a:ext>
            </a:extLst>
          </p:cNvPr>
          <p:cNvSpPr txBox="1">
            <a:spLocks noChangeArrowheads="1"/>
          </p:cNvSpPr>
          <p:nvPr/>
        </p:nvSpPr>
        <p:spPr bwMode="auto">
          <a:xfrm>
            <a:off x="7326313" y="1730375"/>
            <a:ext cx="2449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400">
                <a:latin typeface="Times New Roman" panose="02020603050405020304" pitchFamily="18" charset="0"/>
                <a:cs typeface="Times New Roman" panose="02020603050405020304" pitchFamily="18" charset="0"/>
              </a:rPr>
              <a:t>Class Diagram</a:t>
            </a:r>
          </a:p>
        </p:txBody>
      </p:sp>
      <p:pic>
        <p:nvPicPr>
          <p:cNvPr id="18437" name="Picture 5">
            <a:extLst>
              <a:ext uri="{FF2B5EF4-FFF2-40B4-BE49-F238E27FC236}">
                <a16:creationId xmlns:a16="http://schemas.microsoft.com/office/drawing/2014/main" id="{C62258B0-6C77-9246-131B-5DF0E687E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0888" y="2852738"/>
            <a:ext cx="44815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398A825-605D-F17D-5862-3A5F84236038}"/>
              </a:ext>
            </a:extLst>
          </p:cNvPr>
          <p:cNvSpPr>
            <a:spLocks noGrp="1" noChangeArrowheads="1"/>
          </p:cNvSpPr>
          <p:nvPr>
            <p:ph type="title"/>
          </p:nvPr>
        </p:nvSpPr>
        <p:spPr/>
        <p:txBody>
          <a:bodyPr/>
          <a:lstStyle/>
          <a:p>
            <a:r>
              <a:rPr lang="en-IN" altLang="en-US" dirty="0">
                <a:solidFill>
                  <a:schemeClr val="accent6"/>
                </a:solidFill>
                <a:latin typeface="Times New Roman" panose="02020603050405020304" pitchFamily="18" charset="0"/>
                <a:cs typeface="Times New Roman" panose="02020603050405020304" pitchFamily="18" charset="0"/>
              </a:rPr>
              <a:t>UML Diagrams</a:t>
            </a:r>
          </a:p>
        </p:txBody>
      </p:sp>
      <p:pic>
        <p:nvPicPr>
          <p:cNvPr id="19459" name="Picture 3">
            <a:extLst>
              <a:ext uri="{FF2B5EF4-FFF2-40B4-BE49-F238E27FC236}">
                <a16:creationId xmlns:a16="http://schemas.microsoft.com/office/drawing/2014/main" id="{2035E7A4-40F5-9448-25D9-B3DC953B5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103438"/>
            <a:ext cx="7750175"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4">
            <a:extLst>
              <a:ext uri="{FF2B5EF4-FFF2-40B4-BE49-F238E27FC236}">
                <a16:creationId xmlns:a16="http://schemas.microsoft.com/office/drawing/2014/main" id="{CE1516F3-7AB5-D742-51A0-A9F0E7A07D4C}"/>
              </a:ext>
            </a:extLst>
          </p:cNvPr>
          <p:cNvSpPr txBox="1">
            <a:spLocks noChangeArrowheads="1"/>
          </p:cNvSpPr>
          <p:nvPr/>
        </p:nvSpPr>
        <p:spPr bwMode="auto">
          <a:xfrm>
            <a:off x="838200" y="1690688"/>
            <a:ext cx="3995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IN" altLang="en-US" sz="2400">
                <a:latin typeface="Times New Roman" panose="02020603050405020304" pitchFamily="18" charset="0"/>
                <a:cs typeface="Times New Roman" panose="02020603050405020304" pitchFamily="18" charset="0"/>
              </a:rPr>
              <a:t>Sequence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DAC2EA2-2677-852B-D13A-D34F895604F7}"/>
              </a:ext>
            </a:extLst>
          </p:cNvPr>
          <p:cNvSpPr>
            <a:spLocks noGrp="1" noChangeArrowheads="1"/>
          </p:cNvSpPr>
          <p:nvPr>
            <p:ph type="title"/>
          </p:nvPr>
        </p:nvSpPr>
        <p:spPr>
          <a:xfrm>
            <a:off x="682625" y="288925"/>
            <a:ext cx="105156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Index</a:t>
            </a:r>
            <a:endParaRPr lang="en-US" altLang="en-US" dirty="0"/>
          </a:p>
        </p:txBody>
      </p:sp>
      <p:pic>
        <p:nvPicPr>
          <p:cNvPr id="4099" name="Content Placeholder 3" descr="A logo with a flower&#10;&#10;Description automatically generated">
            <a:extLst>
              <a:ext uri="{FF2B5EF4-FFF2-40B4-BE49-F238E27FC236}">
                <a16:creationId xmlns:a16="http://schemas.microsoft.com/office/drawing/2014/main" id="{4EF7F985-12F3-B768-2C87-95D0CE7915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59244" y="79375"/>
            <a:ext cx="1477962" cy="1250950"/>
          </a:xfrm>
        </p:spPr>
      </p:pic>
      <p:sp>
        <p:nvSpPr>
          <p:cNvPr id="4100" name="TextBox 4">
            <a:extLst>
              <a:ext uri="{FF2B5EF4-FFF2-40B4-BE49-F238E27FC236}">
                <a16:creationId xmlns:a16="http://schemas.microsoft.com/office/drawing/2014/main" id="{D476D104-C2ED-6498-627A-4E60BD45E805}"/>
              </a:ext>
            </a:extLst>
          </p:cNvPr>
          <p:cNvSpPr txBox="1">
            <a:spLocks noChangeArrowheads="1"/>
          </p:cNvSpPr>
          <p:nvPr/>
        </p:nvSpPr>
        <p:spPr bwMode="auto">
          <a:xfrm>
            <a:off x="460375" y="1644650"/>
            <a:ext cx="5180806" cy="571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Department Vision and Mission</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Abstract​</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Introduction</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Literature Review</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problem definition</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Objective</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Existing system</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Proposed system</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Hardware and Software requirements</a:t>
            </a:r>
          </a:p>
          <a:p>
            <a:pPr>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Novelty</a:t>
            </a:r>
          </a:p>
          <a:p>
            <a:pPr marL="0" indent="0">
              <a:buNone/>
            </a:pPr>
            <a:endParaRPr lang="en-US" altLang="en-US" sz="2000" dirty="0">
              <a:latin typeface="Times New Roman" panose="02020603050405020304" pitchFamily="18" charset="0"/>
              <a:cs typeface="Arial" panose="020B0604020202020204" pitchFamily="34" charset="0"/>
            </a:endParaRPr>
          </a:p>
          <a:p>
            <a:pPr marL="0" indent="0">
              <a:buNone/>
            </a:pPr>
            <a:endParaRPr lang="en-IN" altLang="en-US" sz="2400" dirty="0">
              <a:latin typeface="Times New Roman" panose="02020603050405020304" pitchFamily="18" charset="0"/>
              <a:cs typeface="Arial" panose="020B0604020202020204" pitchFamily="34" charset="0"/>
            </a:endParaRPr>
          </a:p>
          <a:p>
            <a:pPr>
              <a:buFont typeface="Wingdings" panose="05000000000000000000" pitchFamily="2" charset="2"/>
              <a:buChar char="q"/>
            </a:pPr>
            <a:endParaRPr lang="en-IN" altLang="en-US" sz="2400" dirty="0">
              <a:latin typeface="Times New Roman" panose="02020603050405020304" pitchFamily="18" charset="0"/>
              <a:cs typeface="Arial" panose="020B0604020202020204" pitchFamily="34" charset="0"/>
            </a:endParaRPr>
          </a:p>
        </p:txBody>
      </p:sp>
      <p:sp>
        <p:nvSpPr>
          <p:cNvPr id="4101" name="TextBox 1">
            <a:extLst>
              <a:ext uri="{FF2B5EF4-FFF2-40B4-BE49-F238E27FC236}">
                <a16:creationId xmlns:a16="http://schemas.microsoft.com/office/drawing/2014/main" id="{D8AF3E55-717A-D5AF-F5B3-21194BFFD3A4}"/>
              </a:ext>
            </a:extLst>
          </p:cNvPr>
          <p:cNvSpPr txBox="1">
            <a:spLocks noChangeArrowheads="1"/>
          </p:cNvSpPr>
          <p:nvPr/>
        </p:nvSpPr>
        <p:spPr bwMode="auto">
          <a:xfrm>
            <a:off x="6096000" y="961231"/>
            <a:ext cx="3908425" cy="465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a:lnSpc>
                <a:spcPct val="150000"/>
              </a:lnSpc>
            </a:pPr>
            <a:endParaRPr lang="en-US" altLang="en-US" sz="2000" dirty="0">
              <a:latin typeface="Times New Roman" panose="02020603050405020304" pitchFamily="18" charset="0"/>
              <a:cs typeface="Arial" panose="020B0604020202020204" pitchFamily="34" charset="0"/>
            </a:endParaRP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Design/Architecture</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Modules</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UML Diagrams</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Sample code</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Result​</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Conclusion</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Future Scope</a:t>
            </a:r>
          </a:p>
          <a:p>
            <a:pPr>
              <a:lnSpc>
                <a:spcPct val="150000"/>
              </a:lnSpc>
              <a:buFont typeface="Wingdings" panose="05000000000000000000" pitchFamily="2" charset="2"/>
              <a:buChar char="q"/>
            </a:pPr>
            <a:r>
              <a:rPr lang="en-US" altLang="en-US" sz="2000" dirty="0">
                <a:latin typeface="Times New Roman" panose="02020603050405020304" pitchFamily="18" charset="0"/>
                <a:cs typeface="Arial" panose="020B0604020202020204" pitchFamily="34" charset="0"/>
              </a:rPr>
              <a:t>References</a:t>
            </a:r>
            <a:r>
              <a:rPr lang="en-IN" altLang="en-US" sz="2000" dirty="0">
                <a:latin typeface="Times New Roman" panose="02020603050405020304" pitchFamily="18" charset="0"/>
                <a:cs typeface="Arial" panose="020B0604020202020204" pitchFamily="34" charset="0"/>
              </a:rPr>
              <a:t>​</a:t>
            </a:r>
          </a:p>
          <a:p>
            <a:pPr>
              <a:lnSpc>
                <a:spcPct val="150000"/>
              </a:lnSpc>
              <a:buFont typeface="Wingdings" panose="05000000000000000000" pitchFamily="2" charset="2"/>
              <a:buChar char="q"/>
            </a:pPr>
            <a:r>
              <a:rPr lang="en-IN" altLang="en-US" sz="2000" dirty="0" err="1">
                <a:latin typeface="Times New Roman" panose="02020603050405020304" pitchFamily="18" charset="0"/>
                <a:cs typeface="Arial" panose="020B0604020202020204" pitchFamily="34" charset="0"/>
              </a:rPr>
              <a:t>Github</a:t>
            </a:r>
            <a:r>
              <a:rPr lang="en-IN" altLang="en-US" sz="2000" dirty="0">
                <a:latin typeface="Times New Roman" panose="02020603050405020304" pitchFamily="18" charset="0"/>
                <a:cs typeface="Arial" panose="020B0604020202020204" pitchFamily="34" charset="0"/>
              </a:rPr>
              <a:t> link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1599524-6377-BB0E-617E-5237AFD9FCD7}"/>
              </a:ext>
            </a:extLst>
          </p:cNvPr>
          <p:cNvSpPr>
            <a:spLocks noGrp="1" noChangeArrowheads="1"/>
          </p:cNvSpPr>
          <p:nvPr>
            <p:ph type="title"/>
          </p:nvPr>
        </p:nvSpPr>
        <p:spPr/>
        <p:txBody>
          <a:bodyPr/>
          <a:lstStyle/>
          <a:p>
            <a:r>
              <a:rPr lang="en-IN" altLang="en-US" dirty="0">
                <a:solidFill>
                  <a:schemeClr val="accent4">
                    <a:lumMod val="50000"/>
                  </a:schemeClr>
                </a:solidFill>
                <a:latin typeface="Times New Roman" panose="02020603050405020304" pitchFamily="18" charset="0"/>
                <a:cs typeface="Times New Roman" panose="02020603050405020304" pitchFamily="18" charset="0"/>
              </a:rPr>
              <a:t>Sample Code:-</a:t>
            </a:r>
          </a:p>
        </p:txBody>
      </p:sp>
      <p:pic>
        <p:nvPicPr>
          <p:cNvPr id="20483" name="Picture 3">
            <a:extLst>
              <a:ext uri="{FF2B5EF4-FFF2-40B4-BE49-F238E27FC236}">
                <a16:creationId xmlns:a16="http://schemas.microsoft.com/office/drawing/2014/main" id="{D106D44E-4E5E-D223-84F6-47CB6216E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3075"/>
            <a:ext cx="12192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FF1C931-18A1-2807-003C-D29A71E4A656}"/>
              </a:ext>
            </a:extLst>
          </p:cNvPr>
          <p:cNvSpPr>
            <a:spLocks noGrp="1" noChangeArrowheads="1"/>
          </p:cNvSpPr>
          <p:nvPr>
            <p:ph type="title"/>
          </p:nvPr>
        </p:nvSpPr>
        <p:spPr>
          <a:xfrm>
            <a:off x="838200" y="365125"/>
            <a:ext cx="10515600" cy="887413"/>
          </a:xfrm>
        </p:spPr>
        <p:txBody>
          <a:bodyPr/>
          <a:lstStyle/>
          <a:p>
            <a:r>
              <a:rPr lang="en-IN" altLang="en-US" dirty="0">
                <a:solidFill>
                  <a:schemeClr val="accent1">
                    <a:lumMod val="75000"/>
                  </a:schemeClr>
                </a:solidFill>
                <a:latin typeface="Times New Roman" panose="02020603050405020304" pitchFamily="18" charset="0"/>
                <a:cs typeface="Times New Roman" panose="02020603050405020304" pitchFamily="18" charset="0"/>
              </a:rPr>
              <a:t>Result:-</a:t>
            </a:r>
          </a:p>
        </p:txBody>
      </p:sp>
      <p:pic>
        <p:nvPicPr>
          <p:cNvPr id="21507" name="Picture 3">
            <a:extLst>
              <a:ext uri="{FF2B5EF4-FFF2-40B4-BE49-F238E27FC236}">
                <a16:creationId xmlns:a16="http://schemas.microsoft.com/office/drawing/2014/main" id="{41DC46FA-B813-463F-6C2B-5828DBCEF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225" y="2179638"/>
            <a:ext cx="5467350" cy="414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a:extLst>
              <a:ext uri="{FF2B5EF4-FFF2-40B4-BE49-F238E27FC236}">
                <a16:creationId xmlns:a16="http://schemas.microsoft.com/office/drawing/2014/main" id="{3C209E31-3FA5-57AC-11B4-EC8C68BB7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688" y="2179638"/>
            <a:ext cx="5145087" cy="391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926E4-8AAB-5C48-9739-E485BFA0B56C}"/>
              </a:ext>
            </a:extLst>
          </p:cNvPr>
          <p:cNvSpPr>
            <a:spLocks noGrp="1"/>
          </p:cNvSpPr>
          <p:nvPr>
            <p:ph type="title"/>
          </p:nvPr>
        </p:nvSpPr>
        <p:spPr/>
        <p:txBody>
          <a:bodyPr rtlCol="0">
            <a:normAutofit/>
          </a:bodyPr>
          <a:lstStyle/>
          <a:p>
            <a:pPr algn="ctr" eaLnBrk="1" fontAlgn="auto" hangingPunct="1">
              <a:spcAft>
                <a:spcPts val="0"/>
              </a:spcAft>
              <a:defRPr/>
            </a:pPr>
            <a:r>
              <a:rPr lang="en-US" dirty="0">
                <a:solidFill>
                  <a:schemeClr val="accent2">
                    <a:lumMod val="75000"/>
                  </a:schemeClr>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0DE829-9591-9B67-EBF7-6610346348BF}"/>
              </a:ext>
            </a:extLst>
          </p:cNvPr>
          <p:cNvSpPr>
            <a:spLocks noGrp="1"/>
          </p:cNvSpPr>
          <p:nvPr>
            <p:ph idx="1"/>
          </p:nvPr>
        </p:nvSpPr>
        <p:spPr>
          <a:xfrm>
            <a:off x="838200" y="1520825"/>
            <a:ext cx="10515600" cy="4351338"/>
          </a:xfrm>
        </p:spPr>
        <p:txBody>
          <a:bodyPr rtlCol="0">
            <a:normAutofit/>
          </a:bodyPr>
          <a:lstStyle/>
          <a:p>
            <a:pPr marL="0" indent="0" algn="just" eaLnBrk="1" fontAlgn="auto" hangingPunct="1">
              <a:lnSpc>
                <a:spcPct val="150000"/>
              </a:lnSpc>
              <a:spcAft>
                <a:spcPts val="0"/>
              </a:spcAft>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endParaRPr>
          </a:p>
          <a:p>
            <a:pPr marL="0" indent="0" algn="just" eaLnBrk="1" fontAlgn="auto" hangingPunct="1">
              <a:lnSpc>
                <a:spcPct val="150000"/>
              </a:lnSpc>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The Random forest algorithm will perform better with a larger number of training data, but speed during testing and application will suffer. Application of more pre-processing techniques would also help. The SVM algorithm still suffers from the imbalanced dataset problem and requires more preprocessing to give better results at the results shown by SVM is great but it could have been better if more preprocessing have been done on the data.</a:t>
            </a:r>
          </a:p>
          <a:p>
            <a:pPr algn="just" eaLnBrk="1" fontAlgn="auto" hangingPunct="1">
              <a:lnSpc>
                <a:spcPct val="150000"/>
              </a:lnSpc>
              <a:spcAft>
                <a:spcPts val="0"/>
              </a:spcAft>
              <a:defRP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21DA23B-1963-8037-0F9B-AC5F9889806B}"/>
              </a:ext>
            </a:extLst>
          </p:cNvPr>
          <p:cNvSpPr>
            <a:spLocks noGrp="1" noChangeArrowheads="1"/>
          </p:cNvSpPr>
          <p:nvPr>
            <p:ph type="title"/>
          </p:nvPr>
        </p:nvSpPr>
        <p:spPr>
          <a:xfrm>
            <a:off x="604838" y="185738"/>
            <a:ext cx="10515600" cy="750887"/>
          </a:xfrm>
        </p:spPr>
        <p:txBody>
          <a:bodyPr/>
          <a:lstStyle/>
          <a:p>
            <a:pPr algn="ctr"/>
            <a:r>
              <a:rPr lang="en-IN" altLang="en-US" dirty="0">
                <a:solidFill>
                  <a:schemeClr val="accent6">
                    <a:lumMod val="75000"/>
                  </a:schemeClr>
                </a:solidFill>
                <a:latin typeface="Times New Roman" panose="02020603050405020304" pitchFamily="18" charset="0"/>
                <a:cs typeface="Times New Roman" panose="02020603050405020304" pitchFamily="18" charset="0"/>
              </a:rPr>
              <a:t>Future Scope:-</a:t>
            </a:r>
          </a:p>
        </p:txBody>
      </p:sp>
      <p:sp>
        <p:nvSpPr>
          <p:cNvPr id="23555" name="Rectangle 1">
            <a:extLst>
              <a:ext uri="{FF2B5EF4-FFF2-40B4-BE49-F238E27FC236}">
                <a16:creationId xmlns:a16="http://schemas.microsoft.com/office/drawing/2014/main" id="{D847A18F-257A-CEBF-2713-2C5DAF7879BB}"/>
              </a:ext>
            </a:extLst>
          </p:cNvPr>
          <p:cNvSpPr>
            <a:spLocks noGrp="1" noChangeArrowheads="1"/>
          </p:cNvSpPr>
          <p:nvPr>
            <p:ph idx="1"/>
          </p:nvPr>
        </p:nvSpPr>
        <p:spPr>
          <a:xfrm>
            <a:off x="566738" y="769938"/>
            <a:ext cx="10591800" cy="55657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lgn="just">
              <a:lnSpc>
                <a:spcPct val="150000"/>
              </a:lnSpc>
              <a:spcBef>
                <a:spcPct val="0"/>
              </a:spcBef>
              <a:buFontTx/>
              <a:buChar char="•"/>
            </a:pPr>
            <a:r>
              <a:rPr lang="en-US" altLang="en-US" sz="2400" b="1">
                <a:latin typeface="Times New Roman" panose="02020603050405020304" pitchFamily="18" charset="0"/>
                <a:cs typeface="Times New Roman" panose="02020603050405020304" pitchFamily="18" charset="0"/>
              </a:rPr>
              <a:t>Integration with Banking Systems:</a:t>
            </a:r>
            <a:r>
              <a:rPr lang="en-US" altLang="en-US" sz="2400">
                <a:latin typeface="Times New Roman" panose="02020603050405020304" pitchFamily="18" charset="0"/>
                <a:cs typeface="Times New Roman" panose="02020603050405020304" pitchFamily="18" charset="0"/>
              </a:rPr>
              <a:t> Deploy in real-time with live banking APIs for direct fraud prevention</a:t>
            </a:r>
          </a:p>
          <a:p>
            <a:pPr marL="0" indent="0" algn="just">
              <a:lnSpc>
                <a:spcPct val="150000"/>
              </a:lnSpc>
              <a:spcBef>
                <a:spcPct val="0"/>
              </a:spcBef>
              <a:buFontTx/>
              <a:buChar char="•"/>
            </a:pPr>
            <a:r>
              <a:rPr lang="en-US" altLang="en-US" sz="2400" b="1">
                <a:latin typeface="Times New Roman" panose="02020603050405020304" pitchFamily="18" charset="0"/>
                <a:cs typeface="Times New Roman" panose="02020603050405020304" pitchFamily="18" charset="0"/>
              </a:rPr>
              <a:t>Advanced Algorithms:</a:t>
            </a:r>
            <a:r>
              <a:rPr lang="en-US" altLang="en-US" sz="2400">
                <a:latin typeface="Times New Roman" panose="02020603050405020304" pitchFamily="18" charset="0"/>
                <a:cs typeface="Times New Roman" panose="02020603050405020304" pitchFamily="18" charset="0"/>
              </a:rPr>
              <a:t> Explore deep learning (e.g., LSTM, Autoencoders) for better accuracy</a:t>
            </a:r>
          </a:p>
          <a:p>
            <a:pPr marL="0" indent="0" algn="just">
              <a:lnSpc>
                <a:spcPct val="150000"/>
              </a:lnSpc>
              <a:spcBef>
                <a:spcPct val="0"/>
              </a:spcBef>
              <a:buFontTx/>
              <a:buChar char="•"/>
            </a:pPr>
            <a:r>
              <a:rPr lang="en-US" altLang="en-US" sz="2400" b="1">
                <a:latin typeface="Times New Roman" panose="02020603050405020304" pitchFamily="18" charset="0"/>
                <a:cs typeface="Times New Roman" panose="02020603050405020304" pitchFamily="18" charset="0"/>
              </a:rPr>
              <a:t>Adaptive Learning:</a:t>
            </a:r>
            <a:r>
              <a:rPr lang="en-US" altLang="en-US" sz="2400">
                <a:latin typeface="Times New Roman" panose="02020603050405020304" pitchFamily="18" charset="0"/>
                <a:cs typeface="Times New Roman" panose="02020603050405020304" pitchFamily="18" charset="0"/>
              </a:rPr>
              <a:t> Implement models that update automatically with new fraud patterns</a:t>
            </a:r>
          </a:p>
          <a:p>
            <a:pPr marL="0" indent="0" algn="just">
              <a:lnSpc>
                <a:spcPct val="150000"/>
              </a:lnSpc>
              <a:spcBef>
                <a:spcPct val="0"/>
              </a:spcBef>
              <a:buFontTx/>
              <a:buChar char="•"/>
            </a:pPr>
            <a:r>
              <a:rPr lang="en-US" altLang="en-US" sz="2400" b="1">
                <a:latin typeface="Times New Roman" panose="02020603050405020304" pitchFamily="18" charset="0"/>
                <a:cs typeface="Times New Roman" panose="02020603050405020304" pitchFamily="18" charset="0"/>
              </a:rPr>
              <a:t>Behavioral Biometrics:</a:t>
            </a:r>
            <a:r>
              <a:rPr lang="en-US" altLang="en-US" sz="2400">
                <a:latin typeface="Times New Roman" panose="02020603050405020304" pitchFamily="18" charset="0"/>
                <a:cs typeface="Times New Roman" panose="02020603050405020304" pitchFamily="18" charset="0"/>
              </a:rPr>
              <a:t> Include user behavior analytics for multi-factor fraud detection</a:t>
            </a:r>
          </a:p>
          <a:p>
            <a:pPr marL="0" indent="0" algn="just">
              <a:lnSpc>
                <a:spcPct val="150000"/>
              </a:lnSpc>
              <a:spcBef>
                <a:spcPct val="0"/>
              </a:spcBef>
              <a:buFontTx/>
              <a:buChar char="•"/>
            </a:pPr>
            <a:r>
              <a:rPr lang="en-US" altLang="en-US" sz="2400" b="1">
                <a:latin typeface="Times New Roman" panose="02020603050405020304" pitchFamily="18" charset="0"/>
                <a:cs typeface="Times New Roman" panose="02020603050405020304" pitchFamily="18" charset="0"/>
              </a:rPr>
              <a:t>Global Deployment:</a:t>
            </a:r>
            <a:r>
              <a:rPr lang="en-US" altLang="en-US" sz="2400">
                <a:latin typeface="Times New Roman" panose="02020603050405020304" pitchFamily="18" charset="0"/>
                <a:cs typeface="Times New Roman" panose="02020603050405020304" pitchFamily="18" charset="0"/>
              </a:rPr>
              <a:t> Extend the system to handle cross-border transactions and multiple currencies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C50C-9C51-2830-BEAC-F4E626CC5D89}"/>
              </a:ext>
            </a:extLst>
          </p:cNvPr>
          <p:cNvSpPr>
            <a:spLocks noGrp="1"/>
          </p:cNvSpPr>
          <p:nvPr>
            <p:ph type="title"/>
          </p:nvPr>
        </p:nvSpPr>
        <p:spPr/>
        <p:txBody>
          <a:bodyPr rtlCol="0">
            <a:normAutofit/>
          </a:bodyPr>
          <a:lstStyle/>
          <a:p>
            <a:pPr algn="ctr" eaLnBrk="1" fontAlgn="auto" hangingPunct="1">
              <a:spcAft>
                <a:spcPts val="0"/>
              </a:spcAft>
              <a:defRPr/>
            </a:pPr>
            <a:r>
              <a:rPr lang="en-IN" dirty="0">
                <a:solidFill>
                  <a:schemeClr val="accent6"/>
                </a:solidFill>
              </a:rPr>
              <a:t>References</a:t>
            </a:r>
          </a:p>
        </p:txBody>
      </p:sp>
      <p:sp>
        <p:nvSpPr>
          <p:cNvPr id="24579" name="Content Placeholder 2">
            <a:extLst>
              <a:ext uri="{FF2B5EF4-FFF2-40B4-BE49-F238E27FC236}">
                <a16:creationId xmlns:a16="http://schemas.microsoft.com/office/drawing/2014/main" id="{8C8228C9-6B4D-ED57-F195-69BC89B42FCF}"/>
              </a:ext>
            </a:extLst>
          </p:cNvPr>
          <p:cNvSpPr>
            <a:spLocks noGrp="1" noChangeArrowheads="1"/>
          </p:cNvSpPr>
          <p:nvPr>
            <p:ph idx="1"/>
          </p:nvPr>
        </p:nvSpPr>
        <p:spPr>
          <a:xfrm>
            <a:off x="696913" y="1258888"/>
            <a:ext cx="10515600" cy="4783137"/>
          </a:xfrm>
        </p:spPr>
        <p:txBody>
          <a:bodyPr/>
          <a:lstStyle/>
          <a:p>
            <a:pPr algn="just" eaLnBrk="1" hangingPunct="1"/>
            <a:r>
              <a:rPr lang="en-IN" altLang="en-US" sz="2400">
                <a:latin typeface="Times New Roman" panose="02020603050405020304" pitchFamily="18" charset="0"/>
                <a:cs typeface="Times New Roman" panose="02020603050405020304" pitchFamily="18" charset="0"/>
              </a:rPr>
              <a:t>[1] Sudhamathy G: Credit Risk Analysis and Prediction Modelling of Bank Loans Using R, vol. 8, no-5, pp. 1954-1966.</a:t>
            </a:r>
          </a:p>
          <a:p>
            <a:pPr algn="just" eaLnBrk="1" hangingPunct="1"/>
            <a:r>
              <a:rPr lang="en-IN" altLang="en-US" sz="2400">
                <a:latin typeface="Times New Roman" panose="02020603050405020304" pitchFamily="18" charset="0"/>
                <a:cs typeface="Times New Roman" panose="02020603050405020304" pitchFamily="18" charset="0"/>
              </a:rPr>
              <a:t> [2] LI Changjian, HU Peng: Credit Risk Assessment for ural Credit Cooperatives based on Improved Neural Network, International Conference on Smart Grid and Electrical Automation vol. 60, no. - 3, pp 227-230, 2017. </a:t>
            </a:r>
          </a:p>
          <a:p>
            <a:pPr algn="just" eaLnBrk="1" hangingPunct="1"/>
            <a:r>
              <a:rPr lang="en-IN" altLang="en-US" sz="2400">
                <a:latin typeface="Times New Roman" panose="02020603050405020304" pitchFamily="18" charset="0"/>
                <a:cs typeface="Times New Roman" panose="02020603050405020304" pitchFamily="18" charset="0"/>
              </a:rPr>
              <a:t>[3] Wei Sun, Chen-Guang Yang, Jian-Xun Qi: Credit Risk Assessment in Commercial Banks Based On Support Vector Machines, vol.6, pp 2430-2433, 2006. </a:t>
            </a:r>
          </a:p>
          <a:p>
            <a:pPr algn="just" eaLnBrk="1" hangingPunct="1"/>
            <a:r>
              <a:rPr lang="en-IN" altLang="en-US" sz="2400">
                <a:latin typeface="Times New Roman" panose="02020603050405020304" pitchFamily="18" charset="0"/>
                <a:cs typeface="Times New Roman" panose="02020603050405020304" pitchFamily="18" charset="0"/>
              </a:rPr>
              <a:t>[4] Amlan Kundu, Suvasini Panigrahi, Shamik Sural, Senior Member, IEEE, “BLAST-SSAHA Hybridization for Credit Card Fraud Detection”, vol. 6, no. 4 pp. 309-315, 2009.</a:t>
            </a:r>
          </a:p>
          <a:p>
            <a:pPr algn="just" eaLnBrk="1" hangingPunct="1"/>
            <a:r>
              <a:rPr lang="en-IN" altLang="en-US" sz="2400">
                <a:latin typeface="Times New Roman" panose="02020603050405020304" pitchFamily="18" charset="0"/>
                <a:cs typeface="Times New Roman" panose="02020603050405020304" pitchFamily="18" charset="0"/>
              </a:rPr>
              <a:t> [5] Y. Sahin and E. Duman, “Detecting Credit Card Fraud by Decision Trees and Support Vector Machines, Proceedings of International Multi Conference of Engineers and Computer Scientists, vol. I, 2011. </a:t>
            </a:r>
          </a:p>
          <a:p>
            <a:pPr algn="just" eaLnBrk="1" hangingPunct="1"/>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See related image detail. ! Thank you | Skillshare Student Project">
            <a:extLst>
              <a:ext uri="{FF2B5EF4-FFF2-40B4-BE49-F238E27FC236}">
                <a16:creationId xmlns:a16="http://schemas.microsoft.com/office/drawing/2014/main" id="{C172E7CD-5DE0-1C45-57BE-345D943A7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68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F72C8-3060-BDC4-BFF8-3A474E46A7DC}"/>
              </a:ext>
            </a:extLst>
          </p:cNvPr>
          <p:cNvSpPr>
            <a:spLocks noGrp="1"/>
          </p:cNvSpPr>
          <p:nvPr>
            <p:ph idx="1"/>
          </p:nvPr>
        </p:nvSpPr>
        <p:spPr>
          <a:xfrm>
            <a:off x="838200" y="773113"/>
            <a:ext cx="10515600" cy="5403850"/>
          </a:xfrm>
        </p:spPr>
        <p:txBody>
          <a:bodyPr rtlCol="0">
            <a:normAutofit lnSpcReduction="10000"/>
          </a:bodyPr>
          <a:lstStyle/>
          <a:p>
            <a:pPr marL="0" indent="0" algn="just" eaLnBrk="1" fontAlgn="auto" hangingPunct="1">
              <a:spcAft>
                <a:spcPts val="0"/>
              </a:spcAft>
              <a:buFont typeface="Arial" panose="020B0604020202020204" pitchFamily="34" charset="0"/>
              <a:buNone/>
              <a:defRPr/>
            </a:pPr>
            <a:r>
              <a:rPr lang="en-US" sz="4400" dirty="0">
                <a:solidFill>
                  <a:schemeClr val="accent4">
                    <a:lumMod val="50000"/>
                  </a:schemeClr>
                </a:solidFill>
                <a:latin typeface="Times New Roman"/>
                <a:cs typeface="Arial"/>
              </a:rPr>
              <a:t>         Department Vision and Mission</a:t>
            </a:r>
          </a:p>
          <a:p>
            <a:pPr marL="0" indent="0" algn="just" eaLnBrk="1" fontAlgn="auto" hangingPunct="1">
              <a:spcAft>
                <a:spcPts val="0"/>
              </a:spcAft>
              <a:buFont typeface="Arial" panose="020B0604020202020204" pitchFamily="34" charset="0"/>
              <a:buNone/>
              <a:defRPr/>
            </a:pPr>
            <a:endParaRPr lang="en-US" sz="4400" dirty="0">
              <a:solidFill>
                <a:schemeClr val="accent4">
                  <a:lumMod val="50000"/>
                </a:schemeClr>
              </a:solidFill>
              <a:latin typeface="Times New Roman"/>
              <a:cs typeface="Arial"/>
            </a:endParaRPr>
          </a:p>
          <a:p>
            <a:pPr marL="0" indent="0" algn="just" eaLnBrk="1" fontAlgn="auto" hangingPunct="1">
              <a:spcAft>
                <a:spcPts val="0"/>
              </a:spcAft>
              <a:buFont typeface="Arial" panose="020B0604020202020204" pitchFamily="34" charset="0"/>
              <a:buNone/>
              <a:defRPr/>
            </a:pPr>
            <a:r>
              <a:rPr lang="en-US" sz="2400" dirty="0">
                <a:solidFill>
                  <a:srgbClr val="0070C0"/>
                </a:solidFill>
                <a:latin typeface="Times New Roman"/>
                <a:cs typeface="Arial"/>
              </a:rPr>
              <a:t>DEPARTMENT VISION: </a:t>
            </a:r>
            <a:r>
              <a:rPr lang="en-US" sz="2400" dirty="0">
                <a:solidFill>
                  <a:schemeClr val="tx1">
                    <a:lumMod val="95000"/>
                    <a:lumOff val="5000"/>
                  </a:schemeClr>
                </a:solidFill>
                <a:latin typeface="Times New Roman"/>
                <a:cs typeface="Arial"/>
              </a:rPr>
              <a:t>To provide quality education and a conducive learning environment in computer engineering that foster critical thinking, creativity, and practical problem-solving skills. </a:t>
            </a:r>
          </a:p>
          <a:p>
            <a:pPr marL="0" indent="0" algn="just" eaLnBrk="1" fontAlgn="auto" hangingPunct="1">
              <a:spcAft>
                <a:spcPts val="0"/>
              </a:spcAft>
              <a:buFont typeface="Arial" panose="020B0604020202020204" pitchFamily="34" charset="0"/>
              <a:buNone/>
              <a:defRPr/>
            </a:pPr>
            <a:endParaRPr lang="en-US" sz="2400" dirty="0">
              <a:solidFill>
                <a:schemeClr val="tx1">
                  <a:lumMod val="95000"/>
                  <a:lumOff val="5000"/>
                </a:schemeClr>
              </a:solidFill>
              <a:latin typeface="Times New Roman"/>
              <a:cs typeface="Arial"/>
            </a:endParaRPr>
          </a:p>
          <a:p>
            <a:pPr marL="0" indent="0" algn="just" eaLnBrk="1" fontAlgn="auto" hangingPunct="1">
              <a:spcAft>
                <a:spcPts val="0"/>
              </a:spcAft>
              <a:buFont typeface="Arial" panose="020B0604020202020204" pitchFamily="34" charset="0"/>
              <a:buNone/>
              <a:defRPr/>
            </a:pPr>
            <a:r>
              <a:rPr lang="en-US" sz="2400" dirty="0">
                <a:solidFill>
                  <a:srgbClr val="0070C0"/>
                </a:solidFill>
                <a:latin typeface="Times New Roman"/>
                <a:cs typeface="Arial"/>
              </a:rPr>
              <a:t>DEPARTMENT MISSION:</a:t>
            </a:r>
          </a:p>
          <a:p>
            <a:pPr marL="0" indent="0" algn="just" eaLnBrk="1" fontAlgn="auto" hangingPunct="1">
              <a:spcAft>
                <a:spcPts val="0"/>
              </a:spcAft>
              <a:buFont typeface="Arial" panose="020B0604020202020204" pitchFamily="34" charset="0"/>
              <a:buNone/>
              <a:defRPr/>
            </a:pPr>
            <a:r>
              <a:rPr lang="en-US" sz="2400" dirty="0">
                <a:solidFill>
                  <a:schemeClr val="tx1">
                    <a:lumMod val="95000"/>
                    <a:lumOff val="5000"/>
                  </a:schemeClr>
                </a:solidFill>
                <a:latin typeface="Times New Roman"/>
                <a:cs typeface="Arial"/>
              </a:rPr>
              <a:t> 1. To educate the students in fundamental principles of computing and induce the skills needed to solve practical problems. </a:t>
            </a:r>
          </a:p>
          <a:p>
            <a:pPr marL="0" indent="0" algn="just" eaLnBrk="1" fontAlgn="auto" hangingPunct="1">
              <a:spcAft>
                <a:spcPts val="0"/>
              </a:spcAft>
              <a:buFont typeface="Arial" panose="020B0604020202020204" pitchFamily="34" charset="0"/>
              <a:buNone/>
              <a:defRPr/>
            </a:pPr>
            <a:r>
              <a:rPr lang="en-US" sz="2400" dirty="0">
                <a:solidFill>
                  <a:schemeClr val="tx1">
                    <a:lumMod val="95000"/>
                    <a:lumOff val="5000"/>
                  </a:schemeClr>
                </a:solidFill>
                <a:latin typeface="Times New Roman"/>
                <a:cs typeface="Arial"/>
              </a:rPr>
              <a:t>2. To provide State-of-the-art computing laboratory facilities to promote industry institute interaction to enhance student’s practical knowledge.</a:t>
            </a:r>
          </a:p>
          <a:p>
            <a:pPr marL="0" indent="0" algn="just" eaLnBrk="1" fontAlgn="auto" hangingPunct="1">
              <a:spcAft>
                <a:spcPts val="0"/>
              </a:spcAft>
              <a:buFont typeface="Arial" panose="020B0604020202020204" pitchFamily="34" charset="0"/>
              <a:buNone/>
              <a:defRPr/>
            </a:pPr>
            <a:r>
              <a:rPr lang="en-US" sz="2400" dirty="0">
                <a:solidFill>
                  <a:schemeClr val="tx1">
                    <a:lumMod val="95000"/>
                    <a:lumOff val="5000"/>
                  </a:schemeClr>
                </a:solidFill>
                <a:latin typeface="Times New Roman"/>
                <a:cs typeface="Arial"/>
              </a:rPr>
              <a:t> 3. To inculcate self-learning abilities, team spirit, and professional ethics among the students to serve society.</a:t>
            </a:r>
          </a:p>
          <a:p>
            <a:pPr marL="0" indent="0" algn="just" eaLnBrk="1" fontAlgn="auto" hangingPunct="1">
              <a:spcAft>
                <a:spcPts val="0"/>
              </a:spcAft>
              <a:buFont typeface="Arial" panose="020B0604020202020204" pitchFamily="34" charset="0"/>
              <a:buNone/>
              <a:defRP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9DA708F7-F7EA-9731-07D6-65B0BF9C9F34}"/>
              </a:ext>
            </a:extLst>
          </p:cNvPr>
          <p:cNvSpPr>
            <a:spLocks noGrp="1" noChangeArrowheads="1"/>
          </p:cNvSpPr>
          <p:nvPr>
            <p:ph idx="1"/>
          </p:nvPr>
        </p:nvSpPr>
        <p:spPr>
          <a:xfrm>
            <a:off x="838200" y="708025"/>
            <a:ext cx="10515600" cy="5468938"/>
          </a:xfrm>
        </p:spPr>
        <p:txBody>
          <a:bodyPr/>
          <a:lstStyle/>
          <a:p>
            <a:pPr marL="0" indent="0" eaLnBrk="1" hangingPunct="1">
              <a:buFont typeface="Arial" panose="020B0604020202020204" pitchFamily="34" charset="0"/>
              <a:buNone/>
            </a:pPr>
            <a:r>
              <a:rPr lang="en-US" altLang="en-US" sz="4400">
                <a:solidFill>
                  <a:srgbClr val="7030A0"/>
                </a:solidFill>
                <a:latin typeface="Times New Roman" panose="02020603050405020304" pitchFamily="18" charset="0"/>
                <a:cs typeface="Arial" panose="020B0604020202020204" pitchFamily="34" charset="0"/>
              </a:rPr>
              <a:t>                           Abstract</a:t>
            </a:r>
          </a:p>
          <a:p>
            <a:pPr marL="0" indent="0" algn="just" eaLnBrk="1" hangingPunct="1">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With the surge in digital transactions, credit card fraud has become a major concern for banks and financial institutions. This project employs the Random Forest algorithm to enhance fraud detection accuracy by analyzing transaction patterns. The model classifies transactions as legitimate or fraudulent based on key attributes, optimizing results through accuracy, sensitivity, specificity, and precision. A graphical model provides insights into fraudulent trends, helping financial institutions take proactive measures. By leveraging machine learning, this approach minimizes false positives and improves real-time fraud detection, ensuring secure transactions.</a:t>
            </a:r>
            <a:r>
              <a:rPr lang="en-US" altLang="en-US" sz="2400">
                <a:solidFill>
                  <a:srgbClr val="7030A0"/>
                </a:solidFill>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A graphical model visualizes fraudulent patterns, enhancing detection efficiency. Helping banks take proactive measures. By leveraging machine learning, this approach enhances real-time fraud detection, minimizes false positives, and ensures secure transactions.</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81BE52-1D64-7F50-BC6B-E48DDA7E3638}"/>
              </a:ext>
            </a:extLst>
          </p:cNvPr>
          <p:cNvSpPr>
            <a:spLocks noGrp="1"/>
          </p:cNvSpPr>
          <p:nvPr>
            <p:ph idx="1"/>
          </p:nvPr>
        </p:nvSpPr>
        <p:spPr>
          <a:xfrm>
            <a:off x="457200" y="1001713"/>
            <a:ext cx="10896600" cy="5175250"/>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sz="4400" dirty="0">
                <a:solidFill>
                  <a:schemeClr val="accent4">
                    <a:lumMod val="50000"/>
                  </a:schemeClr>
                </a:solidFill>
                <a:latin typeface="Times New Roman"/>
                <a:cs typeface="Arial"/>
              </a:rPr>
              <a:t>                         Introduction</a:t>
            </a:r>
          </a:p>
          <a:p>
            <a:pPr algn="just"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With the rise of digital transactions, credit card fraud detection has become a major challenge. Researchers have explored various techniques, including Artificial Intelligence, Data Mining, Fuzzy Logic, and Machine Learning, to develop efficient fraud detection models. This project focuses on Machine Learning-based fraud detection, leveraging the Random Forest algorithm to classify transactions as genuine or fraudulent. Machine learning enables self-learning models that detect fraud based on multiple features, such as account age, transaction value, and origin. Unlike traditional methods, ML algorithms adapt dynamically, improving detection accuracy over time.</a:t>
            </a:r>
            <a:r>
              <a:rPr lang="en-US" sz="2400" dirty="0"/>
              <a:t> </a:t>
            </a:r>
            <a:r>
              <a:rPr lang="en-US" sz="2400" dirty="0">
                <a:latin typeface="Times New Roman" panose="02020603050405020304" pitchFamily="18" charset="0"/>
                <a:cs typeface="Times New Roman" panose="02020603050405020304" pitchFamily="18" charset="0"/>
              </a:rPr>
              <a:t>This approach enhances fraud detection by automating analysis, reducing manual intervention, and improving real-time detection, making financial transactions more secure.</a:t>
            </a:r>
          </a:p>
          <a:p>
            <a:pPr algn="just" eaLnBrk="1" fontAlgn="auto" hangingPunct="1">
              <a:spcAft>
                <a:spcPts val="0"/>
              </a:spcAft>
              <a:buFont typeface="Arial" panose="020B0604020202020204" pitchFamily="34" charset="0"/>
              <a:buNone/>
              <a:defRPr/>
            </a:pPr>
            <a:endParaRPr lang="en-US" sz="24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Arial" panose="020B0604020202020204" pitchFamily="34" charset="0"/>
              <a:buNone/>
              <a:defRPr/>
            </a:pPr>
            <a:r>
              <a:rPr lang="en-US" sz="4400" dirty="0">
                <a:solidFill>
                  <a:schemeClr val="accent4">
                    <a:lumMod val="50000"/>
                  </a:schemeClr>
                </a:solidFill>
                <a:latin typeface="Times New Roman"/>
                <a:cs typeface="Arial"/>
              </a:rPr>
              <a:t>​</a:t>
            </a:r>
          </a:p>
          <a:p>
            <a:pPr marL="0" indent="0" eaLnBrk="1" fontAlgn="auto" hangingPunct="1">
              <a:spcAft>
                <a:spcPts val="0"/>
              </a:spcAft>
              <a:buFont typeface="Arial" panose="020B0604020202020204" pitchFamily="34" charset="0"/>
              <a:buNone/>
              <a:defRPr/>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6A3C9C-367E-687B-721F-FF11C77B3327}"/>
              </a:ext>
            </a:extLst>
          </p:cNvPr>
          <p:cNvGraphicFramePr>
            <a:graphicFrameLocks noGrp="1"/>
          </p:cNvGraphicFramePr>
          <p:nvPr>
            <p:extLst>
              <p:ext uri="{D42A27DB-BD31-4B8C-83A1-F6EECF244321}">
                <p14:modId xmlns:p14="http://schemas.microsoft.com/office/powerpoint/2010/main" val="773613620"/>
              </p:ext>
            </p:extLst>
          </p:nvPr>
        </p:nvGraphicFramePr>
        <p:xfrm>
          <a:off x="838200" y="1288026"/>
          <a:ext cx="10568835" cy="4945626"/>
        </p:xfrm>
        <a:graphic>
          <a:graphicData uri="http://schemas.openxmlformats.org/drawingml/2006/table">
            <a:tbl>
              <a:tblPr/>
              <a:tblGrid>
                <a:gridCol w="1921167">
                  <a:extLst>
                    <a:ext uri="{9D8B030D-6E8A-4147-A177-3AD203B41FA5}">
                      <a16:colId xmlns:a16="http://schemas.microsoft.com/office/drawing/2014/main" val="784077114"/>
                    </a:ext>
                  </a:extLst>
                </a:gridCol>
                <a:gridCol w="2882556">
                  <a:extLst>
                    <a:ext uri="{9D8B030D-6E8A-4147-A177-3AD203B41FA5}">
                      <a16:colId xmlns:a16="http://schemas.microsoft.com/office/drawing/2014/main" val="1533544708"/>
                    </a:ext>
                  </a:extLst>
                </a:gridCol>
                <a:gridCol w="2882556">
                  <a:extLst>
                    <a:ext uri="{9D8B030D-6E8A-4147-A177-3AD203B41FA5}">
                      <a16:colId xmlns:a16="http://schemas.microsoft.com/office/drawing/2014/main" val="4131492824"/>
                    </a:ext>
                  </a:extLst>
                </a:gridCol>
                <a:gridCol w="2882556">
                  <a:extLst>
                    <a:ext uri="{9D8B030D-6E8A-4147-A177-3AD203B41FA5}">
                      <a16:colId xmlns:a16="http://schemas.microsoft.com/office/drawing/2014/main" val="3164805973"/>
                    </a:ext>
                  </a:extLst>
                </a:gridCol>
              </a:tblGrid>
              <a:tr h="380433">
                <a:tc>
                  <a:txBody>
                    <a:bodyPr/>
                    <a:lstStyle/>
                    <a:p>
                      <a:r>
                        <a:rPr lang="en-IN" sz="1600" b="1" dirty="0">
                          <a:solidFill>
                            <a:schemeClr val="accent1"/>
                          </a:solidFill>
                        </a:rPr>
                        <a:t>Approach</a:t>
                      </a:r>
                      <a:endParaRPr lang="en-IN" sz="1600" dirty="0">
                        <a:solidFill>
                          <a:schemeClr val="accent1"/>
                        </a:solidFill>
                      </a:endParaRPr>
                    </a:p>
                  </a:txBody>
                  <a:tcPr marL="83680" marR="83680" marT="41840" marB="41840" anchor="ctr">
                    <a:lnL>
                      <a:noFill/>
                    </a:lnL>
                    <a:lnR>
                      <a:noFill/>
                    </a:lnR>
                    <a:lnT>
                      <a:noFill/>
                    </a:lnT>
                    <a:lnB>
                      <a:noFill/>
                    </a:lnB>
                    <a:solidFill>
                      <a:schemeClr val="accent1">
                        <a:lumMod val="50000"/>
                      </a:schemeClr>
                    </a:solidFill>
                  </a:tcPr>
                </a:tc>
                <a:tc>
                  <a:txBody>
                    <a:bodyPr/>
                    <a:lstStyle/>
                    <a:p>
                      <a:r>
                        <a:rPr lang="en-IN" sz="1600" b="1" dirty="0">
                          <a:solidFill>
                            <a:schemeClr val="accent1"/>
                          </a:solidFill>
                        </a:rPr>
                        <a:t>Key Characteristics</a:t>
                      </a:r>
                      <a:endParaRPr lang="en-IN" sz="1600" dirty="0">
                        <a:solidFill>
                          <a:schemeClr val="accent1"/>
                        </a:solidFill>
                      </a:endParaRPr>
                    </a:p>
                  </a:txBody>
                  <a:tcPr marL="83680" marR="83680" marT="41840" marB="41840" anchor="ctr">
                    <a:lnL>
                      <a:noFill/>
                    </a:lnL>
                    <a:lnR>
                      <a:noFill/>
                    </a:lnR>
                    <a:lnT>
                      <a:noFill/>
                    </a:lnT>
                    <a:lnB>
                      <a:noFill/>
                    </a:lnB>
                    <a:solidFill>
                      <a:schemeClr val="accent1">
                        <a:lumMod val="50000"/>
                      </a:schemeClr>
                    </a:solidFill>
                  </a:tcPr>
                </a:tc>
                <a:tc>
                  <a:txBody>
                    <a:bodyPr/>
                    <a:lstStyle/>
                    <a:p>
                      <a:r>
                        <a:rPr lang="en-IN" sz="1600" b="1" dirty="0">
                          <a:solidFill>
                            <a:schemeClr val="accent1"/>
                          </a:solidFill>
                        </a:rPr>
                        <a:t>Strengths</a:t>
                      </a:r>
                      <a:endParaRPr lang="en-IN" sz="1600" dirty="0">
                        <a:solidFill>
                          <a:schemeClr val="accent1"/>
                        </a:solidFill>
                      </a:endParaRPr>
                    </a:p>
                  </a:txBody>
                  <a:tcPr marL="83680" marR="83680" marT="41840" marB="41840" anchor="ctr">
                    <a:lnL>
                      <a:noFill/>
                    </a:lnL>
                    <a:lnR>
                      <a:noFill/>
                    </a:lnR>
                    <a:lnT>
                      <a:noFill/>
                    </a:lnT>
                    <a:lnB>
                      <a:noFill/>
                    </a:lnB>
                    <a:solidFill>
                      <a:schemeClr val="accent1">
                        <a:lumMod val="50000"/>
                      </a:schemeClr>
                    </a:solidFill>
                  </a:tcPr>
                </a:tc>
                <a:tc>
                  <a:txBody>
                    <a:bodyPr/>
                    <a:lstStyle/>
                    <a:p>
                      <a:r>
                        <a:rPr lang="en-IN" sz="1600" b="1" dirty="0">
                          <a:solidFill>
                            <a:schemeClr val="accent1"/>
                          </a:solidFill>
                        </a:rPr>
                        <a:t>Limitations</a:t>
                      </a:r>
                      <a:endParaRPr lang="en-IN" sz="1600" dirty="0">
                        <a:solidFill>
                          <a:schemeClr val="accent1"/>
                        </a:solidFill>
                      </a:endParaRPr>
                    </a:p>
                  </a:txBody>
                  <a:tcPr marL="83680" marR="83680" marT="41840" marB="41840" anchor="ctr">
                    <a:lnL>
                      <a:noFill/>
                    </a:lnL>
                    <a:lnR>
                      <a:noFill/>
                    </a:lnR>
                    <a:lnT>
                      <a:noFill/>
                    </a:lnT>
                    <a:lnB>
                      <a:noFill/>
                    </a:lnB>
                    <a:solidFill>
                      <a:schemeClr val="accent1">
                        <a:lumMod val="50000"/>
                      </a:schemeClr>
                    </a:solidFill>
                  </a:tcPr>
                </a:tc>
                <a:extLst>
                  <a:ext uri="{0D108BD9-81ED-4DB2-BD59-A6C34878D82A}">
                    <a16:rowId xmlns:a16="http://schemas.microsoft.com/office/drawing/2014/main" val="2450967540"/>
                  </a:ext>
                </a:extLst>
              </a:tr>
              <a:tr h="1236405">
                <a:tc>
                  <a:txBody>
                    <a:bodyPr/>
                    <a:lstStyle/>
                    <a:p>
                      <a:r>
                        <a:rPr lang="en-IN" sz="1600" b="1" dirty="0"/>
                        <a:t>Traditional Methods</a:t>
                      </a:r>
                      <a:endParaRPr lang="en-IN" sz="1600" dirty="0"/>
                    </a:p>
                  </a:txBody>
                  <a:tcPr marL="83680" marR="83680" marT="41840" marB="41840" anchor="ctr">
                    <a:lnL>
                      <a:noFill/>
                    </a:lnL>
                    <a:lnR>
                      <a:noFill/>
                    </a:lnR>
                    <a:lnT>
                      <a:noFill/>
                    </a:lnT>
                    <a:lnB>
                      <a:noFill/>
                    </a:lnB>
                    <a:solidFill>
                      <a:schemeClr val="accent1">
                        <a:lumMod val="40000"/>
                        <a:lumOff val="60000"/>
                      </a:schemeClr>
                    </a:solidFill>
                  </a:tcPr>
                </a:tc>
                <a:tc>
                  <a:txBody>
                    <a:bodyPr/>
                    <a:lstStyle/>
                    <a:p>
                      <a:r>
                        <a:rPr lang="en-US" sz="1600" dirty="0"/>
                        <a:t>Rule-based systems and statistical models</a:t>
                      </a:r>
                    </a:p>
                  </a:txBody>
                  <a:tcPr marL="83680" marR="83680" marT="41840" marB="41840" anchor="ctr">
                    <a:lnL>
                      <a:noFill/>
                    </a:lnL>
                    <a:lnR>
                      <a:noFill/>
                    </a:lnR>
                    <a:lnT>
                      <a:noFill/>
                    </a:lnT>
                    <a:lnB>
                      <a:noFill/>
                    </a:lnB>
                    <a:solidFill>
                      <a:schemeClr val="accent1">
                        <a:lumMod val="40000"/>
                        <a:lumOff val="60000"/>
                      </a:schemeClr>
                    </a:solidFill>
                  </a:tcPr>
                </a:tc>
                <a:tc>
                  <a:txBody>
                    <a:bodyPr/>
                    <a:lstStyle/>
                    <a:p>
                      <a:r>
                        <a:rPr lang="en-IN" sz="1600"/>
                        <a:t>- Simple to implement- Transparent decision-making</a:t>
                      </a:r>
                    </a:p>
                  </a:txBody>
                  <a:tcPr marL="83680" marR="83680" marT="41840" marB="41840" anchor="ctr">
                    <a:lnL>
                      <a:noFill/>
                    </a:lnL>
                    <a:lnR>
                      <a:noFill/>
                    </a:lnR>
                    <a:lnT>
                      <a:noFill/>
                    </a:lnT>
                    <a:lnB>
                      <a:noFill/>
                    </a:lnB>
                    <a:solidFill>
                      <a:schemeClr val="accent1">
                        <a:lumMod val="40000"/>
                        <a:lumOff val="60000"/>
                      </a:schemeClr>
                    </a:solidFill>
                  </a:tcPr>
                </a:tc>
                <a:tc>
                  <a:txBody>
                    <a:bodyPr/>
                    <a:lstStyle/>
                    <a:p>
                      <a:r>
                        <a:rPr lang="en-US" sz="1600" dirty="0"/>
                        <a:t>- Lack adaptability to evolving fraud patterns- Limited accuracy with complex data</a:t>
                      </a:r>
                    </a:p>
                  </a:txBody>
                  <a:tcPr marL="83680" marR="83680" marT="41840" marB="4184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2483837"/>
                  </a:ext>
                </a:extLst>
              </a:tr>
              <a:tr h="1521732">
                <a:tc>
                  <a:txBody>
                    <a:bodyPr/>
                    <a:lstStyle/>
                    <a:p>
                      <a:r>
                        <a:rPr lang="en-IN" sz="1600" b="1" dirty="0"/>
                        <a:t>Machine Learning</a:t>
                      </a:r>
                      <a:endParaRPr lang="en-IN" sz="1600" dirty="0"/>
                    </a:p>
                  </a:txBody>
                  <a:tcPr marL="83680" marR="83680" marT="41840" marB="41840" anchor="ctr">
                    <a:lnL>
                      <a:noFill/>
                    </a:lnL>
                    <a:lnR>
                      <a:noFill/>
                    </a:lnR>
                    <a:lnT>
                      <a:noFill/>
                    </a:lnT>
                    <a:lnB>
                      <a:noFill/>
                    </a:lnB>
                    <a:solidFill>
                      <a:schemeClr val="bg1"/>
                    </a:solidFill>
                  </a:tcPr>
                </a:tc>
                <a:tc>
                  <a:txBody>
                    <a:bodyPr/>
                    <a:lstStyle/>
                    <a:p>
                      <a:r>
                        <a:rPr lang="en-US" sz="1600" dirty="0"/>
                        <a:t>Decision Trees, Support Vector Machines (SVM), Neural Networks</a:t>
                      </a:r>
                    </a:p>
                  </a:txBody>
                  <a:tcPr marL="83680" marR="83680" marT="41840" marB="41840" anchor="ctr">
                    <a:lnL>
                      <a:noFill/>
                    </a:lnL>
                    <a:lnR>
                      <a:noFill/>
                    </a:lnR>
                    <a:lnT>
                      <a:noFill/>
                    </a:lnT>
                    <a:lnB>
                      <a:noFill/>
                    </a:lnB>
                    <a:solidFill>
                      <a:schemeClr val="bg1"/>
                    </a:solidFill>
                  </a:tcPr>
                </a:tc>
                <a:tc>
                  <a:txBody>
                    <a:bodyPr/>
                    <a:lstStyle/>
                    <a:p>
                      <a:r>
                        <a:rPr lang="en-US" sz="1600" dirty="0"/>
                        <a:t>- Ability to learn from data- Can handle complex patterns- Improved accuracy over traditional methods</a:t>
                      </a:r>
                    </a:p>
                  </a:txBody>
                  <a:tcPr marL="83680" marR="83680" marT="41840" marB="41840" anchor="ctr">
                    <a:lnL>
                      <a:noFill/>
                    </a:lnL>
                    <a:lnR>
                      <a:noFill/>
                    </a:lnR>
                    <a:lnT>
                      <a:noFill/>
                    </a:lnT>
                    <a:lnB>
                      <a:noFill/>
                    </a:lnB>
                    <a:solidFill>
                      <a:schemeClr val="bg1"/>
                    </a:solidFill>
                  </a:tcPr>
                </a:tc>
                <a:tc>
                  <a:txBody>
                    <a:bodyPr/>
                    <a:lstStyle/>
                    <a:p>
                      <a:r>
                        <a:rPr lang="en-US" sz="1600" dirty="0"/>
                        <a:t>- Prone to overfitting- High computational cost- Require large datasets</a:t>
                      </a:r>
                    </a:p>
                  </a:txBody>
                  <a:tcPr marL="83680" marR="83680" marT="41840" marB="41840" anchor="ctr">
                    <a:lnL>
                      <a:noFill/>
                    </a:lnL>
                    <a:lnR>
                      <a:noFill/>
                    </a:lnR>
                    <a:lnT>
                      <a:noFill/>
                    </a:lnT>
                    <a:lnB>
                      <a:noFill/>
                    </a:lnB>
                    <a:solidFill>
                      <a:schemeClr val="bg1"/>
                    </a:solidFill>
                  </a:tcPr>
                </a:tc>
                <a:extLst>
                  <a:ext uri="{0D108BD9-81ED-4DB2-BD59-A6C34878D82A}">
                    <a16:rowId xmlns:a16="http://schemas.microsoft.com/office/drawing/2014/main" val="1567372875"/>
                  </a:ext>
                </a:extLst>
              </a:tr>
              <a:tr h="1807056">
                <a:tc>
                  <a:txBody>
                    <a:bodyPr/>
                    <a:lstStyle/>
                    <a:p>
                      <a:r>
                        <a:rPr lang="en-IN" sz="1600" b="1" dirty="0"/>
                        <a:t>Random Forest (RF)</a:t>
                      </a:r>
                      <a:endParaRPr lang="en-IN" sz="1600" dirty="0"/>
                    </a:p>
                  </a:txBody>
                  <a:tcPr marL="83680" marR="83680" marT="41840" marB="41840" anchor="ctr">
                    <a:lnL>
                      <a:noFill/>
                    </a:lnL>
                    <a:lnR>
                      <a:noFill/>
                    </a:lnR>
                    <a:lnT>
                      <a:noFill/>
                    </a:lnT>
                    <a:lnB>
                      <a:noFill/>
                    </a:lnB>
                    <a:solidFill>
                      <a:schemeClr val="accent1">
                        <a:lumMod val="40000"/>
                        <a:lumOff val="60000"/>
                      </a:schemeClr>
                    </a:solidFill>
                  </a:tcPr>
                </a:tc>
                <a:tc>
                  <a:txBody>
                    <a:bodyPr/>
                    <a:lstStyle/>
                    <a:p>
                      <a:r>
                        <a:rPr lang="en-US" sz="1600" dirty="0"/>
                        <a:t>Ensemble of decision trees using bagging and feature randomness</a:t>
                      </a:r>
                    </a:p>
                  </a:txBody>
                  <a:tcPr marL="83680" marR="83680" marT="41840" marB="41840" anchor="ctr">
                    <a:lnL>
                      <a:noFill/>
                    </a:lnL>
                    <a:lnR>
                      <a:noFill/>
                    </a:lnR>
                    <a:lnT>
                      <a:noFill/>
                    </a:lnT>
                    <a:lnB>
                      <a:noFill/>
                    </a:lnB>
                    <a:solidFill>
                      <a:schemeClr val="accent1">
                        <a:lumMod val="40000"/>
                        <a:lumOff val="60000"/>
                      </a:schemeClr>
                    </a:solidFill>
                  </a:tcPr>
                </a:tc>
                <a:tc>
                  <a:txBody>
                    <a:bodyPr/>
                    <a:lstStyle/>
                    <a:p>
                      <a:r>
                        <a:rPr lang="en-US" sz="1600" dirty="0"/>
                        <a:t>- High accuracy and robustness- Handles imbalanced data effectively- Provides feature importance analysis</a:t>
                      </a:r>
                    </a:p>
                  </a:txBody>
                  <a:tcPr marL="83680" marR="83680" marT="41840" marB="41840" anchor="ctr">
                    <a:lnL>
                      <a:noFill/>
                    </a:lnL>
                    <a:lnR>
                      <a:noFill/>
                    </a:lnR>
                    <a:lnT>
                      <a:noFill/>
                    </a:lnT>
                    <a:lnB>
                      <a:noFill/>
                    </a:lnB>
                    <a:solidFill>
                      <a:schemeClr val="accent1">
                        <a:lumMod val="40000"/>
                        <a:lumOff val="60000"/>
                      </a:schemeClr>
                    </a:solidFill>
                  </a:tcPr>
                </a:tc>
                <a:tc>
                  <a:txBody>
                    <a:bodyPr/>
                    <a:lstStyle/>
                    <a:p>
                      <a:r>
                        <a:rPr lang="en-US" sz="1600" dirty="0"/>
                        <a:t>- Increased computational requirements with more trees- Reduced interpretability due to ensemble nature</a:t>
                      </a:r>
                    </a:p>
                  </a:txBody>
                  <a:tcPr marL="83680" marR="83680" marT="41840" marB="4184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533965230"/>
                  </a:ext>
                </a:extLst>
              </a:tr>
            </a:tbl>
          </a:graphicData>
        </a:graphic>
      </p:graphicFrame>
      <p:sp>
        <p:nvSpPr>
          <p:cNvPr id="4" name="TextBox 3">
            <a:extLst>
              <a:ext uri="{FF2B5EF4-FFF2-40B4-BE49-F238E27FC236}">
                <a16:creationId xmlns:a16="http://schemas.microsoft.com/office/drawing/2014/main" id="{3D4E3E07-E1BB-8C06-5742-F64241685C02}"/>
              </a:ext>
            </a:extLst>
          </p:cNvPr>
          <p:cNvSpPr txBox="1"/>
          <p:nvPr/>
        </p:nvSpPr>
        <p:spPr>
          <a:xfrm>
            <a:off x="3726180" y="273482"/>
            <a:ext cx="6099048" cy="701731"/>
          </a:xfrm>
          <a:prstGeom prst="rect">
            <a:avLst/>
          </a:prstGeom>
          <a:noFill/>
        </p:spPr>
        <p:txBody>
          <a:bodyPr wrap="square">
            <a:spAutoFit/>
          </a:bodyPr>
          <a:lstStyle/>
          <a:p>
            <a:pPr marL="0" marR="0" lvl="0" indent="0" algn="just"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en-US" sz="4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Arial" panose="020B0604020202020204" pitchFamily="34" charset="0"/>
              </a:rPr>
              <a:t>Literature Review</a:t>
            </a:r>
            <a:endParaRPr kumimoji="0" lang="en-US"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45839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39173A-E14C-70C6-48EC-11552463133D}"/>
              </a:ext>
            </a:extLst>
          </p:cNvPr>
          <p:cNvPicPr>
            <a:picLocks noChangeAspect="1"/>
          </p:cNvPicPr>
          <p:nvPr/>
        </p:nvPicPr>
        <p:blipFill>
          <a:blip r:embed="rId2"/>
          <a:stretch>
            <a:fillRect/>
          </a:stretch>
        </p:blipFill>
        <p:spPr>
          <a:xfrm>
            <a:off x="468904" y="1286070"/>
            <a:ext cx="11254191" cy="4285859"/>
          </a:xfrm>
          <a:prstGeom prst="rect">
            <a:avLst/>
          </a:prstGeom>
        </p:spPr>
      </p:pic>
    </p:spTree>
    <p:extLst>
      <p:ext uri="{BB962C8B-B14F-4D97-AF65-F5344CB8AC3E}">
        <p14:creationId xmlns:p14="http://schemas.microsoft.com/office/powerpoint/2010/main" val="198257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48BDA-EE43-C146-5BA2-9E9E2B87349F}"/>
              </a:ext>
            </a:extLst>
          </p:cNvPr>
          <p:cNvSpPr txBox="1"/>
          <p:nvPr/>
        </p:nvSpPr>
        <p:spPr>
          <a:xfrm>
            <a:off x="755904" y="978837"/>
            <a:ext cx="10680192" cy="4708981"/>
          </a:xfrm>
          <a:prstGeom prst="rect">
            <a:avLst/>
          </a:prstGeom>
          <a:noFill/>
        </p:spPr>
        <p:txBody>
          <a:bodyPr wrap="square">
            <a:spAutoFit/>
          </a:bodyPr>
          <a:lstStyle/>
          <a:p>
            <a:pPr marL="0" indent="0" algn="ctr" eaLnBrk="1" fontAlgn="auto" hangingPunct="1">
              <a:spcAft>
                <a:spcPts val="0"/>
              </a:spcAft>
              <a:buFont typeface="Arial" panose="020B0604020202020204" pitchFamily="34" charset="0"/>
              <a:buNone/>
              <a:defRPr/>
            </a:pPr>
            <a:r>
              <a:rPr lang="en-US" sz="4800" dirty="0">
                <a:solidFill>
                  <a:srgbClr val="92D050"/>
                </a:solidFill>
                <a:latin typeface="Times New Roman"/>
                <a:cs typeface="Arial"/>
              </a:rPr>
              <a:t>Problem Definition</a:t>
            </a:r>
          </a:p>
          <a:p>
            <a:pPr eaLnBrk="1" fontAlgn="auto" hangingPunct="1">
              <a:spcAft>
                <a:spcPts val="0"/>
              </a:spcAft>
              <a:buFont typeface="Arial" panose="020B0604020202020204" pitchFamily="34" charset="0"/>
              <a:buNone/>
              <a:defRPr/>
            </a:pPr>
            <a:r>
              <a:rPr lang="en-US" sz="3600" dirty="0">
                <a:latin typeface="Times New Roman"/>
                <a:cs typeface="Arial"/>
              </a:rPr>
              <a:t>​</a:t>
            </a:r>
            <a:r>
              <a:rPr lang="en-US" sz="2400" dirty="0">
                <a:latin typeface="Times New Roman" panose="02020603050405020304" pitchFamily="18" charset="0"/>
                <a:cs typeface="Times New Roman" panose="02020603050405020304" pitchFamily="18" charset="0"/>
              </a:rPr>
              <a:t>Credit card fraud is a growing global threat, causing billions in losses every year. As fraudsters evolve with advanced technology, traditional security measures struggle to keep up.</a:t>
            </a:r>
          </a:p>
          <a:p>
            <a:pPr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 48% of businesses face financial crimes (PwC, 2017).</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Fraud impacts banks, merchants, and individuals, leading to huge financial losses and broken trust.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Beyond money, businesses suffer reputation damage, pushing customers toward competitors.</a:t>
            </a:r>
          </a:p>
          <a:p>
            <a:pPr eaLnBrk="1" fontAlgn="auto" hangingPunct="1">
              <a:spcAft>
                <a:spcPts val="0"/>
              </a:spcAft>
              <a:defRPr/>
            </a:pPr>
            <a:r>
              <a:rPr lang="en-US" sz="2400" dirty="0">
                <a:latin typeface="Times New Roman" panose="02020603050405020304" pitchFamily="18" charset="0"/>
                <a:cs typeface="Times New Roman" panose="02020603050405020304" pitchFamily="18" charset="0"/>
              </a:rPr>
              <a:t>With fraud becoming smarter and harder to detect, a powerful fraud detection system is no longer an option—it’s a necessity! </a:t>
            </a:r>
          </a:p>
        </p:txBody>
      </p:sp>
    </p:spTree>
    <p:extLst>
      <p:ext uri="{BB962C8B-B14F-4D97-AF65-F5344CB8AC3E}">
        <p14:creationId xmlns:p14="http://schemas.microsoft.com/office/powerpoint/2010/main" val="109057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11295-D06B-1D46-F256-CB60F5C3E69D}"/>
              </a:ext>
            </a:extLst>
          </p:cNvPr>
          <p:cNvSpPr txBox="1"/>
          <p:nvPr/>
        </p:nvSpPr>
        <p:spPr>
          <a:xfrm>
            <a:off x="384048" y="1025896"/>
            <a:ext cx="11082528" cy="4462760"/>
          </a:xfrm>
          <a:prstGeom prst="rect">
            <a:avLst/>
          </a:prstGeom>
          <a:noFill/>
        </p:spPr>
        <p:txBody>
          <a:bodyPr wrap="square">
            <a:spAutoFit/>
          </a:bodyPr>
          <a:lstStyle/>
          <a:p>
            <a:pPr marL="0" indent="0" algn="ctr" eaLnBrk="1" fontAlgn="auto" hangingPunct="1">
              <a:spcAft>
                <a:spcPts val="0"/>
              </a:spcAft>
              <a:buFont typeface="Arial" panose="020B0604020202020204" pitchFamily="34" charset="0"/>
              <a:buNone/>
              <a:defRPr/>
            </a:pPr>
            <a:r>
              <a:rPr lang="en-US" sz="4400" dirty="0">
                <a:solidFill>
                  <a:srgbClr val="7030A0"/>
                </a:solidFill>
                <a:latin typeface="Times New Roman"/>
                <a:cs typeface="Arial"/>
              </a:rPr>
              <a:t>Objectives</a:t>
            </a:r>
            <a:r>
              <a:rPr lang="en-US" sz="4400" dirty="0">
                <a:latin typeface="Times New Roman"/>
                <a:cs typeface="Arial"/>
              </a:rPr>
              <a:t>​</a:t>
            </a:r>
          </a:p>
          <a:p>
            <a:pPr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Enhance Fraud Detection Accuracy – Leverage Random Forest to improve precision in identifying fraudulent transactions.</a:t>
            </a:r>
          </a:p>
          <a:p>
            <a:pPr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Reduce Financial Losses – Detect fraud early to protect banks, businesses, and customers from major losses.</a:t>
            </a:r>
          </a:p>
          <a:p>
            <a:pPr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Handle Imbalanced Data – Ensure fraud detection even when fraudulent cases are rare in large datasets.</a:t>
            </a:r>
          </a:p>
          <a:p>
            <a:pPr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Enable Real-Time Detection – Develop a fast and scalable system to catch fraud as it happens.</a:t>
            </a:r>
          </a:p>
          <a:p>
            <a:pPr marL="0" indent="0" eaLnBrk="1" fontAlgn="auto" hangingPunct="1">
              <a:spcAft>
                <a:spcPts val="0"/>
              </a:spcAft>
              <a:buFont typeface="Arial" panose="020B0604020202020204" pitchFamily="34" charset="0"/>
              <a:buNone/>
              <a:defRPr/>
            </a:pPr>
            <a:r>
              <a:rPr lang="en-US" sz="2400" dirty="0">
                <a:latin typeface="Times New Roman" panose="02020603050405020304" pitchFamily="18" charset="0"/>
                <a:cs typeface="Times New Roman" panose="02020603050405020304" pitchFamily="18" charset="0"/>
              </a:rPr>
              <a:t>🔹 Strengthen Security &amp; Trust – Build a reliable fraud prevention system to boost confidence in digital transactions.</a:t>
            </a:r>
          </a:p>
        </p:txBody>
      </p:sp>
    </p:spTree>
    <p:extLst>
      <p:ext uri="{BB962C8B-B14F-4D97-AF65-F5344CB8AC3E}">
        <p14:creationId xmlns:p14="http://schemas.microsoft.com/office/powerpoint/2010/main" val="7211718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TotalTime>
  <Words>1613</Words>
  <Application>Microsoft Office PowerPoint</Application>
  <PresentationFormat>Widescreen</PresentationFormat>
  <Paragraphs>156</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CMR Technical Campus Department of CSE </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UML Diagrams</vt:lpstr>
      <vt:lpstr>Sample Code:-</vt:lpstr>
      <vt:lpstr>Result:-</vt:lpstr>
      <vt:lpstr>Conclusion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mounika vithanala</cp:lastModifiedBy>
  <cp:revision>122</cp:revision>
  <dcterms:created xsi:type="dcterms:W3CDTF">2024-03-19T15:57:58Z</dcterms:created>
  <dcterms:modified xsi:type="dcterms:W3CDTF">2025-06-13T06:27:36Z</dcterms:modified>
</cp:coreProperties>
</file>