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6"/>
  </p:notesMasterIdLst>
  <p:sldIdLst>
    <p:sldId id="256" r:id="rId3"/>
    <p:sldId id="290" r:id="rId4"/>
    <p:sldId id="287" r:id="rId5"/>
    <p:sldId id="291" r:id="rId6"/>
    <p:sldId id="289" r:id="rId7"/>
    <p:sldId id="260" r:id="rId8"/>
    <p:sldId id="288" r:id="rId9"/>
    <p:sldId id="285" r:id="rId10"/>
    <p:sldId id="286" r:id="rId11"/>
    <p:sldId id="292" r:id="rId12"/>
    <p:sldId id="296" r:id="rId13"/>
    <p:sldId id="297" r:id="rId14"/>
    <p:sldId id="298" r:id="rId15"/>
    <p:sldId id="295" r:id="rId16"/>
    <p:sldId id="294" r:id="rId17"/>
    <p:sldId id="293" r:id="rId18"/>
    <p:sldId id="299" r:id="rId19"/>
    <p:sldId id="300" r:id="rId20"/>
    <p:sldId id="301" r:id="rId21"/>
    <p:sldId id="302" r:id="rId22"/>
    <p:sldId id="303" r:id="rId23"/>
    <p:sldId id="304" r:id="rId24"/>
    <p:sldId id="282" r:id="rId25"/>
  </p:sldIdLst>
  <p:sldSz cx="12192000" cy="6858000"/>
  <p:notesSz cx="6858000" cy="9144000"/>
  <p:embeddedFontLst>
    <p:embeddedFont>
      <p:font typeface="Bookman Old Style" panose="02050604050505020204" pitchFamily="18" charset="0"/>
      <p:regular r:id="rId27"/>
      <p:bold r:id="rId28"/>
      <p:italic r:id="rId29"/>
      <p:boldItalic r:id="rId30"/>
    </p:embeddedFont>
    <p:embeddedFont>
      <p:font typeface="Libre Franklin" pitchFamily="2" charset="0"/>
      <p:regular r:id="rId31"/>
      <p:bold r:id="rId32"/>
      <p:italic r:id="rId33"/>
      <p:boldItalic r:id="rId34"/>
    </p:embeddedFont>
    <p:embeddedFont>
      <p:font typeface="Palatino Linotype" panose="02040502050505030304" pitchFamily="18" charset="0"/>
      <p:regular r:id="rId35"/>
      <p:bold r:id="rId36"/>
      <p:italic r:id="rId37"/>
      <p:boldItalic r:id="rId38"/>
    </p:embeddedFont>
    <p:embeddedFont>
      <p:font typeface="Sitka Heading"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30F0F661-FCA3-4A12-BF84-FF15F357E75A}">
          <p14:sldIdLst>
            <p14:sldId id="256"/>
            <p14:sldId id="290"/>
            <p14:sldId id="287"/>
            <p14:sldId id="291"/>
            <p14:sldId id="289"/>
            <p14:sldId id="260"/>
            <p14:sldId id="288"/>
            <p14:sldId id="285"/>
            <p14:sldId id="286"/>
            <p14:sldId id="292"/>
          </p14:sldIdLst>
        </p14:section>
        <p14:section name="Untitled Section" id="{F6EA45C1-FDB4-4D79-BEB1-B467CAD907FB}">
          <p14:sldIdLst>
            <p14:sldId id="296"/>
            <p14:sldId id="297"/>
            <p14:sldId id="298"/>
            <p14:sldId id="295"/>
            <p14:sldId id="294"/>
            <p14:sldId id="293"/>
            <p14:sldId id="299"/>
            <p14:sldId id="300"/>
            <p14:sldId id="301"/>
            <p14:sldId id="302"/>
            <p14:sldId id="303"/>
            <p14:sldId id="304"/>
            <p14:sldId id="28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026" autoAdjust="0"/>
  </p:normalViewPr>
  <p:slideViewPr>
    <p:cSldViewPr>
      <p:cViewPr varScale="1">
        <p:scale>
          <a:sx n="78" d="100"/>
          <a:sy n="78" d="100"/>
        </p:scale>
        <p:origin x="86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4316115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4" name="Google Shape;294;p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pPr marL="0" lvl="0" indent="0" algn="r" rtl="0">
                <a:lnSpc>
                  <a:spcPct val="100000"/>
                </a:lnSpc>
                <a:spcBef>
                  <a:spcPts val="0"/>
                </a:spcBef>
                <a:spcAft>
                  <a:spcPts val="0"/>
                </a:spcAft>
                <a:buClr>
                  <a:srgbClr val="000000"/>
                </a:buClr>
                <a:buSzPts val="1400"/>
                <a:buFont typeface="Arial" panose="020B0604020202020204"/>
                <a:buNone/>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7"/>
        <p:cNvGrpSpPr/>
        <p:nvPr/>
      </p:nvGrpSpPr>
      <p:grpSpPr>
        <a:xfrm>
          <a:off x="0" y="0"/>
          <a:ext cx="0" cy="0"/>
          <a:chOff x="0" y="0"/>
          <a:chExt cx="0" cy="0"/>
        </a:xfrm>
      </p:grpSpPr>
      <p:sp>
        <p:nvSpPr>
          <p:cNvPr id="18" name="Google Shape;18;p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D23F-F194-9B47-3E88-6FEC14DA2F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82F160-3B80-398E-9303-E0838E423C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1A6683-F9D2-52B4-0846-2E8F9E54D520}"/>
              </a:ext>
            </a:extLst>
          </p:cNvPr>
          <p:cNvSpPr>
            <a:spLocks noGrp="1"/>
          </p:cNvSpPr>
          <p:nvPr>
            <p:ph type="dt" sz="half" idx="10"/>
          </p:nvPr>
        </p:nvSpPr>
        <p:spPr/>
        <p:txBody>
          <a:bodyPr/>
          <a:lstStyle/>
          <a:p>
            <a:fld id="{8BD8279E-8DE4-4D06-8492-41283417D2C9}" type="datetimeFigureOut">
              <a:rPr lang="en-IN" smtClean="0"/>
              <a:t>05-03-2025</a:t>
            </a:fld>
            <a:endParaRPr lang="en-IN"/>
          </a:p>
        </p:txBody>
      </p:sp>
      <p:sp>
        <p:nvSpPr>
          <p:cNvPr id="5" name="Footer Placeholder 4">
            <a:extLst>
              <a:ext uri="{FF2B5EF4-FFF2-40B4-BE49-F238E27FC236}">
                <a16:creationId xmlns:a16="http://schemas.microsoft.com/office/drawing/2014/main" id="{82F83FE9-6263-7B28-BE22-AE2675017F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5D473-078F-4632-190F-CD11F96B2A5B}"/>
              </a:ext>
            </a:extLst>
          </p:cNvPr>
          <p:cNvSpPr>
            <a:spLocks noGrp="1"/>
          </p:cNvSpPr>
          <p:nvPr>
            <p:ph type="sldNum" sz="quarter" idx="12"/>
          </p:nvPr>
        </p:nvSpPr>
        <p:spPr/>
        <p:txBody>
          <a:bodyPr/>
          <a:lstStyle/>
          <a:p>
            <a:fld id="{4295B227-717B-4618-A46D-9625910A963A}" type="slidenum">
              <a:rPr lang="en-IN" smtClean="0"/>
              <a:t>‹#›</a:t>
            </a:fld>
            <a:endParaRPr lang="en-IN"/>
          </a:p>
        </p:txBody>
      </p:sp>
    </p:spTree>
    <p:extLst>
      <p:ext uri="{BB962C8B-B14F-4D97-AF65-F5344CB8AC3E}">
        <p14:creationId xmlns:p14="http://schemas.microsoft.com/office/powerpoint/2010/main" val="1145638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70F9-A74C-E5FF-53FD-EEE1511CC7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277BA-44F6-2055-519F-125C2C434D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FFDDFC-B2E6-C2CB-F416-82A23BAAE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A12909-F754-6F8E-AF1F-C5C018F9B536}"/>
              </a:ext>
            </a:extLst>
          </p:cNvPr>
          <p:cNvSpPr>
            <a:spLocks noGrp="1"/>
          </p:cNvSpPr>
          <p:nvPr>
            <p:ph type="dt" sz="half" idx="10"/>
          </p:nvPr>
        </p:nvSpPr>
        <p:spPr/>
        <p:txBody>
          <a:bodyPr/>
          <a:lstStyle/>
          <a:p>
            <a:fld id="{8BD8279E-8DE4-4D06-8492-41283417D2C9}" type="datetimeFigureOut">
              <a:rPr lang="en-IN" smtClean="0"/>
              <a:t>05-03-2025</a:t>
            </a:fld>
            <a:endParaRPr lang="en-IN"/>
          </a:p>
        </p:txBody>
      </p:sp>
      <p:sp>
        <p:nvSpPr>
          <p:cNvPr id="6" name="Footer Placeholder 5">
            <a:extLst>
              <a:ext uri="{FF2B5EF4-FFF2-40B4-BE49-F238E27FC236}">
                <a16:creationId xmlns:a16="http://schemas.microsoft.com/office/drawing/2014/main" id="{DB43A6AB-DD24-B2D1-C4F7-42B56FD5A0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5E410-39E6-6A51-EF03-E4BDD3ED1BCD}"/>
              </a:ext>
            </a:extLst>
          </p:cNvPr>
          <p:cNvSpPr>
            <a:spLocks noGrp="1"/>
          </p:cNvSpPr>
          <p:nvPr>
            <p:ph type="sldNum" sz="quarter" idx="12"/>
          </p:nvPr>
        </p:nvSpPr>
        <p:spPr/>
        <p:txBody>
          <a:bodyPr/>
          <a:lstStyle/>
          <a:p>
            <a:fld id="{4295B227-717B-4618-A46D-9625910A963A}" type="slidenum">
              <a:rPr lang="en-IN" smtClean="0"/>
              <a:t>‹#›</a:t>
            </a:fld>
            <a:endParaRPr lang="en-IN"/>
          </a:p>
        </p:txBody>
      </p:sp>
    </p:spTree>
    <p:extLst>
      <p:ext uri="{BB962C8B-B14F-4D97-AF65-F5344CB8AC3E}">
        <p14:creationId xmlns:p14="http://schemas.microsoft.com/office/powerpoint/2010/main" val="3976124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DE8B-ACD2-D6A6-EDAD-FEADE60364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2EB804-E33D-22C8-E769-6A3CDFE59F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1494EA-F33D-A59A-2ED1-91F00A104F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3D3F29-F6A9-4537-13E2-1E812EA86B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8710C4-DAFB-AD7C-879F-83C6F225A5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A5A7F8-7A5A-F8A0-551E-9BA765C66283}"/>
              </a:ext>
            </a:extLst>
          </p:cNvPr>
          <p:cNvSpPr>
            <a:spLocks noGrp="1"/>
          </p:cNvSpPr>
          <p:nvPr>
            <p:ph type="dt" sz="half" idx="10"/>
          </p:nvPr>
        </p:nvSpPr>
        <p:spPr/>
        <p:txBody>
          <a:bodyPr/>
          <a:lstStyle/>
          <a:p>
            <a:fld id="{8BD8279E-8DE4-4D06-8492-41283417D2C9}" type="datetimeFigureOut">
              <a:rPr lang="en-IN" smtClean="0"/>
              <a:t>05-03-2025</a:t>
            </a:fld>
            <a:endParaRPr lang="en-IN"/>
          </a:p>
        </p:txBody>
      </p:sp>
      <p:sp>
        <p:nvSpPr>
          <p:cNvPr id="8" name="Footer Placeholder 7">
            <a:extLst>
              <a:ext uri="{FF2B5EF4-FFF2-40B4-BE49-F238E27FC236}">
                <a16:creationId xmlns:a16="http://schemas.microsoft.com/office/drawing/2014/main" id="{9C8BEC70-79DE-8EFD-1C3F-C68F31C34D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EDF618-3092-0216-CDA2-FAA30D57E64D}"/>
              </a:ext>
            </a:extLst>
          </p:cNvPr>
          <p:cNvSpPr>
            <a:spLocks noGrp="1"/>
          </p:cNvSpPr>
          <p:nvPr>
            <p:ph type="sldNum" sz="quarter" idx="12"/>
          </p:nvPr>
        </p:nvSpPr>
        <p:spPr/>
        <p:txBody>
          <a:bodyPr/>
          <a:lstStyle/>
          <a:p>
            <a:fld id="{4295B227-717B-4618-A46D-9625910A963A}" type="slidenum">
              <a:rPr lang="en-IN" smtClean="0"/>
              <a:t>‹#›</a:t>
            </a:fld>
            <a:endParaRPr lang="en-IN"/>
          </a:p>
        </p:txBody>
      </p:sp>
    </p:spTree>
    <p:extLst>
      <p:ext uri="{BB962C8B-B14F-4D97-AF65-F5344CB8AC3E}">
        <p14:creationId xmlns:p14="http://schemas.microsoft.com/office/powerpoint/2010/main" val="2180523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7D41-E593-FDCA-131B-1855E630D5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8C5099-3BAD-F8A3-178C-1FC5F9E83235}"/>
              </a:ext>
            </a:extLst>
          </p:cNvPr>
          <p:cNvSpPr>
            <a:spLocks noGrp="1"/>
          </p:cNvSpPr>
          <p:nvPr>
            <p:ph type="dt" sz="half" idx="10"/>
          </p:nvPr>
        </p:nvSpPr>
        <p:spPr/>
        <p:txBody>
          <a:bodyPr/>
          <a:lstStyle/>
          <a:p>
            <a:fld id="{8BD8279E-8DE4-4D06-8492-41283417D2C9}" type="datetimeFigureOut">
              <a:rPr lang="en-IN" smtClean="0"/>
              <a:t>05-03-2025</a:t>
            </a:fld>
            <a:endParaRPr lang="en-IN"/>
          </a:p>
        </p:txBody>
      </p:sp>
      <p:sp>
        <p:nvSpPr>
          <p:cNvPr id="4" name="Footer Placeholder 3">
            <a:extLst>
              <a:ext uri="{FF2B5EF4-FFF2-40B4-BE49-F238E27FC236}">
                <a16:creationId xmlns:a16="http://schemas.microsoft.com/office/drawing/2014/main" id="{E86F4A17-8A5F-96A6-B917-9C3A6EA294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D44D5C-8409-D21D-DEE1-7C0C4ED856F7}"/>
              </a:ext>
            </a:extLst>
          </p:cNvPr>
          <p:cNvSpPr>
            <a:spLocks noGrp="1"/>
          </p:cNvSpPr>
          <p:nvPr>
            <p:ph type="sldNum" sz="quarter" idx="12"/>
          </p:nvPr>
        </p:nvSpPr>
        <p:spPr/>
        <p:txBody>
          <a:bodyPr/>
          <a:lstStyle/>
          <a:p>
            <a:fld id="{4295B227-717B-4618-A46D-9625910A963A}" type="slidenum">
              <a:rPr lang="en-IN" smtClean="0"/>
              <a:t>‹#›</a:t>
            </a:fld>
            <a:endParaRPr lang="en-IN"/>
          </a:p>
        </p:txBody>
      </p:sp>
    </p:spTree>
    <p:extLst>
      <p:ext uri="{BB962C8B-B14F-4D97-AF65-F5344CB8AC3E}">
        <p14:creationId xmlns:p14="http://schemas.microsoft.com/office/powerpoint/2010/main" val="2357609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92F253-DAC7-0371-E2B7-B4C7AD8C34BF}"/>
              </a:ext>
            </a:extLst>
          </p:cNvPr>
          <p:cNvSpPr>
            <a:spLocks noGrp="1"/>
          </p:cNvSpPr>
          <p:nvPr>
            <p:ph type="dt" sz="half" idx="10"/>
          </p:nvPr>
        </p:nvSpPr>
        <p:spPr/>
        <p:txBody>
          <a:bodyPr/>
          <a:lstStyle/>
          <a:p>
            <a:fld id="{8BD8279E-8DE4-4D06-8492-41283417D2C9}" type="datetimeFigureOut">
              <a:rPr lang="en-IN" smtClean="0"/>
              <a:t>05-03-2025</a:t>
            </a:fld>
            <a:endParaRPr lang="en-IN"/>
          </a:p>
        </p:txBody>
      </p:sp>
      <p:sp>
        <p:nvSpPr>
          <p:cNvPr id="3" name="Footer Placeholder 2">
            <a:extLst>
              <a:ext uri="{FF2B5EF4-FFF2-40B4-BE49-F238E27FC236}">
                <a16:creationId xmlns:a16="http://schemas.microsoft.com/office/drawing/2014/main" id="{5BD4E0DB-C8D9-343C-8358-CFEE027D52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F8F038-1830-14D4-9AA9-F5C7D9D0BA93}"/>
              </a:ext>
            </a:extLst>
          </p:cNvPr>
          <p:cNvSpPr>
            <a:spLocks noGrp="1"/>
          </p:cNvSpPr>
          <p:nvPr>
            <p:ph type="sldNum" sz="quarter" idx="12"/>
          </p:nvPr>
        </p:nvSpPr>
        <p:spPr/>
        <p:txBody>
          <a:bodyPr/>
          <a:lstStyle/>
          <a:p>
            <a:fld id="{4295B227-717B-4618-A46D-9625910A963A}" type="slidenum">
              <a:rPr lang="en-IN" smtClean="0"/>
              <a:t>‹#›</a:t>
            </a:fld>
            <a:endParaRPr lang="en-IN"/>
          </a:p>
        </p:txBody>
      </p:sp>
    </p:spTree>
    <p:extLst>
      <p:ext uri="{BB962C8B-B14F-4D97-AF65-F5344CB8AC3E}">
        <p14:creationId xmlns:p14="http://schemas.microsoft.com/office/powerpoint/2010/main" val="364170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637D-07CA-D2F2-E87A-049BDC574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5DB49B-7076-048C-64FD-156970A3E5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46C899-C7CE-45B8-719C-B3BE35636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CD0BE-D9C4-44F5-ED16-B54C4F1168EE}"/>
              </a:ext>
            </a:extLst>
          </p:cNvPr>
          <p:cNvSpPr>
            <a:spLocks noGrp="1"/>
          </p:cNvSpPr>
          <p:nvPr>
            <p:ph type="dt" sz="half" idx="10"/>
          </p:nvPr>
        </p:nvSpPr>
        <p:spPr/>
        <p:txBody>
          <a:bodyPr/>
          <a:lstStyle/>
          <a:p>
            <a:fld id="{8BD8279E-8DE4-4D06-8492-41283417D2C9}" type="datetimeFigureOut">
              <a:rPr lang="en-IN" smtClean="0"/>
              <a:t>05-03-2025</a:t>
            </a:fld>
            <a:endParaRPr lang="en-IN"/>
          </a:p>
        </p:txBody>
      </p:sp>
      <p:sp>
        <p:nvSpPr>
          <p:cNvPr id="6" name="Footer Placeholder 5">
            <a:extLst>
              <a:ext uri="{FF2B5EF4-FFF2-40B4-BE49-F238E27FC236}">
                <a16:creationId xmlns:a16="http://schemas.microsoft.com/office/drawing/2014/main" id="{A4748362-6B26-A7C4-135B-638E5A5ED4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D8942B-8F77-EE86-C45E-E852BDA3D33B}"/>
              </a:ext>
            </a:extLst>
          </p:cNvPr>
          <p:cNvSpPr>
            <a:spLocks noGrp="1"/>
          </p:cNvSpPr>
          <p:nvPr>
            <p:ph type="sldNum" sz="quarter" idx="12"/>
          </p:nvPr>
        </p:nvSpPr>
        <p:spPr/>
        <p:txBody>
          <a:bodyPr/>
          <a:lstStyle/>
          <a:p>
            <a:fld id="{4295B227-717B-4618-A46D-9625910A963A}" type="slidenum">
              <a:rPr lang="en-IN" smtClean="0"/>
              <a:t>‹#›</a:t>
            </a:fld>
            <a:endParaRPr lang="en-IN"/>
          </a:p>
        </p:txBody>
      </p:sp>
    </p:spTree>
    <p:extLst>
      <p:ext uri="{BB962C8B-B14F-4D97-AF65-F5344CB8AC3E}">
        <p14:creationId xmlns:p14="http://schemas.microsoft.com/office/powerpoint/2010/main" val="2388913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9287-C380-0ED1-83C5-9AD11119A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E36C9C-157B-00C3-3CA7-57F072891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511F33-999B-0AD2-FEEA-ED19B5818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F23CE-99D1-3A01-4115-87C0264CCE06}"/>
              </a:ext>
            </a:extLst>
          </p:cNvPr>
          <p:cNvSpPr>
            <a:spLocks noGrp="1"/>
          </p:cNvSpPr>
          <p:nvPr>
            <p:ph type="dt" sz="half" idx="10"/>
          </p:nvPr>
        </p:nvSpPr>
        <p:spPr/>
        <p:txBody>
          <a:bodyPr/>
          <a:lstStyle/>
          <a:p>
            <a:fld id="{8BD8279E-8DE4-4D06-8492-41283417D2C9}" type="datetimeFigureOut">
              <a:rPr lang="en-IN" smtClean="0"/>
              <a:t>05-03-2025</a:t>
            </a:fld>
            <a:endParaRPr lang="en-IN"/>
          </a:p>
        </p:txBody>
      </p:sp>
      <p:sp>
        <p:nvSpPr>
          <p:cNvPr id="6" name="Footer Placeholder 5">
            <a:extLst>
              <a:ext uri="{FF2B5EF4-FFF2-40B4-BE49-F238E27FC236}">
                <a16:creationId xmlns:a16="http://schemas.microsoft.com/office/drawing/2014/main" id="{0FA7ACDF-BCBB-D069-934C-672E154EFD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1DC51-2024-7348-11C3-C9AE2F4BBDEC}"/>
              </a:ext>
            </a:extLst>
          </p:cNvPr>
          <p:cNvSpPr>
            <a:spLocks noGrp="1"/>
          </p:cNvSpPr>
          <p:nvPr>
            <p:ph type="sldNum" sz="quarter" idx="12"/>
          </p:nvPr>
        </p:nvSpPr>
        <p:spPr/>
        <p:txBody>
          <a:bodyPr/>
          <a:lstStyle/>
          <a:p>
            <a:fld id="{4295B227-717B-4618-A46D-9625910A963A}" type="slidenum">
              <a:rPr lang="en-IN" smtClean="0"/>
              <a:t>‹#›</a:t>
            </a:fld>
            <a:endParaRPr lang="en-IN"/>
          </a:p>
        </p:txBody>
      </p:sp>
    </p:spTree>
    <p:extLst>
      <p:ext uri="{BB962C8B-B14F-4D97-AF65-F5344CB8AC3E}">
        <p14:creationId xmlns:p14="http://schemas.microsoft.com/office/powerpoint/2010/main" val="4093340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6E1B-EFC0-4543-8C8A-D6FAEE0603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E28CE1-061E-D83C-64C8-1A26D50012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EC97D-0E90-994A-7F33-2814EDD4D29C}"/>
              </a:ext>
            </a:extLst>
          </p:cNvPr>
          <p:cNvSpPr>
            <a:spLocks noGrp="1"/>
          </p:cNvSpPr>
          <p:nvPr>
            <p:ph type="dt" sz="half" idx="10"/>
          </p:nvPr>
        </p:nvSpPr>
        <p:spPr/>
        <p:txBody>
          <a:bodyPr/>
          <a:lstStyle/>
          <a:p>
            <a:fld id="{8BD8279E-8DE4-4D06-8492-41283417D2C9}" type="datetimeFigureOut">
              <a:rPr lang="en-IN" smtClean="0"/>
              <a:t>05-03-2025</a:t>
            </a:fld>
            <a:endParaRPr lang="en-IN"/>
          </a:p>
        </p:txBody>
      </p:sp>
      <p:sp>
        <p:nvSpPr>
          <p:cNvPr id="5" name="Footer Placeholder 4">
            <a:extLst>
              <a:ext uri="{FF2B5EF4-FFF2-40B4-BE49-F238E27FC236}">
                <a16:creationId xmlns:a16="http://schemas.microsoft.com/office/drawing/2014/main" id="{C811ADC2-BD8A-E57C-C246-C9A3369436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657AE-BDDD-1E5D-A587-F84B84D3C336}"/>
              </a:ext>
            </a:extLst>
          </p:cNvPr>
          <p:cNvSpPr>
            <a:spLocks noGrp="1"/>
          </p:cNvSpPr>
          <p:nvPr>
            <p:ph type="sldNum" sz="quarter" idx="12"/>
          </p:nvPr>
        </p:nvSpPr>
        <p:spPr/>
        <p:txBody>
          <a:bodyPr/>
          <a:lstStyle/>
          <a:p>
            <a:fld id="{4295B227-717B-4618-A46D-9625910A963A}" type="slidenum">
              <a:rPr lang="en-IN" smtClean="0"/>
              <a:t>‹#›</a:t>
            </a:fld>
            <a:endParaRPr lang="en-IN"/>
          </a:p>
        </p:txBody>
      </p:sp>
    </p:spTree>
    <p:extLst>
      <p:ext uri="{BB962C8B-B14F-4D97-AF65-F5344CB8AC3E}">
        <p14:creationId xmlns:p14="http://schemas.microsoft.com/office/powerpoint/2010/main" val="671458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F01F8F-0C4E-2266-878F-3201744E4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7A6374-D298-37C9-D028-52E1B39F75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DE1529-E170-5D7C-E9B9-5B11435DE0AC}"/>
              </a:ext>
            </a:extLst>
          </p:cNvPr>
          <p:cNvSpPr>
            <a:spLocks noGrp="1"/>
          </p:cNvSpPr>
          <p:nvPr>
            <p:ph type="dt" sz="half" idx="10"/>
          </p:nvPr>
        </p:nvSpPr>
        <p:spPr/>
        <p:txBody>
          <a:bodyPr/>
          <a:lstStyle/>
          <a:p>
            <a:fld id="{8BD8279E-8DE4-4D06-8492-41283417D2C9}" type="datetimeFigureOut">
              <a:rPr lang="en-IN" smtClean="0"/>
              <a:t>05-03-2025</a:t>
            </a:fld>
            <a:endParaRPr lang="en-IN"/>
          </a:p>
        </p:txBody>
      </p:sp>
      <p:sp>
        <p:nvSpPr>
          <p:cNvPr id="5" name="Footer Placeholder 4">
            <a:extLst>
              <a:ext uri="{FF2B5EF4-FFF2-40B4-BE49-F238E27FC236}">
                <a16:creationId xmlns:a16="http://schemas.microsoft.com/office/drawing/2014/main" id="{F5238AAD-280B-08C6-1F8F-B328B5A170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F3651-57EE-4679-FAD1-042C6E500067}"/>
              </a:ext>
            </a:extLst>
          </p:cNvPr>
          <p:cNvSpPr>
            <a:spLocks noGrp="1"/>
          </p:cNvSpPr>
          <p:nvPr>
            <p:ph type="sldNum" sz="quarter" idx="12"/>
          </p:nvPr>
        </p:nvSpPr>
        <p:spPr/>
        <p:txBody>
          <a:bodyPr/>
          <a:lstStyle/>
          <a:p>
            <a:fld id="{4295B227-717B-4618-A46D-9625910A963A}" type="slidenum">
              <a:rPr lang="en-IN" smtClean="0"/>
              <a:t>‹#›</a:t>
            </a:fld>
            <a:endParaRPr lang="en-IN"/>
          </a:p>
        </p:txBody>
      </p:sp>
    </p:spTree>
    <p:extLst>
      <p:ext uri="{BB962C8B-B14F-4D97-AF65-F5344CB8AC3E}">
        <p14:creationId xmlns:p14="http://schemas.microsoft.com/office/powerpoint/2010/main" val="23055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 name="Google Shape;33;p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4"/>
        <p:cNvGrpSpPr/>
        <p:nvPr/>
      </p:nvGrpSpPr>
      <p:grpSpPr>
        <a:xfrm>
          <a:off x="0" y="0"/>
          <a:ext cx="0" cy="0"/>
          <a:chOff x="0" y="0"/>
          <a:chExt cx="0" cy="0"/>
        </a:xfrm>
      </p:grpSpPr>
      <p:sp>
        <p:nvSpPr>
          <p:cNvPr id="65" name="Google Shape;65;p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62626"/>
              </a:buClr>
              <a:buSzPts val="8000"/>
              <a:buFont typeface="Bookman Old Style" panose="02050604050505020204"/>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68" name="Google Shape;68;p9"/>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69" name="Google Shape;69;p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5" name="Google Shape;75;p10"/>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6" name="Google Shape;76;p10"/>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7" name="Google Shape;77;p10"/>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8" name="Google Shape;78;p1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body" idx="1"/>
          </p:nvPr>
        </p:nvSpPr>
        <p:spPr>
          <a:xfrm rot="5400000">
            <a:off x="4246034" y="-1040553"/>
            <a:ext cx="3760891" cy="10058400"/>
          </a:xfrm>
          <a:prstGeom prst="rect">
            <a:avLst/>
          </a:prstGeom>
          <a:noFill/>
          <a:ln>
            <a:noFill/>
          </a:ln>
        </p:spPr>
        <p:txBody>
          <a:bodyPr spcFirstLastPara="1" wrap="square" lIns="45700" tIns="0" rIns="45700" bIns="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4" name="Google Shape;84;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1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2"/>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1" name="Google Shape;91;p1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3095-DF19-7965-8857-81C4DACFD2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E0BD8E-E1DF-1E86-446D-1BB44B801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5BF7CA-2348-805C-A503-B4ED6088148F}"/>
              </a:ext>
            </a:extLst>
          </p:cNvPr>
          <p:cNvSpPr>
            <a:spLocks noGrp="1"/>
          </p:cNvSpPr>
          <p:nvPr>
            <p:ph type="dt" sz="half" idx="10"/>
          </p:nvPr>
        </p:nvSpPr>
        <p:spPr/>
        <p:txBody>
          <a:bodyPr/>
          <a:lstStyle/>
          <a:p>
            <a:fld id="{8BD8279E-8DE4-4D06-8492-41283417D2C9}" type="datetimeFigureOut">
              <a:rPr lang="en-IN" smtClean="0"/>
              <a:t>05-03-2025</a:t>
            </a:fld>
            <a:endParaRPr lang="en-IN"/>
          </a:p>
        </p:txBody>
      </p:sp>
      <p:sp>
        <p:nvSpPr>
          <p:cNvPr id="5" name="Footer Placeholder 4">
            <a:extLst>
              <a:ext uri="{FF2B5EF4-FFF2-40B4-BE49-F238E27FC236}">
                <a16:creationId xmlns:a16="http://schemas.microsoft.com/office/drawing/2014/main" id="{E63C2F0E-977C-EBCA-12DF-D95574648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B8D6A9-F5A8-6CE2-9E4B-7B38CA8ED9A0}"/>
              </a:ext>
            </a:extLst>
          </p:cNvPr>
          <p:cNvSpPr>
            <a:spLocks noGrp="1"/>
          </p:cNvSpPr>
          <p:nvPr>
            <p:ph type="sldNum" sz="quarter" idx="12"/>
          </p:nvPr>
        </p:nvSpPr>
        <p:spPr/>
        <p:txBody>
          <a:bodyPr/>
          <a:lstStyle/>
          <a:p>
            <a:fld id="{4295B227-717B-4618-A46D-9625910A963A}" type="slidenum">
              <a:rPr lang="en-IN" smtClean="0"/>
              <a:t>‹#›</a:t>
            </a:fld>
            <a:endParaRPr lang="en-IN"/>
          </a:p>
        </p:txBody>
      </p:sp>
    </p:spTree>
    <p:extLst>
      <p:ext uri="{BB962C8B-B14F-4D97-AF65-F5344CB8AC3E}">
        <p14:creationId xmlns:p14="http://schemas.microsoft.com/office/powerpoint/2010/main" val="198306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35D2-24D0-A736-0F79-52009B1A3A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178BC9-C980-1EC3-9E80-FE0FCAB93F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552CE-87A7-C3EF-FD95-982CF12BB7DC}"/>
              </a:ext>
            </a:extLst>
          </p:cNvPr>
          <p:cNvSpPr>
            <a:spLocks noGrp="1"/>
          </p:cNvSpPr>
          <p:nvPr>
            <p:ph type="dt" sz="half" idx="10"/>
          </p:nvPr>
        </p:nvSpPr>
        <p:spPr/>
        <p:txBody>
          <a:bodyPr/>
          <a:lstStyle/>
          <a:p>
            <a:fld id="{8BD8279E-8DE4-4D06-8492-41283417D2C9}" type="datetimeFigureOut">
              <a:rPr lang="en-IN" smtClean="0"/>
              <a:t>05-03-2025</a:t>
            </a:fld>
            <a:endParaRPr lang="en-IN"/>
          </a:p>
        </p:txBody>
      </p:sp>
      <p:sp>
        <p:nvSpPr>
          <p:cNvPr id="5" name="Footer Placeholder 4">
            <a:extLst>
              <a:ext uri="{FF2B5EF4-FFF2-40B4-BE49-F238E27FC236}">
                <a16:creationId xmlns:a16="http://schemas.microsoft.com/office/drawing/2014/main" id="{FC20F909-66E8-4677-7266-E8E49BA790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317893-6F42-A90A-6AC7-DB9692E216AA}"/>
              </a:ext>
            </a:extLst>
          </p:cNvPr>
          <p:cNvSpPr>
            <a:spLocks noGrp="1"/>
          </p:cNvSpPr>
          <p:nvPr>
            <p:ph type="sldNum" sz="quarter" idx="12"/>
          </p:nvPr>
        </p:nvSpPr>
        <p:spPr/>
        <p:txBody>
          <a:bodyPr/>
          <a:lstStyle/>
          <a:p>
            <a:fld id="{4295B227-717B-4618-A46D-9625910A963A}" type="slidenum">
              <a:rPr lang="en-IN" smtClean="0"/>
              <a:t>‹#›</a:t>
            </a:fld>
            <a:endParaRPr lang="en-IN"/>
          </a:p>
        </p:txBody>
      </p:sp>
    </p:spTree>
    <p:extLst>
      <p:ext uri="{BB962C8B-B14F-4D97-AF65-F5344CB8AC3E}">
        <p14:creationId xmlns:p14="http://schemas.microsoft.com/office/powerpoint/2010/main" val="353884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lt1"/>
          </a:fgClr>
          <a:bgClr>
            <a:schemeClr val="bg1"/>
          </a:bgClr>
        </a:pattFill>
        <a:effectLst/>
      </p:bgPr>
    </p:bg>
    <p:spTree>
      <p:nvGrpSpPr>
        <p:cNvPr id="1"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3F3F3F"/>
              </a:buClr>
              <a:buSzPts val="4700"/>
              <a:buFont typeface="Bookman Old Style" panose="02050604050505020204"/>
              <a:buNone/>
              <a:defRPr sz="4700" b="0" i="0" u="none" strike="noStrike" cap="none">
                <a:solidFill>
                  <a:srgbClr val="3F3F3F"/>
                </a:solidFill>
                <a:latin typeface="Bookman Old Style" panose="02050604050505020204"/>
                <a:ea typeface="Bookman Old Style" panose="02050604050505020204"/>
                <a:cs typeface="Bookman Old Style" panose="02050604050505020204"/>
                <a:sym typeface="Bookman Old Style" panose="02050604050505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Autofit/>
          </a:bodyPr>
          <a:lstStyle>
            <a:lvl1pPr marL="457200" marR="0" lvl="0" indent="-349250" algn="l" rtl="0">
              <a:lnSpc>
                <a:spcPct val="110000"/>
              </a:lnSpc>
              <a:spcBef>
                <a:spcPts val="1200"/>
              </a:spcBef>
              <a:spcAft>
                <a:spcPts val="0"/>
              </a:spcAft>
              <a:buClr>
                <a:schemeClr val="accent1"/>
              </a:buClr>
              <a:buSzPts val="1900"/>
              <a:buFont typeface="Calibri" panose="020F0502020204030204"/>
              <a:buChar char=" "/>
              <a:defRPr sz="19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1pPr>
            <a:lvl2pPr marL="914400" marR="0" lvl="1" indent="-336550" algn="l" rtl="0">
              <a:lnSpc>
                <a:spcPct val="100000"/>
              </a:lnSpc>
              <a:spcBef>
                <a:spcPts val="200"/>
              </a:spcBef>
              <a:spcAft>
                <a:spcPts val="0"/>
              </a:spcAft>
              <a:buClr>
                <a:srgbClr val="3F3F3F"/>
              </a:buClr>
              <a:buSzPts val="1700"/>
              <a:buFont typeface="Calibri" panose="020F0502020204030204"/>
              <a:buChar char="◦"/>
              <a:defRPr sz="17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2pPr>
            <a:lvl3pPr marL="1371600" marR="0" lvl="2"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3pPr>
            <a:lvl4pPr marL="1828800" marR="0" lvl="3"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4pPr>
            <a:lvl5pPr marL="2286000" marR="0" lvl="4"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5pPr>
            <a:lvl6pPr marL="2743200" marR="0" lvl="5"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6pPr>
            <a:lvl7pPr marL="3200400" marR="0" lvl="6"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7pPr>
            <a:lvl8pPr marL="3657600" marR="0" lvl="7"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8pPr>
            <a:lvl9pPr marL="4114800" marR="0" lvl="8" indent="-317500" algn="l" rtl="0">
              <a:lnSpc>
                <a:spcPct val="90000"/>
              </a:lnSpc>
              <a:spcBef>
                <a:spcPts val="400"/>
              </a:spcBef>
              <a:spcAft>
                <a:spcPts val="400"/>
              </a:spcAft>
              <a:buClr>
                <a:schemeClr val="accent1"/>
              </a:buClr>
              <a:buSzPts val="1400"/>
              <a:buFont typeface="Calibri" panose="020F0502020204030204"/>
              <a:buChar char="◦"/>
              <a:defRPr sz="14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9pPr>
          </a:lstStyle>
          <a:p>
            <a:endParaRPr/>
          </a:p>
        </p:txBody>
      </p:sp>
      <p:sp>
        <p:nvSpPr>
          <p:cNvPr id="13" name="Google Shape;13;p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9pPr>
          </a:lstStyle>
          <a:p>
            <a:endParaRPr/>
          </a:p>
        </p:txBody>
      </p:sp>
      <p:sp>
        <p:nvSpPr>
          <p:cNvPr id="14" name="Google Shape;14;p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9pPr>
          </a:lstStyle>
          <a:p>
            <a:endParaRPr/>
          </a:p>
        </p:txBody>
      </p:sp>
      <p:sp>
        <p:nvSpPr>
          <p:cNvPr id="15" name="Google Shape;15;p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lang="en-US"/>
          </a:p>
        </p:txBody>
      </p:sp>
      <p:cxnSp>
        <p:nvCxnSpPr>
          <p:cNvPr id="16" name="Google Shape;16;p1"/>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1" r:id="rId2"/>
    <p:sldLayoutId id="2147483655"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10E1E-CB66-3801-AB6F-2BCA239B86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30BA0E-238D-0A09-CCFA-20239949D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EC171-D593-579D-A118-27A19667D7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8279E-8DE4-4D06-8492-41283417D2C9}" type="datetimeFigureOut">
              <a:rPr lang="en-IN" smtClean="0"/>
              <a:t>05-03-2025</a:t>
            </a:fld>
            <a:endParaRPr lang="en-IN"/>
          </a:p>
        </p:txBody>
      </p:sp>
      <p:sp>
        <p:nvSpPr>
          <p:cNvPr id="5" name="Footer Placeholder 4">
            <a:extLst>
              <a:ext uri="{FF2B5EF4-FFF2-40B4-BE49-F238E27FC236}">
                <a16:creationId xmlns:a16="http://schemas.microsoft.com/office/drawing/2014/main" id="{843CA467-8FDD-C31B-93CF-E75F04197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FD6961-85E5-0386-3DBC-14E5DDB078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5B227-717B-4618-A46D-9625910A963A}" type="slidenum">
              <a:rPr lang="en-IN" smtClean="0"/>
              <a:t>‹#›</a:t>
            </a:fld>
            <a:endParaRPr lang="en-IN"/>
          </a:p>
        </p:txBody>
      </p:sp>
    </p:spTree>
    <p:extLst>
      <p:ext uri="{BB962C8B-B14F-4D97-AF65-F5344CB8AC3E}">
        <p14:creationId xmlns:p14="http://schemas.microsoft.com/office/powerpoint/2010/main" val="349897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99" name="Google Shape;99;p13"/>
          <p:cNvSpPr txBox="1"/>
          <p:nvPr/>
        </p:nvSpPr>
        <p:spPr>
          <a:xfrm>
            <a:off x="67549" y="1325475"/>
            <a:ext cx="11887200" cy="4207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PROJECT</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On</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a:buSzPts val="2400"/>
            </a:pPr>
            <a:r>
              <a:rPr lang="en-US" sz="1800" b="1" dirty="0">
                <a:effectLst/>
                <a:latin typeface="Times New Roman" panose="02020603050405020304" pitchFamily="18" charset="0"/>
                <a:ea typeface="Carlito"/>
              </a:rPr>
              <a:t>REAL-TIME DRIVER ALERTNESS SYSTEM WITH ALARM</a:t>
            </a:r>
            <a:r>
              <a:rPr lang="en-IN" sz="2400" b="1" dirty="0">
                <a:effectLst/>
              </a:rPr>
              <a:t> </a:t>
            </a:r>
            <a:r>
              <a:rPr lang="en-US" sz="1800" b="1" dirty="0">
                <a:effectLst/>
                <a:latin typeface="Times New Roman" panose="02020603050405020304" pitchFamily="18" charset="0"/>
                <a:ea typeface="Carlito"/>
                <a:cs typeface="Carlito"/>
              </a:rPr>
              <a:t> </a:t>
            </a:r>
            <a:endParaRPr lang="en-IN" sz="1800" b="1" dirty="0">
              <a:effectLst/>
              <a:latin typeface="Carlito"/>
              <a:ea typeface="Carlito"/>
              <a:cs typeface="Carlito"/>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BACHELOR OF TECHNOLOGY </a:t>
            </a:r>
          </a:p>
          <a:p>
            <a:pPr marL="0" marR="0" lvl="0" indent="0" algn="ctr" rtl="0">
              <a:lnSpc>
                <a:spcPct val="100000"/>
              </a:lnSpc>
              <a:spcBef>
                <a:spcPts val="0"/>
              </a:spcBef>
              <a:spcAft>
                <a:spcPts val="0"/>
              </a:spcAft>
              <a:buClr>
                <a:srgbClr val="000000"/>
              </a:buClr>
              <a:buSzPts val="2400"/>
              <a:buFont typeface="Arial" panose="020B0604020202020204"/>
              <a:buNone/>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REVIEW</a:t>
            </a:r>
            <a:endParaRPr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COMPUTER SCIENCE AND  ENGINEERING</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a:t>
            </a:r>
            <a:endPar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Clr>
                <a:srgbClr val="000000"/>
              </a:buClr>
              <a:buSzPts val="1800"/>
              <a:buFont typeface="Arial" panose="020B0604020202020204"/>
              <a:buNone/>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MUTHYAMAINA MOUNIKA                                   22VE1A05A1</a:t>
            </a:r>
            <a:endPar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a:buSzPts val="1800"/>
            </a:pPr>
            <a:endParaRPr lang="en-US" sz="1800" b="1" dirty="0">
              <a:solidFill>
                <a:schemeClr val="dk1"/>
              </a:solidFill>
              <a:latin typeface="Times New Roman" panose="02020603050405020304"/>
              <a:ea typeface="Libre Franklin" panose="00000500000000000000"/>
              <a:cs typeface="Times New Roman" panose="02020603050405020304"/>
              <a:sym typeface="Times New Roman" panose="02020603050405020304"/>
            </a:endParaRPr>
          </a:p>
          <a:p>
            <a:pPr algn="ctr">
              <a:buSzPts val="1800"/>
            </a:pPr>
            <a:r>
              <a:rPr lang="en-US" sz="1800" b="1" dirty="0">
                <a:solidFill>
                  <a:schemeClr val="dk1"/>
                </a:solidFill>
                <a:latin typeface="Times New Roman" panose="02020603050405020304"/>
                <a:ea typeface="Libre Franklin" panose="00000500000000000000"/>
                <a:cs typeface="Times New Roman" panose="02020603050405020304"/>
                <a:sym typeface="Times New Roman" panose="02020603050405020304"/>
              </a:rPr>
              <a:t>ACADEMIC BATCH: (2022-2026)</a:t>
            </a:r>
            <a:endParaRPr lang="en-US" sz="1800" dirty="0">
              <a:solidFill>
                <a:schemeClr val="dk1"/>
              </a:solidFill>
              <a:latin typeface="Libre Franklin" panose="00000500000000000000"/>
              <a:ea typeface="Libre Franklin" panose="00000500000000000000"/>
              <a:cs typeface="Libre Franklin" panose="00000500000000000000"/>
              <a:sym typeface="Libre Franklin" panose="00000500000000000000"/>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 of </a:t>
            </a: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Guide Name – </a:t>
            </a:r>
            <a:r>
              <a:rPr lang="en-US" sz="1800"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Mrs.P.VIJAYALAKSHMI</a:t>
            </a:r>
            <a:endPar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13"/>
          <p:cNvSpPr txBox="1"/>
          <p:nvPr/>
        </p:nvSpPr>
        <p:spPr>
          <a:xfrm>
            <a:off x="11703325" y="1596475"/>
            <a:ext cx="488100" cy="5601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ibre Franklin" panose="00000500000000000000"/>
              <a:ea typeface="Libre Franklin" panose="00000500000000000000"/>
              <a:cs typeface="Libre Franklin" panose="00000500000000000000"/>
              <a:sym typeface="Libre Franklin" panose="00000500000000000000"/>
            </a:endParaRPr>
          </a:p>
        </p:txBody>
      </p:sp>
      <p:pic>
        <p:nvPicPr>
          <p:cNvPr id="18441" name="Picture 1"/>
          <p:cNvPicPr>
            <a:picLocks noChangeAspect="1" noChangeArrowheads="1"/>
          </p:cNvPicPr>
          <p:nvPr/>
        </p:nvPicPr>
        <p:blipFill>
          <a:blip r:embed="rId3"/>
          <a:srcRect/>
          <a:stretch>
            <a:fillRect/>
          </a:stretch>
        </p:blipFill>
        <p:spPr bwMode="auto">
          <a:xfrm>
            <a:off x="838200" y="0"/>
            <a:ext cx="1524000" cy="1381125"/>
          </a:xfrm>
          <a:prstGeom prst="rect">
            <a:avLst/>
          </a:prstGeom>
          <a:noFill/>
        </p:spPr>
      </p:pic>
      <p:sp>
        <p:nvSpPr>
          <p:cNvPr id="18440" name="AutoShape 8"/>
          <p:cNvSpPr>
            <a:spLocks noChangeShapeType="1"/>
          </p:cNvSpPr>
          <p:nvPr/>
        </p:nvSpPr>
        <p:spPr bwMode="auto">
          <a:xfrm>
            <a:off x="0" y="1447800"/>
            <a:ext cx="12192000" cy="45719"/>
          </a:xfrm>
          <a:prstGeom prst="straightConnector1">
            <a:avLst/>
          </a:prstGeom>
          <a:noFill/>
          <a:ln w="19050">
            <a:solidFill>
              <a:srgbClr val="3399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39" name="AutoShape 7"/>
          <p:cNvSpPr>
            <a:spLocks noChangeShapeType="1"/>
          </p:cNvSpPr>
          <p:nvPr/>
        </p:nvSpPr>
        <p:spPr bwMode="auto">
          <a:xfrm>
            <a:off x="0" y="1524000"/>
            <a:ext cx="12192000" cy="76200"/>
          </a:xfrm>
          <a:prstGeom prst="straightConnector1">
            <a:avLst/>
          </a:prstGeom>
          <a:noFill/>
          <a:ln w="19050">
            <a:solidFill>
              <a:srgbClr val="E36C0A"/>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42" name="Rectangle 10"/>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3" name="Rectangle 11"/>
          <p:cNvSpPr>
            <a:spLocks noChangeArrowheads="1"/>
          </p:cNvSpPr>
          <p:nvPr/>
        </p:nvSpPr>
        <p:spPr bwMode="auto">
          <a:xfrm>
            <a:off x="0" y="-9630"/>
            <a:ext cx="12192000" cy="14003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tab pos="2865438" algn="ctr"/>
                <a:tab pos="5730875" algn="r"/>
              </a:tabLst>
            </a:pPr>
            <a:r>
              <a:rPr kumimoji="0" lang="en-US" sz="1300" b="1" i="0" u="none" strike="noStrike" cap="none" normalizeH="0" baseline="0" dirty="0">
                <a:ln>
                  <a:noFill/>
                </a:ln>
                <a:solidFill>
                  <a:srgbClr val="0070C0"/>
                </a:solidFill>
                <a:effectLst/>
                <a:latin typeface="Arial" pitchFamily="34" charset="0"/>
                <a:ea typeface="Cambria" pitchFamily="18" charset="0"/>
                <a:cs typeface="Calibri" pitchFamily="34" charset="0"/>
              </a:rPr>
              <a:t>                                         </a:t>
            </a:r>
          </a:p>
          <a:p>
            <a:pPr marL="0" marR="0" lvl="0" indent="457200" algn="ctr" defTabSz="914400" rtl="0" eaLnBrk="1" fontAlgn="base" latinLnBrk="0" hangingPunct="1">
              <a:lnSpc>
                <a:spcPct val="100000"/>
              </a:lnSpc>
              <a:spcBef>
                <a:spcPct val="0"/>
              </a:spcBef>
              <a:spcAft>
                <a:spcPct val="0"/>
              </a:spcAft>
              <a:buClrTx/>
              <a:buSzTx/>
              <a:buFontTx/>
              <a:buNone/>
              <a:tabLst>
                <a:tab pos="2865438" algn="ctr"/>
                <a:tab pos="5730875" algn="r"/>
              </a:tabLst>
            </a:pPr>
            <a:r>
              <a:rPr kumimoji="0" lang="en-US" sz="1300" b="1" i="0" u="none" strike="noStrike" cap="none" normalizeH="0" baseline="0" dirty="0">
                <a:ln>
                  <a:noFill/>
                </a:ln>
                <a:solidFill>
                  <a:srgbClr val="0070C0"/>
                </a:solidFill>
                <a:effectLst/>
                <a:latin typeface="Arial" pitchFamily="34" charset="0"/>
                <a:ea typeface="Cambria" pitchFamily="18" charset="0"/>
                <a:cs typeface="Calibri" pitchFamily="34" charset="0"/>
              </a:rPr>
              <a:t>   </a:t>
            </a:r>
            <a:r>
              <a:rPr kumimoji="0" lang="en-US" sz="1800" b="1" i="0" u="none" strike="noStrike" cap="none" normalizeH="0" baseline="0" dirty="0">
                <a:ln>
                  <a:noFill/>
                </a:ln>
                <a:solidFill>
                  <a:srgbClr val="0070C0"/>
                </a:solidFill>
                <a:effectLst/>
                <a:latin typeface="Arial" pitchFamily="34" charset="0"/>
                <a:ea typeface="Cambria" pitchFamily="18" charset="0"/>
                <a:cs typeface="Calibri" pitchFamily="34" charset="0"/>
              </a:rPr>
              <a:t>Sreyas Institute of Engineering and Technology</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2865438" algn="ctr"/>
                <a:tab pos="5730875" algn="r"/>
              </a:tabLst>
            </a:pPr>
            <a:r>
              <a:rPr kumimoji="0" lang="en-US" sz="1800" b="1" i="1" u="none" strike="noStrike" cap="none" normalizeH="0" baseline="0" dirty="0">
                <a:ln>
                  <a:noFill/>
                </a:ln>
                <a:solidFill>
                  <a:srgbClr val="FF0000"/>
                </a:solidFill>
                <a:effectLst/>
                <a:latin typeface="Sitka Heading" charset="0"/>
                <a:ea typeface="Cambria" pitchFamily="18" charset="0"/>
                <a:cs typeface="Cambria" pitchFamily="18" charset="0"/>
              </a:rPr>
              <a:t> An Autonomous Institution</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2865438" algn="ctr"/>
                <a:tab pos="5730875" algn="r"/>
              </a:tabLst>
            </a:pPr>
            <a:r>
              <a:rPr kumimoji="0" lang="en-US" sz="1800" b="0" i="0" u="none" strike="noStrike" cap="none" normalizeH="0" baseline="0" dirty="0">
                <a:ln>
                  <a:noFill/>
                </a:ln>
                <a:solidFill>
                  <a:schemeClr val="tx1"/>
                </a:solidFill>
                <a:effectLst/>
                <a:latin typeface="Palatino Linotype" pitchFamily="18" charset="0"/>
                <a:ea typeface="Cambria" pitchFamily="18" charset="0"/>
                <a:cs typeface="Cambria" pitchFamily="18" charset="0"/>
              </a:rPr>
              <a:t>Approved by AICTE, Affiliated to JNTUH</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2865438" algn="ctr"/>
                <a:tab pos="5730875" algn="r"/>
              </a:tabLst>
            </a:pPr>
            <a:r>
              <a:rPr kumimoji="0" lang="en-US" sz="1800" b="0" i="0" u="none" strike="noStrike" cap="none" normalizeH="0" baseline="0" dirty="0">
                <a:ln>
                  <a:noFill/>
                </a:ln>
                <a:solidFill>
                  <a:schemeClr val="tx1"/>
                </a:solidFill>
                <a:effectLst/>
                <a:latin typeface="Palatino Linotype" pitchFamily="18" charset="0"/>
                <a:ea typeface="Cambria" pitchFamily="18" charset="0"/>
                <a:cs typeface="Cambria" pitchFamily="18" charset="0"/>
              </a:rPr>
              <a:t>                     Accredited by NAAC-A Grade, NBA (CSE, ECE &amp; ME) &amp; ISO 9001:2015 Certified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444" name="Rectangle 12"/>
          <p:cNvSpPr>
            <a:spLocks noChangeArrowheads="1"/>
          </p:cNvSpPr>
          <p:nvPr/>
        </p:nvSpPr>
        <p:spPr bwMode="auto">
          <a:xfrm>
            <a:off x="0" y="9144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865438" algn="ctr"/>
                <a:tab pos="5730875" algn="r"/>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D41-0540-5F18-DCFD-E0B39F2A1253}"/>
              </a:ext>
            </a:extLst>
          </p:cNvPr>
          <p:cNvSpPr>
            <a:spLocks noGrp="1"/>
          </p:cNvSpPr>
          <p:nvPr>
            <p:ph type="title"/>
          </p:nvPr>
        </p:nvSpPr>
        <p:spPr>
          <a:xfrm>
            <a:off x="838200" y="-304800"/>
            <a:ext cx="10058400" cy="1450757"/>
          </a:xfrm>
        </p:spPr>
        <p:txBody>
          <a:bodyPr/>
          <a:lstStyle/>
          <a:p>
            <a:r>
              <a:rPr lang="en-US" sz="4000" dirty="0">
                <a:latin typeface="Times New Roman" panose="02020603050405020304" pitchFamily="18" charset="0"/>
                <a:cs typeface="Times New Roman" panose="02020603050405020304" pitchFamily="18" charset="0"/>
              </a:rPr>
              <a:t>PROJECT MODULES</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FDF3598-0F8A-026A-C459-E39AE0DB60DE}"/>
              </a:ext>
            </a:extLst>
          </p:cNvPr>
          <p:cNvSpPr>
            <a:spLocks noGrp="1"/>
          </p:cNvSpPr>
          <p:nvPr>
            <p:ph type="body" idx="1"/>
          </p:nvPr>
        </p:nvSpPr>
        <p:spPr>
          <a:xfrm>
            <a:off x="457200" y="1219200"/>
            <a:ext cx="11010894" cy="759043"/>
          </a:xfrm>
        </p:spPr>
        <p:txBody>
          <a:bodyPr/>
          <a:lstStyle/>
          <a:p>
            <a:r>
              <a:rPr lang="en-US" sz="2400" b="1" dirty="0">
                <a:latin typeface="Times New Roman" panose="02020603050405020304" pitchFamily="18" charset="0"/>
                <a:cs typeface="Times New Roman" panose="02020603050405020304" pitchFamily="18" charset="0"/>
              </a:rPr>
              <a:t>ADMIN MODULE:</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View alert logs: </a:t>
            </a:r>
            <a:r>
              <a:rPr lang="en-US" sz="2400" dirty="0">
                <a:latin typeface="Times New Roman" panose="02020603050405020304" pitchFamily="18" charset="0"/>
                <a:cs typeface="Times New Roman" panose="02020603050405020304" pitchFamily="18" charset="0"/>
              </a:rPr>
              <a:t>Display all alert logs with filters for date, time, and type of alert.</a:t>
            </a:r>
          </a:p>
          <a:p>
            <a:pPr>
              <a:buFont typeface="+mj-lt"/>
              <a:buAutoNum type="arabicPeriod"/>
            </a:pPr>
            <a:r>
              <a:rPr lang="en-US" sz="2400" b="1" dirty="0">
                <a:latin typeface="Times New Roman" panose="02020603050405020304" pitchFamily="18" charset="0"/>
                <a:cs typeface="Times New Roman" panose="02020603050405020304" pitchFamily="18" charset="0"/>
              </a:rPr>
              <a:t>Configure system settings: </a:t>
            </a:r>
            <a:r>
              <a:rPr lang="en-US" sz="2400" dirty="0">
                <a:latin typeface="Times New Roman" panose="02020603050405020304" pitchFamily="18" charset="0"/>
                <a:cs typeface="Times New Roman" panose="02020603050405020304" pitchFamily="18" charset="0"/>
              </a:rPr>
              <a:t>Adjust thresholds and parameters for drowsiness and distraction detection.</a:t>
            </a:r>
          </a:p>
          <a:p>
            <a:r>
              <a:rPr lang="en-US" sz="2400" b="1" dirty="0">
                <a:latin typeface="Times New Roman" panose="02020603050405020304" pitchFamily="18" charset="0"/>
                <a:cs typeface="Times New Roman" panose="02020603050405020304" pitchFamily="18" charset="0"/>
              </a:rPr>
              <a:t>USER (DRIVER) MODULE:</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Update profile: </a:t>
            </a:r>
            <a:r>
              <a:rPr lang="en-US" sz="2400" dirty="0">
                <a:latin typeface="Times New Roman" panose="02020603050405020304" pitchFamily="18" charset="0"/>
                <a:cs typeface="Times New Roman" panose="02020603050405020304" pitchFamily="18" charset="0"/>
              </a:rPr>
              <a:t>Allow drivers to update personal information.</a:t>
            </a:r>
          </a:p>
          <a:p>
            <a:pPr>
              <a:buFont typeface="+mj-lt"/>
              <a:buAutoNum type="arabicPeriod"/>
            </a:pPr>
            <a:r>
              <a:rPr lang="en-US" sz="2400" b="1" dirty="0">
                <a:latin typeface="Times New Roman" panose="02020603050405020304" pitchFamily="18" charset="0"/>
                <a:cs typeface="Times New Roman" panose="02020603050405020304" pitchFamily="18" charset="0"/>
              </a:rPr>
              <a:t>Start/stop monitoring session: </a:t>
            </a:r>
            <a:r>
              <a:rPr lang="en-US" sz="2400" dirty="0">
                <a:latin typeface="Times New Roman" panose="02020603050405020304" pitchFamily="18" charset="0"/>
                <a:cs typeface="Times New Roman" panose="02020603050405020304" pitchFamily="18" charset="0"/>
              </a:rPr>
              <a:t>Enable drivers to start or stop the alertness monitoring process.</a:t>
            </a:r>
          </a:p>
          <a:p>
            <a:pPr>
              <a:buFont typeface="+mj-lt"/>
              <a:buAutoNum type="arabicPeriod"/>
            </a:pPr>
            <a:r>
              <a:rPr lang="en-US" sz="2400" b="1" dirty="0">
                <a:latin typeface="Times New Roman" panose="02020603050405020304" pitchFamily="18" charset="0"/>
                <a:cs typeface="Times New Roman" panose="02020603050405020304" pitchFamily="18" charset="0"/>
              </a:rPr>
              <a:t>View personal alert logs: </a:t>
            </a:r>
            <a:r>
              <a:rPr lang="en-US" sz="2400" dirty="0">
                <a:latin typeface="Times New Roman" panose="02020603050405020304" pitchFamily="18" charset="0"/>
                <a:cs typeface="Times New Roman" panose="02020603050405020304" pitchFamily="18" charset="0"/>
              </a:rPr>
              <a:t>Display a log of alerts specific to the driver.</a:t>
            </a:r>
          </a:p>
          <a:p>
            <a:pPr marL="114300" indent="0" algn="l">
              <a:buNone/>
            </a:pPr>
            <a:endParaRPr lang="en-US" sz="800" b="1" i="0" dirty="0">
              <a:solidFill>
                <a:srgbClr val="FFFFFF"/>
              </a:solidFill>
              <a:effectLst/>
              <a:highlight>
                <a:srgbClr val="2B2B2B"/>
              </a:highlight>
              <a:latin typeface="SegoeUIVariable"/>
            </a:endParaRPr>
          </a:p>
        </p:txBody>
      </p:sp>
      <p:pic>
        <p:nvPicPr>
          <p:cNvPr id="5" name="Picture 4">
            <a:extLst>
              <a:ext uri="{FF2B5EF4-FFF2-40B4-BE49-F238E27FC236}">
                <a16:creationId xmlns:a16="http://schemas.microsoft.com/office/drawing/2014/main" id="{F0916363-AB6E-1301-DEBD-07C2FF17C404}"/>
              </a:ext>
            </a:extLst>
          </p:cNvPr>
          <p:cNvPicPr>
            <a:picLocks noChangeAspect="1"/>
          </p:cNvPicPr>
          <p:nvPr/>
        </p:nvPicPr>
        <p:blipFill>
          <a:blip r:embed="rId2"/>
          <a:stretch>
            <a:fillRect/>
          </a:stretch>
        </p:blipFill>
        <p:spPr>
          <a:xfrm>
            <a:off x="6086473" y="3367079"/>
            <a:ext cx="19053" cy="123842"/>
          </a:xfrm>
          <a:prstGeom prst="rect">
            <a:avLst/>
          </a:prstGeom>
        </p:spPr>
      </p:pic>
      <p:pic>
        <p:nvPicPr>
          <p:cNvPr id="7" name="Picture 6">
            <a:extLst>
              <a:ext uri="{FF2B5EF4-FFF2-40B4-BE49-F238E27FC236}">
                <a16:creationId xmlns:a16="http://schemas.microsoft.com/office/drawing/2014/main" id="{4EB2833B-33B8-5E13-8663-6000F0360F6C}"/>
              </a:ext>
            </a:extLst>
          </p:cNvPr>
          <p:cNvPicPr>
            <a:picLocks noChangeAspect="1"/>
          </p:cNvPicPr>
          <p:nvPr/>
        </p:nvPicPr>
        <p:blipFill>
          <a:blip r:embed="rId2"/>
          <a:stretch>
            <a:fillRect/>
          </a:stretch>
        </p:blipFill>
        <p:spPr>
          <a:xfrm>
            <a:off x="6086473" y="3367079"/>
            <a:ext cx="19053" cy="123842"/>
          </a:xfrm>
          <a:prstGeom prst="rect">
            <a:avLst/>
          </a:prstGeom>
        </p:spPr>
      </p:pic>
    </p:spTree>
    <p:extLst>
      <p:ext uri="{BB962C8B-B14F-4D97-AF65-F5344CB8AC3E}">
        <p14:creationId xmlns:p14="http://schemas.microsoft.com/office/powerpoint/2010/main" val="282050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1BDF-41A9-FA1D-44DD-5B64D53B4C74}"/>
              </a:ext>
            </a:extLst>
          </p:cNvPr>
          <p:cNvSpPr>
            <a:spLocks noGrp="1"/>
          </p:cNvSpPr>
          <p:nvPr>
            <p:ph type="title"/>
          </p:nvPr>
        </p:nvSpPr>
        <p:spPr>
          <a:xfrm>
            <a:off x="990600" y="304800"/>
            <a:ext cx="10058400" cy="856397"/>
          </a:xfrm>
        </p:spPr>
        <p:txBody>
          <a:bodyPr/>
          <a:lstStyle/>
          <a:p>
            <a:r>
              <a:rPr lang="en-US" sz="4800" dirty="0">
                <a:latin typeface="Times New Roman" panose="02020603050405020304" pitchFamily="18" charset="0"/>
                <a:cs typeface="Times New Roman" panose="02020603050405020304" pitchFamily="18" charset="0"/>
              </a:rPr>
              <a:t>PROJECT MODULES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A287726-2A61-1F3C-CE1B-EACBA2C59D41}"/>
              </a:ext>
            </a:extLst>
          </p:cNvPr>
          <p:cNvSpPr>
            <a:spLocks noGrp="1"/>
          </p:cNvSpPr>
          <p:nvPr>
            <p:ph type="body" idx="1"/>
          </p:nvPr>
        </p:nvSpPr>
        <p:spPr>
          <a:xfrm>
            <a:off x="685800" y="1161197"/>
            <a:ext cx="10058400" cy="3760891"/>
          </a:xfrm>
        </p:spPr>
        <p:txBody>
          <a:bodyPr/>
          <a:lstStyle/>
          <a:p>
            <a:r>
              <a:rPr lang="en-US" sz="2400" b="1" dirty="0">
                <a:latin typeface="Times New Roman" panose="02020603050405020304" pitchFamily="18" charset="0"/>
                <a:cs typeface="Times New Roman" panose="02020603050405020304" pitchFamily="18" charset="0"/>
              </a:rPr>
              <a:t>DROWSINESS DETECTION MODULE:</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Capture real-time video stream: </a:t>
            </a:r>
            <a:r>
              <a:rPr lang="en-US" sz="2400" dirty="0">
                <a:latin typeface="Times New Roman" panose="02020603050405020304" pitchFamily="18" charset="0"/>
                <a:cs typeface="Times New Roman" panose="02020603050405020304" pitchFamily="18" charset="0"/>
              </a:rPr>
              <a:t>Use OpenCV to capture video from the webcam.</a:t>
            </a:r>
          </a:p>
          <a:p>
            <a:pPr>
              <a:buFont typeface="+mj-lt"/>
              <a:buAutoNum type="arabicPeriod"/>
            </a:pPr>
            <a:r>
              <a:rPr lang="en-US" sz="2400" b="1" dirty="0">
                <a:latin typeface="Times New Roman" panose="02020603050405020304" pitchFamily="18" charset="0"/>
                <a:cs typeface="Times New Roman" panose="02020603050405020304" pitchFamily="18" charset="0"/>
              </a:rPr>
              <a:t>Detect faces and eyes using </a:t>
            </a:r>
            <a:r>
              <a:rPr lang="en-US" sz="2400" b="1" dirty="0" err="1">
                <a:latin typeface="Times New Roman" panose="02020603050405020304" pitchFamily="18" charset="0"/>
                <a:cs typeface="Times New Roman" panose="02020603050405020304" pitchFamily="18" charset="0"/>
              </a:rPr>
              <a:t>dlib</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Utilize </a:t>
            </a:r>
            <a:r>
              <a:rPr lang="en-US" sz="2400" dirty="0" err="1">
                <a:latin typeface="Times New Roman" panose="02020603050405020304" pitchFamily="18" charset="0"/>
                <a:cs typeface="Times New Roman" panose="02020603050405020304" pitchFamily="18" charset="0"/>
              </a:rPr>
              <a:t>dlib's</a:t>
            </a:r>
            <a:r>
              <a:rPr lang="en-US" sz="2400" dirty="0">
                <a:latin typeface="Times New Roman" panose="02020603050405020304" pitchFamily="18" charset="0"/>
                <a:cs typeface="Times New Roman" panose="02020603050405020304" pitchFamily="18" charset="0"/>
              </a:rPr>
              <a:t> face detector and facial landmark predictor.</a:t>
            </a:r>
          </a:p>
          <a:p>
            <a:pPr>
              <a:buFont typeface="+mj-lt"/>
              <a:buAutoNum type="arabicPeriod"/>
            </a:pPr>
            <a:r>
              <a:rPr lang="en-US" sz="2400" b="1" dirty="0">
                <a:latin typeface="Times New Roman" panose="02020603050405020304" pitchFamily="18" charset="0"/>
                <a:cs typeface="Times New Roman" panose="02020603050405020304" pitchFamily="18" charset="0"/>
              </a:rPr>
              <a:t>Calculate Eye Aspect Ratio (EAR): </a:t>
            </a:r>
            <a:r>
              <a:rPr lang="en-US" sz="2400" dirty="0">
                <a:latin typeface="Times New Roman" panose="02020603050405020304" pitchFamily="18" charset="0"/>
                <a:cs typeface="Times New Roman" panose="02020603050405020304" pitchFamily="18" charset="0"/>
              </a:rPr>
              <a:t>Compute EAR for both eyes to monitor for drowsiness.</a:t>
            </a:r>
          </a:p>
          <a:p>
            <a:pPr>
              <a:buFont typeface="+mj-lt"/>
              <a:buAutoNum type="arabicPeriod"/>
            </a:pPr>
            <a:r>
              <a:rPr lang="en-US" sz="2400" b="1" dirty="0">
                <a:latin typeface="Times New Roman" panose="02020603050405020304" pitchFamily="18" charset="0"/>
                <a:cs typeface="Times New Roman" panose="02020603050405020304" pitchFamily="18" charset="0"/>
              </a:rPr>
              <a:t>Trigger alarm if drowsiness is detected: </a:t>
            </a:r>
            <a:r>
              <a:rPr lang="en-US" sz="2400" dirty="0">
                <a:latin typeface="Times New Roman" panose="02020603050405020304" pitchFamily="18" charset="0"/>
                <a:cs typeface="Times New Roman" panose="02020603050405020304" pitchFamily="18" charset="0"/>
              </a:rPr>
              <a:t>Play an alarm and provide a text-to-speech warning.</a:t>
            </a:r>
          </a:p>
          <a:p>
            <a:pPr>
              <a:buFont typeface="+mj-lt"/>
              <a:buAutoNum type="arabicPeriod"/>
            </a:pPr>
            <a:r>
              <a:rPr lang="en-US" sz="2400" b="1" dirty="0">
                <a:latin typeface="Times New Roman" panose="02020603050405020304" pitchFamily="18" charset="0"/>
                <a:cs typeface="Times New Roman" panose="02020603050405020304" pitchFamily="18" charset="0"/>
              </a:rPr>
              <a:t>Log incident in the database with timestamp: </a:t>
            </a:r>
            <a:r>
              <a:rPr lang="en-US" sz="2400" dirty="0">
                <a:latin typeface="Times New Roman" panose="02020603050405020304" pitchFamily="18" charset="0"/>
                <a:cs typeface="Times New Roman" panose="02020603050405020304" pitchFamily="18" charset="0"/>
              </a:rPr>
              <a:t>Automatically record the drowsiness event in the database.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93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4BFD-7C7C-E38F-01CB-6114DBA9BAFF}"/>
              </a:ext>
            </a:extLst>
          </p:cNvPr>
          <p:cNvSpPr>
            <a:spLocks noGrp="1"/>
          </p:cNvSpPr>
          <p:nvPr>
            <p:ph type="title"/>
          </p:nvPr>
        </p:nvSpPr>
        <p:spPr>
          <a:xfrm>
            <a:off x="914400" y="228600"/>
            <a:ext cx="10058400" cy="932597"/>
          </a:xfrm>
        </p:spPr>
        <p:txBody>
          <a:bodyPr/>
          <a:lstStyle/>
          <a:p>
            <a:r>
              <a:rPr lang="en-US" sz="4800" dirty="0">
                <a:latin typeface="Times New Roman" panose="02020603050405020304" pitchFamily="18" charset="0"/>
                <a:cs typeface="Times New Roman" panose="02020603050405020304" pitchFamily="18" charset="0"/>
              </a:rPr>
              <a:t>PROJECT MODULES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1FF785F-27B0-A743-1E2F-7A8AD6933002}"/>
              </a:ext>
            </a:extLst>
          </p:cNvPr>
          <p:cNvSpPr>
            <a:spLocks noGrp="1"/>
          </p:cNvSpPr>
          <p:nvPr>
            <p:ph type="body" idx="1"/>
          </p:nvPr>
        </p:nvSpPr>
        <p:spPr>
          <a:xfrm>
            <a:off x="609600" y="1295400"/>
            <a:ext cx="10058400" cy="3760891"/>
          </a:xfrm>
        </p:spPr>
        <p:txBody>
          <a:bodyPr/>
          <a:lstStyle/>
          <a:p>
            <a:r>
              <a:rPr lang="en-US" sz="2400" b="1" dirty="0">
                <a:latin typeface="Times New Roman" panose="02020603050405020304" pitchFamily="18" charset="0"/>
                <a:cs typeface="Times New Roman" panose="02020603050405020304" pitchFamily="18" charset="0"/>
              </a:rPr>
              <a:t>DISTRACTION DETECTION MODULE:</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Capture real-time video stream: </a:t>
            </a:r>
            <a:r>
              <a:rPr lang="en-US" sz="2400" dirty="0">
                <a:latin typeface="Times New Roman" panose="02020603050405020304" pitchFamily="18" charset="0"/>
                <a:cs typeface="Times New Roman" panose="02020603050405020304" pitchFamily="18" charset="0"/>
              </a:rPr>
              <a:t>Use OpenCV to capture video from the webcam.</a:t>
            </a:r>
          </a:p>
          <a:p>
            <a:pPr>
              <a:buFont typeface="+mj-lt"/>
              <a:buAutoNum type="arabicPeriod"/>
            </a:pPr>
            <a:r>
              <a:rPr lang="en-US" sz="2400" b="1" dirty="0">
                <a:latin typeface="Times New Roman" panose="02020603050405020304" pitchFamily="18" charset="0"/>
                <a:cs typeface="Times New Roman" panose="02020603050405020304" pitchFamily="18" charset="0"/>
              </a:rPr>
              <a:t>Detect objects using YOLOv5: </a:t>
            </a:r>
            <a:r>
              <a:rPr lang="en-US" sz="2400" dirty="0">
                <a:latin typeface="Times New Roman" panose="02020603050405020304" pitchFamily="18" charset="0"/>
                <a:cs typeface="Times New Roman" panose="02020603050405020304" pitchFamily="18" charset="0"/>
              </a:rPr>
              <a:t>Load the YOLOv5 model and perform object detection.</a:t>
            </a:r>
          </a:p>
          <a:p>
            <a:pPr>
              <a:buFont typeface="+mj-lt"/>
              <a:buAutoNum type="arabicPeriod"/>
            </a:pPr>
            <a:r>
              <a:rPr lang="en-US" sz="2400" b="1" dirty="0">
                <a:latin typeface="Times New Roman" panose="02020603050405020304" pitchFamily="18" charset="0"/>
                <a:cs typeface="Times New Roman" panose="02020603050405020304" pitchFamily="18" charset="0"/>
              </a:rPr>
              <a:t>Identify predefined distraction objects: </a:t>
            </a:r>
            <a:r>
              <a:rPr lang="en-US" sz="2400" dirty="0">
                <a:latin typeface="Times New Roman" panose="02020603050405020304" pitchFamily="18" charset="0"/>
                <a:cs typeface="Times New Roman" panose="02020603050405020304" pitchFamily="18" charset="0"/>
              </a:rPr>
              <a:t>Filter detected objects for predefined distraction classes.</a:t>
            </a:r>
          </a:p>
          <a:p>
            <a:pPr>
              <a:buFont typeface="+mj-lt"/>
              <a:buAutoNum type="arabicPeriod"/>
            </a:pPr>
            <a:r>
              <a:rPr lang="en-US" sz="2400" b="1" dirty="0">
                <a:latin typeface="Times New Roman" panose="02020603050405020304" pitchFamily="18" charset="0"/>
                <a:cs typeface="Times New Roman" panose="02020603050405020304" pitchFamily="18" charset="0"/>
              </a:rPr>
              <a:t>Trigger alert and log incident in the database: </a:t>
            </a:r>
            <a:r>
              <a:rPr lang="en-US" sz="2400" dirty="0">
                <a:latin typeface="Times New Roman" panose="02020603050405020304" pitchFamily="18" charset="0"/>
                <a:cs typeface="Times New Roman" panose="02020603050405020304" pitchFamily="18" charset="0"/>
              </a:rPr>
              <a:t>Provide a text-to-speech warning and log the distraction event with a timestamp.</a:t>
            </a:r>
          </a:p>
          <a:p>
            <a:r>
              <a:rPr lang="en-US" sz="2400" b="1" dirty="0">
                <a:latin typeface="Times New Roman" panose="02020603050405020304" pitchFamily="18" charset="0"/>
                <a:cs typeface="Times New Roman" panose="02020603050405020304" pitchFamily="18" charset="0"/>
              </a:rPr>
              <a:t>ALARM MODULE: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598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DD5C-257A-9374-27C5-4D74AA904C05}"/>
              </a:ext>
            </a:extLst>
          </p:cNvPr>
          <p:cNvSpPr>
            <a:spLocks noGrp="1"/>
          </p:cNvSpPr>
          <p:nvPr>
            <p:ph type="title"/>
          </p:nvPr>
        </p:nvSpPr>
        <p:spPr>
          <a:xfrm>
            <a:off x="914400" y="-228600"/>
            <a:ext cx="10058400" cy="1143000"/>
          </a:xfrm>
        </p:spPr>
        <p:txBody>
          <a:bodyPr/>
          <a:lstStyle/>
          <a:p>
            <a:r>
              <a:rPr lang="en-US" sz="4400" dirty="0">
                <a:latin typeface="Times New Roman" panose="02020603050405020304" pitchFamily="18" charset="0"/>
                <a:cs typeface="Times New Roman" panose="02020603050405020304" pitchFamily="18" charset="0"/>
              </a:rPr>
              <a:t>PROJECT MODULES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3DF4D8B-3EB6-062B-5E8B-B607259B8288}"/>
              </a:ext>
            </a:extLst>
          </p:cNvPr>
          <p:cNvSpPr>
            <a:spLocks noGrp="1"/>
          </p:cNvSpPr>
          <p:nvPr>
            <p:ph type="body" idx="1"/>
          </p:nvPr>
        </p:nvSpPr>
        <p:spPr>
          <a:xfrm>
            <a:off x="609600" y="762000"/>
            <a:ext cx="10058400" cy="3760891"/>
          </a:xfrm>
        </p:spPr>
        <p:txBody>
          <a:bodyPr/>
          <a:lstStyle/>
          <a:p>
            <a:r>
              <a:rPr lang="en-US" sz="2400" b="1" dirty="0">
                <a:latin typeface="Times New Roman" panose="02020603050405020304" pitchFamily="18" charset="0"/>
                <a:cs typeface="Times New Roman" panose="02020603050405020304" pitchFamily="18" charset="0"/>
              </a:rPr>
              <a:t>ALARM MODULE:</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Play alarm sound: </a:t>
            </a:r>
            <a:r>
              <a:rPr lang="en-US" sz="2400" dirty="0">
                <a:latin typeface="Times New Roman" panose="02020603050405020304" pitchFamily="18" charset="0"/>
                <a:cs typeface="Times New Roman" panose="02020603050405020304" pitchFamily="18" charset="0"/>
              </a:rPr>
              <a:t>Use </a:t>
            </a:r>
            <a:r>
              <a:rPr lang="en-US" sz="2400" dirty="0" err="1">
                <a:latin typeface="Times New Roman" panose="02020603050405020304" pitchFamily="18" charset="0"/>
                <a:cs typeface="Times New Roman" panose="02020603050405020304" pitchFamily="18" charset="0"/>
              </a:rPr>
              <a:t>Pygame</a:t>
            </a:r>
            <a:r>
              <a:rPr lang="en-US" sz="2400" dirty="0">
                <a:latin typeface="Times New Roman" panose="02020603050405020304" pitchFamily="18" charset="0"/>
                <a:cs typeface="Times New Roman" panose="02020603050405020304" pitchFamily="18" charset="0"/>
              </a:rPr>
              <a:t> mixer to play an alarm sound when an alert is triggered.</a:t>
            </a:r>
          </a:p>
          <a:p>
            <a:pPr>
              <a:buFont typeface="+mj-lt"/>
              <a:buAutoNum type="arabicPeriod"/>
            </a:pPr>
            <a:r>
              <a:rPr lang="en-US" sz="2400" b="1" dirty="0">
                <a:latin typeface="Times New Roman" panose="02020603050405020304" pitchFamily="18" charset="0"/>
                <a:cs typeface="Times New Roman" panose="02020603050405020304" pitchFamily="18" charset="0"/>
              </a:rPr>
              <a:t>Provide text-to-speech alerts: </a:t>
            </a:r>
            <a:r>
              <a:rPr lang="en-US" sz="2400" dirty="0">
                <a:latin typeface="Times New Roman" panose="02020603050405020304" pitchFamily="18" charset="0"/>
                <a:cs typeface="Times New Roman" panose="02020603050405020304" pitchFamily="18" charset="0"/>
              </a:rPr>
              <a:t>Use pyttsx3 for text-to-speech notifications of alerts.</a:t>
            </a:r>
          </a:p>
          <a:p>
            <a:r>
              <a:rPr lang="en-US" sz="2400" b="1" dirty="0">
                <a:latin typeface="Times New Roman" panose="02020603050405020304" pitchFamily="18" charset="0"/>
                <a:cs typeface="Times New Roman" panose="02020603050405020304" pitchFamily="18" charset="0"/>
              </a:rPr>
              <a:t>DATABASE MODULE:</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Store alert details: </a:t>
            </a:r>
            <a:r>
              <a:rPr lang="en-US" sz="2400" dirty="0">
                <a:latin typeface="Times New Roman" panose="02020603050405020304" pitchFamily="18" charset="0"/>
                <a:cs typeface="Times New Roman" panose="02020603050405020304" pitchFamily="18" charset="0"/>
              </a:rPr>
              <a:t>Insert alert information into the database with details about the type and time of the alert.</a:t>
            </a:r>
          </a:p>
          <a:p>
            <a:pPr>
              <a:buFont typeface="+mj-lt"/>
              <a:buAutoNum type="arabicPeriod"/>
            </a:pPr>
            <a:r>
              <a:rPr lang="en-US" sz="2400" b="1" dirty="0">
                <a:latin typeface="Times New Roman" panose="02020603050405020304" pitchFamily="18" charset="0"/>
                <a:cs typeface="Times New Roman" panose="02020603050405020304" pitchFamily="18" charset="0"/>
              </a:rPr>
              <a:t>Maintain logs for review: </a:t>
            </a:r>
            <a:r>
              <a:rPr lang="en-US" sz="2400" dirty="0">
                <a:latin typeface="Times New Roman" panose="02020603050405020304" pitchFamily="18" charset="0"/>
                <a:cs typeface="Times New Roman" panose="02020603050405020304" pitchFamily="18" charset="0"/>
              </a:rPr>
              <a:t>Ensure all alerts are logged and can be retrieved for review.</a:t>
            </a:r>
          </a:p>
          <a:p>
            <a:pPr>
              <a:buFont typeface="+mj-lt"/>
              <a:buAutoNum type="arabicPeriod"/>
            </a:pPr>
            <a:r>
              <a:rPr lang="en-US" sz="2400" b="1" dirty="0">
                <a:latin typeface="Times New Roman" panose="02020603050405020304" pitchFamily="18" charset="0"/>
                <a:cs typeface="Times New Roman" panose="02020603050405020304" pitchFamily="18" charset="0"/>
              </a:rPr>
              <a:t>Ensure data security and integrity: </a:t>
            </a:r>
            <a:r>
              <a:rPr lang="en-US" sz="2400" dirty="0">
                <a:latin typeface="Times New Roman" panose="02020603050405020304" pitchFamily="18" charset="0"/>
                <a:cs typeface="Times New Roman" panose="02020603050405020304" pitchFamily="18" charset="0"/>
              </a:rPr>
              <a:t>Implement measures to protect the data from unauthorized access.</a:t>
            </a:r>
          </a:p>
          <a:p>
            <a:pPr>
              <a:buFont typeface="+mj-lt"/>
              <a:buAutoNum type="arabicPeriod"/>
            </a:pPr>
            <a:r>
              <a:rPr lang="en-US" sz="2400" b="1" dirty="0">
                <a:latin typeface="Times New Roman" panose="02020603050405020304" pitchFamily="18" charset="0"/>
                <a:cs typeface="Times New Roman" panose="02020603050405020304" pitchFamily="18" charset="0"/>
              </a:rPr>
              <a:t>Provide reports for analysis: </a:t>
            </a:r>
            <a:r>
              <a:rPr lang="en-US" sz="2400" dirty="0">
                <a:latin typeface="Times New Roman" panose="02020603050405020304" pitchFamily="18" charset="0"/>
                <a:cs typeface="Times New Roman" panose="02020603050405020304" pitchFamily="18" charset="0"/>
              </a:rPr>
              <a:t>Generate reports summarizing alert incidents over a specified period.</a:t>
            </a:r>
          </a:p>
          <a:p>
            <a:pPr marL="114300" indent="0">
              <a:buNone/>
            </a:pP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325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42CC-62F5-676E-FEAF-F9E92380CE25}"/>
              </a:ext>
            </a:extLst>
          </p:cNvPr>
          <p:cNvSpPr>
            <a:spLocks noGrp="1"/>
          </p:cNvSpPr>
          <p:nvPr>
            <p:ph type="title"/>
          </p:nvPr>
        </p:nvSpPr>
        <p:spPr>
          <a:xfrm>
            <a:off x="381000" y="-725379"/>
            <a:ext cx="10058400" cy="1450757"/>
          </a:xfrm>
        </p:spPr>
        <p:txBody>
          <a:bodyPr/>
          <a:lstStyle/>
          <a:p>
            <a:r>
              <a:rPr lang="en-US" sz="4000" dirty="0">
                <a:latin typeface="Times New Roman" panose="02020603050405020304" pitchFamily="18" charset="0"/>
                <a:cs typeface="Times New Roman" panose="02020603050405020304" pitchFamily="18" charset="0"/>
              </a:rPr>
              <a:t>CLASS DIAGRAM</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A88EE3-E08F-C94B-484E-2B9291E1A077}"/>
              </a:ext>
            </a:extLst>
          </p:cNvPr>
          <p:cNvPicPr>
            <a:picLocks noChangeAspect="1"/>
          </p:cNvPicPr>
          <p:nvPr/>
        </p:nvPicPr>
        <p:blipFill>
          <a:blip r:embed="rId2"/>
          <a:stretch>
            <a:fillRect/>
          </a:stretch>
        </p:blipFill>
        <p:spPr>
          <a:xfrm>
            <a:off x="3200400" y="609600"/>
            <a:ext cx="5410200" cy="6022759"/>
          </a:xfrm>
          <a:prstGeom prst="rect">
            <a:avLst/>
          </a:prstGeom>
        </p:spPr>
      </p:pic>
    </p:spTree>
    <p:extLst>
      <p:ext uri="{BB962C8B-B14F-4D97-AF65-F5344CB8AC3E}">
        <p14:creationId xmlns:p14="http://schemas.microsoft.com/office/powerpoint/2010/main" val="2854723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60C0-D7ED-7A76-56AF-16E1E28D6843}"/>
              </a:ext>
            </a:extLst>
          </p:cNvPr>
          <p:cNvSpPr>
            <a:spLocks noGrp="1"/>
          </p:cNvSpPr>
          <p:nvPr>
            <p:ph type="title"/>
          </p:nvPr>
        </p:nvSpPr>
        <p:spPr>
          <a:xfrm>
            <a:off x="228600" y="35560"/>
            <a:ext cx="5410200" cy="533400"/>
          </a:xfrm>
        </p:spPr>
        <p:txBody>
          <a:bodyPr/>
          <a:lstStyle/>
          <a:p>
            <a:r>
              <a:rPr lang="en-US" sz="4000" dirty="0">
                <a:latin typeface="Times New Roman" panose="02020603050405020304" pitchFamily="18" charset="0"/>
                <a:cs typeface="Times New Roman" panose="02020603050405020304" pitchFamily="18" charset="0"/>
              </a:rPr>
              <a:t>USE CASE DIAGRAM</a:t>
            </a:r>
            <a:endParaRPr lang="en-IN"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8903AF0-867B-D470-6CF3-6B3AA6A80CB4}"/>
              </a:ext>
            </a:extLst>
          </p:cNvPr>
          <p:cNvPicPr>
            <a:picLocks noChangeAspect="1"/>
          </p:cNvPicPr>
          <p:nvPr/>
        </p:nvPicPr>
        <p:blipFill>
          <a:blip r:embed="rId2"/>
          <a:stretch>
            <a:fillRect/>
          </a:stretch>
        </p:blipFill>
        <p:spPr>
          <a:xfrm>
            <a:off x="2743200" y="609600"/>
            <a:ext cx="7010400" cy="6002643"/>
          </a:xfrm>
          <a:prstGeom prst="rect">
            <a:avLst/>
          </a:prstGeom>
        </p:spPr>
      </p:pic>
    </p:spTree>
    <p:extLst>
      <p:ext uri="{BB962C8B-B14F-4D97-AF65-F5344CB8AC3E}">
        <p14:creationId xmlns:p14="http://schemas.microsoft.com/office/powerpoint/2010/main" val="1881158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A1B6-2F3B-EF29-9569-5385D5B7A946}"/>
              </a:ext>
            </a:extLst>
          </p:cNvPr>
          <p:cNvSpPr>
            <a:spLocks noGrp="1"/>
          </p:cNvSpPr>
          <p:nvPr>
            <p:ph type="title"/>
          </p:nvPr>
        </p:nvSpPr>
        <p:spPr>
          <a:xfrm>
            <a:off x="381000" y="-533400"/>
            <a:ext cx="10058400" cy="1581643"/>
          </a:xfrm>
        </p:spPr>
        <p:txBody>
          <a:bodyPr/>
          <a:lstStyle/>
          <a:p>
            <a:r>
              <a:rPr lang="en-US" sz="4000" dirty="0">
                <a:latin typeface="Times New Roman" panose="02020603050405020304" pitchFamily="18" charset="0"/>
                <a:cs typeface="Times New Roman" panose="02020603050405020304" pitchFamily="18" charset="0"/>
              </a:rPr>
              <a:t>ACTIVITY DIAGRAM</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9FE0B7-9AD6-62AD-A502-56274E38968F}"/>
              </a:ext>
            </a:extLst>
          </p:cNvPr>
          <p:cNvPicPr>
            <a:picLocks noChangeAspect="1"/>
          </p:cNvPicPr>
          <p:nvPr/>
        </p:nvPicPr>
        <p:blipFill>
          <a:blip r:embed="rId2"/>
          <a:stretch>
            <a:fillRect/>
          </a:stretch>
        </p:blipFill>
        <p:spPr>
          <a:xfrm>
            <a:off x="-2819400" y="2209800"/>
            <a:ext cx="10059272" cy="3761558"/>
          </a:xfrm>
          <a:prstGeom prst="rect">
            <a:avLst/>
          </a:prstGeom>
        </p:spPr>
      </p:pic>
      <p:pic>
        <p:nvPicPr>
          <p:cNvPr id="5" name="Picture 4">
            <a:extLst>
              <a:ext uri="{FF2B5EF4-FFF2-40B4-BE49-F238E27FC236}">
                <a16:creationId xmlns:a16="http://schemas.microsoft.com/office/drawing/2014/main" id="{7D5CE051-A5E6-B33F-3942-0C2DAA9ECA16}"/>
              </a:ext>
            </a:extLst>
          </p:cNvPr>
          <p:cNvPicPr>
            <a:picLocks noChangeAspect="1"/>
          </p:cNvPicPr>
          <p:nvPr/>
        </p:nvPicPr>
        <p:blipFill>
          <a:blip r:embed="rId3"/>
          <a:stretch>
            <a:fillRect/>
          </a:stretch>
        </p:blipFill>
        <p:spPr>
          <a:xfrm>
            <a:off x="5562600" y="76200"/>
            <a:ext cx="5281035" cy="6629401"/>
          </a:xfrm>
          <a:prstGeom prst="rect">
            <a:avLst/>
          </a:prstGeom>
        </p:spPr>
      </p:pic>
    </p:spTree>
    <p:extLst>
      <p:ext uri="{BB962C8B-B14F-4D97-AF65-F5344CB8AC3E}">
        <p14:creationId xmlns:p14="http://schemas.microsoft.com/office/powerpoint/2010/main" val="255756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8B041D-E779-0A0F-A885-1260A2EBBD3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906011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3A102E-76EA-B72C-AB39-2EFE6A001E49}"/>
              </a:ext>
            </a:extLst>
          </p:cNvPr>
          <p:cNvPicPr>
            <a:picLocks noChangeAspect="1"/>
          </p:cNvPicPr>
          <p:nvPr/>
        </p:nvPicPr>
        <p:blipFill>
          <a:blip r:embed="rId2"/>
          <a:stretch>
            <a:fillRect/>
          </a:stretch>
        </p:blipFill>
        <p:spPr>
          <a:xfrm>
            <a:off x="0" y="0"/>
            <a:ext cx="12192000" cy="6324600"/>
          </a:xfrm>
          <a:prstGeom prst="rect">
            <a:avLst/>
          </a:prstGeom>
        </p:spPr>
      </p:pic>
    </p:spTree>
    <p:extLst>
      <p:ext uri="{BB962C8B-B14F-4D97-AF65-F5344CB8AC3E}">
        <p14:creationId xmlns:p14="http://schemas.microsoft.com/office/powerpoint/2010/main" val="2268375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ADEAA7-87F0-9959-7439-61E29997F4B7}"/>
              </a:ext>
            </a:extLst>
          </p:cNvPr>
          <p:cNvPicPr>
            <a:picLocks noChangeAspect="1"/>
          </p:cNvPicPr>
          <p:nvPr/>
        </p:nvPicPr>
        <p:blipFill>
          <a:blip r:embed="rId2"/>
          <a:stretch>
            <a:fillRect/>
          </a:stretch>
        </p:blipFill>
        <p:spPr>
          <a:xfrm>
            <a:off x="203965" y="14748"/>
            <a:ext cx="11784070" cy="6154009"/>
          </a:xfrm>
          <a:prstGeom prst="rect">
            <a:avLst/>
          </a:prstGeom>
        </p:spPr>
      </p:pic>
    </p:spTree>
    <p:extLst>
      <p:ext uri="{BB962C8B-B14F-4D97-AF65-F5344CB8AC3E}">
        <p14:creationId xmlns:p14="http://schemas.microsoft.com/office/powerpoint/2010/main" val="57526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latin typeface="Times New Roman" panose="02020603050405020304" pitchFamily="18" charset="0"/>
                <a:cs typeface="Times New Roman" panose="02020603050405020304" pitchFamily="18" charset="0"/>
              </a:rPr>
              <a:t>CONTENT</a:t>
            </a: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lnSpc>
                <a:spcPct val="100000"/>
              </a:lnSpc>
              <a:buClr>
                <a:schemeClr val="tx1"/>
              </a:buClr>
            </a:pPr>
            <a:r>
              <a:rPr lang="en-US" sz="2000" dirty="0">
                <a:latin typeface="Times New Roman" pitchFamily="18" charset="0"/>
                <a:cs typeface="Times New Roman" pitchFamily="18" charset="0"/>
              </a:rPr>
              <a:t>Abstract                                                            Test Cases           </a:t>
            </a:r>
          </a:p>
          <a:p>
            <a:pPr marL="114300" indent="0">
              <a:lnSpc>
                <a:spcPct val="100000"/>
              </a:lnSpc>
              <a:buClr>
                <a:schemeClr val="tx1"/>
              </a:buClr>
              <a:buNone/>
            </a:pPr>
            <a:r>
              <a:rPr lang="en-US" sz="2000" dirty="0">
                <a:latin typeface="Times New Roman" pitchFamily="18" charset="0"/>
                <a:cs typeface="Times New Roman" pitchFamily="18" charset="0"/>
              </a:rPr>
              <a:t>     Existing System                                                Screenshot </a:t>
            </a:r>
          </a:p>
          <a:p>
            <a:pPr marL="114300" indent="0">
              <a:lnSpc>
                <a:spcPct val="100000"/>
              </a:lnSpc>
              <a:buClr>
                <a:schemeClr val="tx1"/>
              </a:buClr>
              <a:buNone/>
            </a:pPr>
            <a:r>
              <a:rPr lang="en-US" sz="2000" dirty="0">
                <a:latin typeface="Times New Roman" pitchFamily="18" charset="0"/>
                <a:cs typeface="Times New Roman" pitchFamily="18" charset="0"/>
              </a:rPr>
              <a:t>     Drawbacks                                                        Limitations</a:t>
            </a:r>
          </a:p>
          <a:p>
            <a:pPr marL="114300" indent="0">
              <a:lnSpc>
                <a:spcPct val="100000"/>
              </a:lnSpc>
              <a:buClr>
                <a:schemeClr val="tx1"/>
              </a:buClr>
              <a:buNone/>
            </a:pPr>
            <a:r>
              <a:rPr lang="en-US" sz="2000" dirty="0">
                <a:latin typeface="Times New Roman" pitchFamily="18" charset="0"/>
                <a:cs typeface="Times New Roman" pitchFamily="18" charset="0"/>
              </a:rPr>
              <a:t>     Proposed System                                              Future Scope</a:t>
            </a:r>
          </a:p>
          <a:p>
            <a:pPr marL="114300" indent="0">
              <a:lnSpc>
                <a:spcPct val="100000"/>
              </a:lnSpc>
              <a:buClr>
                <a:schemeClr val="tx1"/>
              </a:buClr>
              <a:buNone/>
            </a:pPr>
            <a:r>
              <a:rPr lang="en-US" sz="2000" dirty="0">
                <a:latin typeface="Times New Roman" pitchFamily="18" charset="0"/>
                <a:cs typeface="Times New Roman" pitchFamily="18" charset="0"/>
              </a:rPr>
              <a:t>     Advantages                                                       Conclusion</a:t>
            </a:r>
          </a:p>
          <a:p>
            <a:pPr marL="114300" indent="0">
              <a:lnSpc>
                <a:spcPct val="100000"/>
              </a:lnSpc>
              <a:buClr>
                <a:schemeClr val="tx1"/>
              </a:buClr>
              <a:buNone/>
            </a:pPr>
            <a:r>
              <a:rPr lang="en-US" sz="2000" dirty="0">
                <a:latin typeface="Times New Roman" pitchFamily="18" charset="0"/>
                <a:cs typeface="Times New Roman" pitchFamily="18" charset="0"/>
              </a:rPr>
              <a:t>     Requirements                                                    Queries</a:t>
            </a:r>
          </a:p>
          <a:p>
            <a:pPr marL="114300" indent="0">
              <a:lnSpc>
                <a:spcPct val="100000"/>
              </a:lnSpc>
              <a:buClr>
                <a:schemeClr val="tx1"/>
              </a:buClr>
              <a:buNone/>
            </a:pPr>
            <a:r>
              <a:rPr lang="en-IN" sz="2000" dirty="0">
                <a:latin typeface="Times New Roman" pitchFamily="18" charset="0"/>
                <a:cs typeface="Times New Roman" pitchFamily="18" charset="0"/>
              </a:rPr>
              <a:t>     Architecture Diagram</a:t>
            </a:r>
          </a:p>
          <a:p>
            <a:pPr marL="114300" indent="0">
              <a:lnSpc>
                <a:spcPct val="100000"/>
              </a:lnSpc>
              <a:buClr>
                <a:schemeClr val="tx1"/>
              </a:buClr>
              <a:buNone/>
            </a:pPr>
            <a:r>
              <a:rPr lang="en-IN" sz="2000" dirty="0">
                <a:latin typeface="Times New Roman" pitchFamily="18" charset="0"/>
                <a:cs typeface="Times New Roman" pitchFamily="18" charset="0"/>
              </a:rPr>
              <a:t>     Testing and Types</a:t>
            </a:r>
          </a:p>
          <a:p>
            <a:pPr>
              <a:buClr>
                <a:schemeClr val="tx1"/>
              </a:buClr>
              <a:buFont typeface="Arial" panose="020B0604020202020204" pitchFamily="34" charset="0"/>
              <a:buChar cha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B0CC36-130E-997F-D238-9ECF56C32846}"/>
              </a:ext>
            </a:extLst>
          </p:cNvPr>
          <p:cNvPicPr>
            <a:picLocks noChangeAspect="1"/>
          </p:cNvPicPr>
          <p:nvPr/>
        </p:nvPicPr>
        <p:blipFill>
          <a:blip r:embed="rId2"/>
          <a:stretch>
            <a:fillRect/>
          </a:stretch>
        </p:blipFill>
        <p:spPr>
          <a:xfrm>
            <a:off x="14748" y="76200"/>
            <a:ext cx="12101052" cy="6324600"/>
          </a:xfrm>
          <a:prstGeom prst="rect">
            <a:avLst/>
          </a:prstGeom>
        </p:spPr>
      </p:pic>
    </p:spTree>
    <p:extLst>
      <p:ext uri="{BB962C8B-B14F-4D97-AF65-F5344CB8AC3E}">
        <p14:creationId xmlns:p14="http://schemas.microsoft.com/office/powerpoint/2010/main" val="1695480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898F85-EE76-7BD3-65ED-CA6F7950D668}"/>
              </a:ext>
            </a:extLst>
          </p:cNvPr>
          <p:cNvPicPr>
            <a:picLocks noChangeAspect="1"/>
          </p:cNvPicPr>
          <p:nvPr/>
        </p:nvPicPr>
        <p:blipFill>
          <a:blip r:embed="rId2"/>
          <a:stretch>
            <a:fillRect/>
          </a:stretch>
        </p:blipFill>
        <p:spPr>
          <a:xfrm>
            <a:off x="218254" y="152400"/>
            <a:ext cx="11755491" cy="6144482"/>
          </a:xfrm>
          <a:prstGeom prst="rect">
            <a:avLst/>
          </a:prstGeom>
        </p:spPr>
      </p:pic>
    </p:spTree>
    <p:extLst>
      <p:ext uri="{BB962C8B-B14F-4D97-AF65-F5344CB8AC3E}">
        <p14:creationId xmlns:p14="http://schemas.microsoft.com/office/powerpoint/2010/main" val="1125220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A5148A-DB98-3F86-A699-BC688C5349C2}"/>
              </a:ext>
            </a:extLst>
          </p:cNvPr>
          <p:cNvPicPr>
            <a:picLocks noChangeAspect="1"/>
          </p:cNvPicPr>
          <p:nvPr/>
        </p:nvPicPr>
        <p:blipFill>
          <a:blip r:embed="rId2"/>
          <a:stretch>
            <a:fillRect/>
          </a:stretch>
        </p:blipFill>
        <p:spPr>
          <a:xfrm>
            <a:off x="189675" y="152400"/>
            <a:ext cx="11812649" cy="6154009"/>
          </a:xfrm>
          <a:prstGeom prst="rect">
            <a:avLst/>
          </a:prstGeom>
        </p:spPr>
      </p:pic>
    </p:spTree>
    <p:extLst>
      <p:ext uri="{BB962C8B-B14F-4D97-AF65-F5344CB8AC3E}">
        <p14:creationId xmlns:p14="http://schemas.microsoft.com/office/powerpoint/2010/main" val="3160317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95"/>
        <p:cNvGrpSpPr/>
        <p:nvPr/>
      </p:nvGrpSpPr>
      <p:grpSpPr>
        <a:xfrm>
          <a:off x="0" y="0"/>
          <a:ext cx="0" cy="0"/>
          <a:chOff x="0" y="0"/>
          <a:chExt cx="0" cy="0"/>
        </a:xfrm>
      </p:grpSpPr>
      <p:sp>
        <p:nvSpPr>
          <p:cNvPr id="296" name="Google Shape;296;p39"/>
          <p:cNvSpPr txBox="1">
            <a:spLocks noGrp="1"/>
          </p:cNvSpPr>
          <p:nvPr>
            <p:ph type="title"/>
          </p:nvPr>
        </p:nvSpPr>
        <p:spPr>
          <a:xfrm>
            <a:off x="2362200" y="990600"/>
            <a:ext cx="10058400" cy="30591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1800"/>
              <a:buNone/>
            </a:pPr>
            <a:r>
              <a:rPr lang="en-US" b="1">
                <a:latin typeface="Times New Roman" panose="02020603050405020304" pitchFamily="18" charset="0"/>
                <a:cs typeface="Times New Roman" panose="02020603050405020304" pitchFamily="18" charset="0"/>
              </a:rPr>
              <a:t>            </a:t>
            </a:r>
            <a:r>
              <a:rPr lang="en-US" sz="4000" b="1">
                <a:latin typeface="Times New Roman" panose="02020603050405020304" pitchFamily="18" charset="0"/>
                <a:cs typeface="Times New Roman" panose="02020603050405020304" pitchFamily="18" charset="0"/>
              </a:rPr>
              <a:t>QUERIES</a:t>
            </a:r>
            <a:r>
              <a:rPr lang="en-US" sz="6200" b="1">
                <a:latin typeface="Times New Roman" panose="02020603050405020304" pitchFamily="18" charset="0"/>
                <a:cs typeface="Times New Roman" panose="02020603050405020304" pitchFamily="18" charset="0"/>
              </a:rPr>
              <a:t> ??</a:t>
            </a:r>
            <a:br>
              <a:rPr lang="en-US" sz="6200" b="1">
                <a:latin typeface="Times New Roman" panose="02020603050405020304" pitchFamily="18" charset="0"/>
                <a:cs typeface="Times New Roman" panose="02020603050405020304" pitchFamily="18" charset="0"/>
              </a:rPr>
            </a:br>
            <a:endParaRPr lang="en-US" sz="62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523836" y="286603"/>
            <a:ext cx="10631844"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sz="4000">
                <a:latin typeface="Times New Roman" panose="02020603050405020304" pitchFamily="18" charset="0"/>
                <a:cs typeface="Times New Roman" pitchFamily="18" charset="0"/>
              </a:rPr>
              <a:t>    ABSTRACT:</a:t>
            </a:r>
            <a:endParaRPr lang="en-US" sz="4000" dirty="0">
              <a:latin typeface="Times New Roman" panose="02020603050405020304" pitchFamily="18" charset="0"/>
              <a:cs typeface="Times New Roman" pitchFamily="18" charset="0"/>
            </a:endParaRPr>
          </a:p>
        </p:txBody>
      </p:sp>
      <p:sp>
        <p:nvSpPr>
          <p:cNvPr id="116" name="Google Shape;116;p15"/>
          <p:cNvSpPr txBox="1">
            <a:spLocks noGrp="1"/>
          </p:cNvSpPr>
          <p:nvPr>
            <p:ph type="body" idx="1"/>
          </p:nvPr>
        </p:nvSpPr>
        <p:spPr>
          <a:xfrm>
            <a:off x="1143000" y="1905000"/>
            <a:ext cx="10012680" cy="4434300"/>
          </a:xfrm>
          <a:prstGeom prst="rect">
            <a:avLst/>
          </a:prstGeom>
          <a:noFill/>
          <a:ln>
            <a:noFill/>
          </a:ln>
        </p:spPr>
        <p:txBody>
          <a:bodyPr spcFirstLastPara="1" wrap="square" lIns="0" tIns="45700" rIns="0" bIns="45700" anchor="t" anchorCtr="0">
            <a:noAutofit/>
          </a:bodyPr>
          <a:lstStyle/>
          <a:p>
            <a:pPr marL="91440" lvl="0" indent="0" algn="just">
              <a:lnSpc>
                <a:spcPct val="150000"/>
              </a:lnSpc>
              <a:spcBef>
                <a:spcPts val="1400"/>
              </a:spcBef>
              <a:buSzPts val="2200"/>
              <a:buNone/>
            </a:pPr>
            <a:r>
              <a:rPr lang="en-US" sz="2000" dirty="0">
                <a:latin typeface="Times New Roman" panose="02020603050405020304" pitchFamily="18" charset="0"/>
                <a:cs typeface="Times New Roman" pitchFamily="18" charset="0"/>
              </a:rPr>
              <a:t>REAL-TIME DRIVER ALERTNESS SYSTEM WITH ALARM is based on advanced facial landmarks analysis, focusing on eyelid blinking patterns to assess driver alertness accurately. This innovative system detects drowsiness and distractions, including mobile phone use and eating, in real-time. Upon detection, an alarm alerts the driver, promoting immediate precautionary measures or rest. Leveraging modules such as </a:t>
            </a:r>
            <a:r>
              <a:rPr lang="en-US" sz="2000" dirty="0" err="1">
                <a:latin typeface="Times New Roman" panose="02020603050405020304" pitchFamily="18" charset="0"/>
                <a:cs typeface="Times New Roman" pitchFamily="18" charset="0"/>
              </a:rPr>
              <a:t>dlib</a:t>
            </a:r>
            <a:r>
              <a:rPr lang="en-US" sz="2000" dirty="0">
                <a:latin typeface="Times New Roman" panose="02020603050405020304" pitchFamily="18" charset="0"/>
                <a:cs typeface="Times New Roman" pitchFamily="18" charset="0"/>
              </a:rPr>
              <a:t>, cv2, and yolov5, the system offers user-friendly and effective preventive measures against potential accidents caused by drowsy driving or distraction. Its proactive approach and simplicity make it an invaluable tool for enhancing driver safety and reducing road accidents.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2408-524D-0BAC-1030-6F796D25A5E4}"/>
              </a:ext>
            </a:extLst>
          </p:cNvPr>
          <p:cNvSpPr>
            <a:spLocks noGrp="1"/>
          </p:cNvSpPr>
          <p:nvPr>
            <p:ph type="title"/>
          </p:nvPr>
        </p:nvSpPr>
        <p:spPr/>
        <p:txBody>
          <a:bodyPr/>
          <a:lstStyle/>
          <a:p>
            <a:r>
              <a:rPr lang="en-US" sz="4000">
                <a:latin typeface="Times New Roman" panose="02020603050405020304" pitchFamily="18" charset="0"/>
                <a:cs typeface="Times New Roman" panose="02020603050405020304" pitchFamily="18" charset="0"/>
              </a:rPr>
              <a:t>EXISTING SYSTEMS</a:t>
            </a:r>
            <a:endParaRPr lang="en-IN" sz="40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9A6C804A-E626-05BF-5F4D-577E46575574}"/>
              </a:ext>
            </a:extLst>
          </p:cNvPr>
          <p:cNvSpPr>
            <a:spLocks noGrp="1"/>
          </p:cNvSpPr>
          <p:nvPr>
            <p:ph type="body" idx="1"/>
          </p:nvPr>
        </p:nvSpPr>
        <p:spPr>
          <a:xfrm>
            <a:off x="762000" y="1905000"/>
            <a:ext cx="10393680" cy="3684691"/>
          </a:xfrm>
        </p:spPr>
        <p:txBody>
          <a:bodyPr/>
          <a:lstStyle/>
          <a:p>
            <a:pPr algn="just"/>
            <a:r>
              <a:rPr lang="en-US" sz="1800" dirty="0">
                <a:latin typeface="Times New Roman" panose="02020603050405020304" pitchFamily="18" charset="0"/>
                <a:cs typeface="Times New Roman" panose="02020603050405020304" pitchFamily="18" charset="0"/>
              </a:rPr>
              <a:t>1. </a:t>
            </a:r>
            <a:r>
              <a:rPr lang="en-US" sz="1600" b="1" dirty="0">
                <a:latin typeface="Times New Roman" panose="02020603050405020304" pitchFamily="18" charset="0"/>
                <a:cs typeface="Times New Roman" panose="02020603050405020304" pitchFamily="18" charset="0"/>
              </a:rPr>
              <a:t>Guardian by Seeing Machines: </a:t>
            </a:r>
            <a:r>
              <a:rPr lang="en-US" sz="1600" dirty="0">
                <a:latin typeface="Times New Roman" panose="02020603050405020304" pitchFamily="18" charset="0"/>
                <a:cs typeface="Times New Roman" panose="02020603050405020304" pitchFamily="18" charset="0"/>
              </a:rPr>
              <a:t>This system uses facial recognition and eye-tracking technology to detect driver fatigue and distraction, triggering alerts and interventions to prevent accidents.</a:t>
            </a:r>
          </a:p>
          <a:p>
            <a:pPr algn="just"/>
            <a:r>
              <a:rPr lang="en-US" sz="1600" dirty="0">
                <a:latin typeface="Times New Roman" panose="02020603050405020304" pitchFamily="18" charset="0"/>
                <a:cs typeface="Times New Roman" panose="02020603050405020304" pitchFamily="18" charset="0"/>
              </a:rPr>
              <a:t>2. </a:t>
            </a:r>
            <a:r>
              <a:rPr lang="en-US" sz="1600" b="1" dirty="0" err="1">
                <a:latin typeface="Times New Roman" panose="02020603050405020304" pitchFamily="18" charset="0"/>
                <a:cs typeface="Times New Roman" panose="02020603050405020304" pitchFamily="18" charset="0"/>
              </a:rPr>
              <a:t>EyeSight</a:t>
            </a:r>
            <a:r>
              <a:rPr lang="en-US" sz="1600" b="1" dirty="0">
                <a:latin typeface="Times New Roman" panose="02020603050405020304" pitchFamily="18" charset="0"/>
                <a:cs typeface="Times New Roman" panose="02020603050405020304" pitchFamily="18" charset="0"/>
              </a:rPr>
              <a:t> by Omron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EyeSight</a:t>
            </a:r>
            <a:r>
              <a:rPr lang="en-US" sz="1600" dirty="0">
                <a:latin typeface="Times New Roman" panose="02020603050405020304" pitchFamily="18" charset="0"/>
                <a:cs typeface="Times New Roman" panose="02020603050405020304" pitchFamily="18" charset="0"/>
              </a:rPr>
              <a:t> employs camera-based technology to monitor driver behavior, detecting signs of drowsiness or distraction and issuing alerts to ensure safe driving.</a:t>
            </a:r>
          </a:p>
          <a:p>
            <a:pPr algn="just"/>
            <a:r>
              <a:rPr lang="en-US" sz="1600" dirty="0">
                <a:latin typeface="Times New Roman" panose="02020603050405020304" pitchFamily="18" charset="0"/>
                <a:cs typeface="Times New Roman" panose="02020603050405020304" pitchFamily="18" charset="0"/>
              </a:rPr>
              <a:t>3. </a:t>
            </a:r>
            <a:r>
              <a:rPr lang="en-US" sz="1600" b="1" dirty="0">
                <a:latin typeface="Times New Roman" panose="02020603050405020304" pitchFamily="18" charset="0"/>
                <a:cs typeface="Times New Roman" panose="02020603050405020304" pitchFamily="18" charset="0"/>
              </a:rPr>
              <a:t>Driver Attention Monitor by Lexus</a:t>
            </a:r>
            <a:r>
              <a:rPr lang="en-US" sz="1600" dirty="0">
                <a:latin typeface="Times New Roman" panose="02020603050405020304" pitchFamily="18" charset="0"/>
                <a:cs typeface="Times New Roman" panose="02020603050405020304" pitchFamily="18" charset="0"/>
              </a:rPr>
              <a:t>: Lexus vehicles are equipped with a driver attention monitor system that uses steering inputs and facial recognition to detect signs of fatigue, prompting the driver to take breaks when necessary.</a:t>
            </a:r>
          </a:p>
          <a:p>
            <a:pPr algn="just"/>
            <a:r>
              <a:rPr lang="en-US" sz="1600" dirty="0">
                <a:latin typeface="Times New Roman" panose="02020603050405020304" pitchFamily="18" charset="0"/>
                <a:cs typeface="Times New Roman" panose="02020603050405020304" pitchFamily="18" charset="0"/>
              </a:rPr>
              <a:t>4. </a:t>
            </a:r>
            <a:r>
              <a:rPr lang="en-US" sz="1600" b="1" dirty="0">
                <a:latin typeface="Times New Roman" panose="02020603050405020304" pitchFamily="18" charset="0"/>
                <a:cs typeface="Times New Roman" panose="02020603050405020304" pitchFamily="18" charset="0"/>
              </a:rPr>
              <a:t>Fatigue Detection System by Bosch</a:t>
            </a:r>
            <a:r>
              <a:rPr lang="en-US" sz="1600" dirty="0">
                <a:latin typeface="Times New Roman" panose="02020603050405020304" pitchFamily="18" charset="0"/>
                <a:cs typeface="Times New Roman" panose="02020603050405020304" pitchFamily="18" charset="0"/>
              </a:rPr>
              <a:t>: Bosch's fatigue detection system uses steering angle sensors and vehicle data to monitor driver behavior and detect signs of drowsiness, alerting the driver to take corrective action.</a:t>
            </a:r>
          </a:p>
          <a:p>
            <a:pPr algn="just"/>
            <a:r>
              <a:rPr lang="en-US" sz="1600" dirty="0">
                <a:latin typeface="Times New Roman" panose="02020603050405020304" pitchFamily="18" charset="0"/>
                <a:cs typeface="Times New Roman" panose="02020603050405020304" pitchFamily="18" charset="0"/>
              </a:rPr>
              <a:t>5.</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DriveGuardian</a:t>
            </a:r>
            <a:r>
              <a:rPr lang="en-US" sz="1600" b="1" dirty="0">
                <a:latin typeface="Times New Roman" panose="02020603050405020304" pitchFamily="18" charset="0"/>
                <a:cs typeface="Times New Roman" panose="02020603050405020304" pitchFamily="18" charset="0"/>
              </a:rPr>
              <a:t> by </a:t>
            </a:r>
            <a:r>
              <a:rPr lang="en-US" sz="1600" b="1" dirty="0" err="1">
                <a:latin typeface="Times New Roman" panose="02020603050405020304" pitchFamily="18" charset="0"/>
                <a:cs typeface="Times New Roman" panose="02020603050405020304" pitchFamily="18" charset="0"/>
              </a:rPr>
              <a:t>Affectiva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DriveGuardian</a:t>
            </a:r>
            <a:r>
              <a:rPr lang="en-US" sz="1600" dirty="0">
                <a:latin typeface="Times New Roman" panose="02020603050405020304" pitchFamily="18" charset="0"/>
                <a:cs typeface="Times New Roman" panose="02020603050405020304" pitchFamily="18" charset="0"/>
              </a:rPr>
              <a:t> is an AI-powered system that monitors driver behavior through facial expression analysis, detecting signs of fatigue or distraction and providing real-time alerts to improve road safety.</a:t>
            </a:r>
            <a:endParaRPr lang="en-IN" sz="1600"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8C703C4D-5633-A8DF-C112-C649D8F20C6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EyeSight by Omron: EyeSight employs camera-based technology to monitor driver behavior, detecting signs of drowsiness or distraction and issuing alerts to ensure safe driving.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761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latin typeface="Times New Roman" panose="02020603050405020304" pitchFamily="18" charset="0"/>
                <a:cs typeface="Times New Roman" panose="02020603050405020304" pitchFamily="18" charset="0"/>
              </a:rPr>
              <a:t>DRAWBACKS</a:t>
            </a:r>
            <a:endParaRPr lang="en-US" sz="4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621E726-368D-CF03-2471-226E4DE570E7}"/>
              </a:ext>
            </a:extLst>
          </p:cNvPr>
          <p:cNvSpPr>
            <a:spLocks noGrp="1" noChangeArrowheads="1"/>
          </p:cNvSpPr>
          <p:nvPr>
            <p:ph type="body" idx="1"/>
          </p:nvPr>
        </p:nvSpPr>
        <p:spPr bwMode="auto">
          <a:xfrm>
            <a:off x="1097280" y="2072737"/>
            <a:ext cx="1005840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False Alarms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may occasionally trigger false alarms due to factors like sudden movements or changes in lighting conditions, potentially leading to driver annoyance and desensitization to alerts.</a:t>
            </a:r>
          </a:p>
          <a:p>
            <a:pPr marL="342900" marR="0" lvl="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Dependency on Facial Recognition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Accuracy relies heavily on facial landmarks analysis, which may be less reliable in certain situations such as wearing glasses, obscured facial features, or variations in facial expressions.</a:t>
            </a:r>
          </a:p>
          <a:p>
            <a:pPr marL="342900" marR="0" lvl="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Effectiveness in Certain Conditions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may be less effective in extreme conditions like heavy rain, fog, or nighttime driving, where facial landmarks may be harder to detect accurately.</a:t>
            </a:r>
          </a:p>
          <a:p>
            <a:pPr marL="342900" marR="0" lvl="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Dependency on Technology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Reliance on complex technology like cameras and AI algorithms makes the system susceptible to malfunctions, software bugs, and hardware failures, potentially compromising its reliability.</a:t>
            </a:r>
          </a:p>
          <a:p>
            <a:pPr marL="342900" marR="0" lvl="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Concerns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Continuous monitoring of facial features raises privacy concerns, as drivers may feel uncomfortable with their behavior being constantly analyzed and recorded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sz="4000" dirty="0">
                <a:latin typeface="Times New Roman" panose="02020603050405020304" pitchFamily="18" charset="0"/>
                <a:cs typeface="Times New Roman" panose="02020603050405020304" pitchFamily="18" charset="0"/>
              </a:rPr>
              <a:t>PROPOSED SYSTEM</a:t>
            </a:r>
          </a:p>
        </p:txBody>
      </p:sp>
      <p:sp>
        <p:nvSpPr>
          <p:cNvPr id="129" name="Google Shape;129;p17"/>
          <p:cNvSpPr txBox="1">
            <a:spLocks noGrp="1"/>
          </p:cNvSpPr>
          <p:nvPr>
            <p:ph type="body" idx="1"/>
          </p:nvPr>
        </p:nvSpPr>
        <p:spPr>
          <a:xfrm>
            <a:off x="838808" y="1764399"/>
            <a:ext cx="10514384" cy="4339952"/>
          </a:xfrm>
          <a:prstGeom prst="rect">
            <a:avLst/>
          </a:prstGeom>
          <a:noFill/>
          <a:ln>
            <a:noFill/>
          </a:ln>
        </p:spPr>
        <p:txBody>
          <a:bodyPr spcFirstLastPara="1" wrap="square" lIns="0" tIns="45700" rIns="0" bIns="45700" anchor="t" anchorCtr="0">
            <a:noAutofit/>
          </a:bodyPr>
          <a:lstStyle/>
          <a:p>
            <a:pPr marL="548640" lvl="0" indent="-457200" algn="l" rtl="0">
              <a:lnSpc>
                <a:spcPct val="150000"/>
              </a:lnSpc>
              <a:spcBef>
                <a:spcPts val="1400"/>
              </a:spcBef>
              <a:spcAft>
                <a:spcPts val="0"/>
              </a:spcAft>
              <a:buClr>
                <a:schemeClr val="tx1"/>
              </a:buClr>
              <a:buSzPct val="90000"/>
              <a:buFont typeface="+mj-lt"/>
              <a:buAutoNum type="arabicPeriod"/>
            </a:pPr>
            <a:r>
              <a:rPr lang="en-US" sz="1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Comprehensive Driver Alertness Monitoring: </a:t>
            </a: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Our project utilizes both drowsiness detection through eye aspect ratio analysis and object detection to identify potential distractions, providing a thorough assessment of driver alertness and enhancing road safety.</a:t>
            </a:r>
          </a:p>
          <a:p>
            <a:pPr marL="548640" lvl="0" indent="-457200" algn="l" rtl="0">
              <a:lnSpc>
                <a:spcPct val="150000"/>
              </a:lnSpc>
              <a:spcBef>
                <a:spcPts val="1400"/>
              </a:spcBef>
              <a:spcAft>
                <a:spcPts val="0"/>
              </a:spcAft>
              <a:buClr>
                <a:schemeClr val="tx1"/>
              </a:buClr>
              <a:buSzPct val="90000"/>
              <a:buFont typeface="+mj-lt"/>
              <a:buAutoNum type="arabicPeriod"/>
            </a:pPr>
            <a:r>
              <a:rPr lang="en-US" sz="1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Advanced Machine Learning Integration: </a:t>
            </a: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Unlike traditional systems, our project leverages state-of-the-art machine learning models, including YOLOv5 for object detection and </a:t>
            </a:r>
            <a:r>
              <a:rPr lang="en-US" sz="18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Dlib</a:t>
            </a: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for facial landmark prediction, ensuring precise and adaptive monitoring of driver behavior in real-time.</a:t>
            </a:r>
          </a:p>
          <a:p>
            <a:pPr marL="548640" lvl="0" indent="-457200" algn="l" rtl="0">
              <a:lnSpc>
                <a:spcPct val="150000"/>
              </a:lnSpc>
              <a:spcBef>
                <a:spcPts val="1400"/>
              </a:spcBef>
              <a:spcAft>
                <a:spcPts val="0"/>
              </a:spcAft>
              <a:buClr>
                <a:schemeClr val="tx1"/>
              </a:buClr>
              <a:buSzPct val="90000"/>
              <a:buFont typeface="+mj-lt"/>
              <a:buAutoNum type="arabicPeriod"/>
            </a:pPr>
            <a:r>
              <a:rPr lang="en-US" sz="1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Real-Time Audio Alerts and User-Friendly Interface</a:t>
            </a:r>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The system features an intuitive interface displaying real-time video feed with highlighted alerts, complemented by audio warnings through text-to-speech and alarm sounds, making it easy for users to stay aware of potential dangers while driving.</a:t>
            </a:r>
            <a:endParaRPr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ADVANTAGES</a:t>
            </a:r>
          </a:p>
        </p:txBody>
      </p:sp>
      <p:sp>
        <p:nvSpPr>
          <p:cNvPr id="4" name="Rectangle 1">
            <a:extLst>
              <a:ext uri="{FF2B5EF4-FFF2-40B4-BE49-F238E27FC236}">
                <a16:creationId xmlns:a16="http://schemas.microsoft.com/office/drawing/2014/main" id="{785FBAC2-7FD9-2B01-5BDE-AB0D827C2B43}"/>
              </a:ext>
            </a:extLst>
          </p:cNvPr>
          <p:cNvSpPr>
            <a:spLocks noGrp="1" noChangeArrowheads="1"/>
          </p:cNvSpPr>
          <p:nvPr>
            <p:ph type="body" idx="1"/>
          </p:nvPr>
        </p:nvSpPr>
        <p:spPr bwMode="auto">
          <a:xfrm>
            <a:off x="1097280" y="3317795"/>
            <a:ext cx="1018032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50000"/>
              </a:lnSpc>
              <a:spcBef>
                <a:spcPct val="0"/>
              </a:spcBef>
              <a:spcAft>
                <a:spcPct val="0"/>
              </a:spcAft>
              <a:buClrTx/>
              <a:buSzPct val="90000"/>
              <a:buFont typeface="+mj-lt"/>
              <a:buAutoNum type="arabicPeriod"/>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50000"/>
              </a:lnSpc>
              <a:spcBef>
                <a:spcPct val="0"/>
              </a:spcBef>
              <a:spcAft>
                <a:spcPct val="0"/>
              </a:spcAft>
              <a:buClrTx/>
              <a:buSzPct val="90000"/>
              <a:buFont typeface="+mj-lt"/>
              <a:buAutoNum type="arabicPeriod"/>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50000"/>
              </a:lnSpc>
              <a:spcBef>
                <a:spcPct val="0"/>
              </a:spcBef>
              <a:spcAft>
                <a:spcPct val="0"/>
              </a:spcAft>
              <a:buClrTx/>
              <a:buSzPct val="90000"/>
              <a:buFont typeface="+mj-lt"/>
              <a:buAutoNum type="arabicPeriod"/>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50000"/>
              </a:lnSpc>
              <a:spcBef>
                <a:spcPct val="0"/>
              </a:spcBef>
              <a:spcAft>
                <a:spcPct val="0"/>
              </a:spcAft>
              <a:buClrTx/>
              <a:buSzPct val="90000"/>
              <a:buFont typeface="+mj-lt"/>
              <a:buAutoNum type="arabicPeriod"/>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marL="514350" marR="0" lvl="0" indent="-514350" algn="l" defTabSz="914400" rtl="0" eaLnBrk="0" fontAlgn="base" latinLnBrk="0" hangingPunct="0">
              <a:lnSpc>
                <a:spcPct val="150000"/>
              </a:lnSpc>
              <a:spcBef>
                <a:spcPct val="0"/>
              </a:spcBef>
              <a:spcAft>
                <a:spcPct val="0"/>
              </a:spcAft>
              <a:buClrTx/>
              <a:buSzPct val="90000"/>
              <a:buFont typeface="+mj-lt"/>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Rectangle 1">
            <a:extLst>
              <a:ext uri="{FF2B5EF4-FFF2-40B4-BE49-F238E27FC236}">
                <a16:creationId xmlns:a16="http://schemas.microsoft.com/office/drawing/2014/main" id="{09E5538A-F5C0-E4C7-86F3-65126A67C060}"/>
              </a:ext>
            </a:extLst>
          </p:cNvPr>
          <p:cNvSpPr>
            <a:spLocks noChangeArrowheads="1"/>
          </p:cNvSpPr>
          <p:nvPr/>
        </p:nvSpPr>
        <p:spPr bwMode="auto">
          <a:xfrm>
            <a:off x="914400" y="1981200"/>
            <a:ext cx="10363200" cy="411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Safety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helps prevent accidents by alerting drivers when they show signs of drowsiness or distraction, thereby reducing the risk of collisions and improving road safety.</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Awareness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continuously monitoring driver behavior, the system increases drivers' awareness of their own alertness levels and encourages them to stay focused and attentive while driving.</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Costs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Fewer accidents result in lower costs for vehicle repairs, medical expenses, insurance premiums, and potential legal fees, leading to overall cost savings for fleet operators and transportation companies.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Productivity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Alert drivers are more likely to maintain consistent driving performance and adhere to schedules, leading to improved productivity and efficiency in transportation operations.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Compliance and Liability Protection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Adopting a real-time driver alertness system demonstrates a commitment to safety and regulatory compliance, helping companies avoid legal liabilities and penalties associated with accidents caused by driver fatigue or distraction.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latin typeface="Times New Roman" panose="02020603050405020304" pitchFamily="18" charset="0"/>
                <a:cs typeface="Times New Roman" panose="02020603050405020304" pitchFamily="18" charset="0"/>
              </a:rPr>
              <a:t>REQUIREMENTS</a:t>
            </a:r>
            <a:endParaRPr lang="en-US" sz="4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3E18200-D22B-2250-476F-D522DBDF2C8A}"/>
              </a:ext>
            </a:extLst>
          </p:cNvPr>
          <p:cNvSpPr txBox="1"/>
          <p:nvPr/>
        </p:nvSpPr>
        <p:spPr>
          <a:xfrm>
            <a:off x="1075843" y="2224444"/>
            <a:ext cx="4865054" cy="3970318"/>
          </a:xfrm>
          <a:prstGeom prst="rect">
            <a:avLst/>
          </a:prstGeom>
          <a:noFill/>
        </p:spPr>
        <p:txBody>
          <a:bodyPr wrap="square" rtlCol="0">
            <a:spAutoFit/>
          </a:bodyPr>
          <a:lstStyle/>
          <a:p>
            <a:pPr>
              <a:buSzPct val="90000"/>
            </a:pPr>
            <a:r>
              <a:rPr lang="en-US" sz="2400" u="sng" dirty="0">
                <a:latin typeface="Times New Roman" panose="02020603050405020304" pitchFamily="18" charset="0"/>
                <a:cs typeface="Times New Roman" panose="02020603050405020304" pitchFamily="18" charset="0"/>
              </a:rPr>
              <a:t>HARDWARE REQUIREMENTS</a:t>
            </a:r>
          </a:p>
          <a:p>
            <a:pPr marL="457200" indent="-457200">
              <a:buSzPct val="900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SzPct val="90000"/>
              <a:buFont typeface="+mj-lt"/>
              <a:buAutoNum type="arabicPeriod"/>
            </a:pPr>
            <a:r>
              <a:rPr lang="en-US" sz="2000" dirty="0" err="1">
                <a:latin typeface="Times New Roman" panose="02020603050405020304" pitchFamily="18" charset="0"/>
                <a:cs typeface="Times New Roman" panose="02020603050405020304" pitchFamily="18" charset="0"/>
              </a:rPr>
              <a:t>Mordern</a:t>
            </a:r>
            <a:r>
              <a:rPr lang="en-US" sz="2000" dirty="0">
                <a:latin typeface="Times New Roman" panose="02020603050405020304" pitchFamily="18" charset="0"/>
                <a:cs typeface="Times New Roman" panose="02020603050405020304" pitchFamily="18" charset="0"/>
              </a:rPr>
              <a:t> multicore CPU</a:t>
            </a:r>
          </a:p>
          <a:p>
            <a:pPr marL="457200" indent="-457200">
              <a:buSzPct val="900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SzPct val="90000"/>
              <a:buFont typeface="+mj-lt"/>
              <a:buAutoNum type="arabicPeriod"/>
            </a:pPr>
            <a:r>
              <a:rPr lang="en-US" sz="2000" dirty="0" err="1">
                <a:latin typeface="Times New Roman" panose="02020603050405020304" pitchFamily="18" charset="0"/>
                <a:cs typeface="Times New Roman" panose="02020603050405020304" pitchFamily="18" charset="0"/>
              </a:rPr>
              <a:t>Atleast</a:t>
            </a:r>
            <a:r>
              <a:rPr lang="en-US" sz="2000" dirty="0">
                <a:latin typeface="Times New Roman" panose="02020603050405020304" pitchFamily="18" charset="0"/>
                <a:cs typeface="Times New Roman" panose="02020603050405020304" pitchFamily="18" charset="0"/>
              </a:rPr>
              <a:t> 8GB of RAM</a:t>
            </a:r>
          </a:p>
          <a:p>
            <a:pPr marL="457200" indent="-457200">
              <a:buSzPct val="900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SzPct val="90000"/>
              <a:buFont typeface="+mj-lt"/>
              <a:buAutoNum type="arabicPeriod"/>
            </a:pPr>
            <a:r>
              <a:rPr lang="en-US" sz="2000" dirty="0">
                <a:latin typeface="Times New Roman" panose="02020603050405020304" pitchFamily="18" charset="0"/>
                <a:cs typeface="Times New Roman" panose="02020603050405020304" pitchFamily="18" charset="0"/>
              </a:rPr>
              <a:t>Solid-state drive(SSD) for storage</a:t>
            </a:r>
          </a:p>
          <a:p>
            <a:pPr marL="457200" indent="-457200">
              <a:buSzPct val="900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SzPct val="90000"/>
              <a:buFont typeface="+mj-lt"/>
              <a:buAutoNum type="arabicPeriod"/>
            </a:pPr>
            <a:r>
              <a:rPr lang="en-US" sz="2000" dirty="0">
                <a:latin typeface="Times New Roman" panose="02020603050405020304" pitchFamily="18" charset="0"/>
                <a:cs typeface="Times New Roman" panose="02020603050405020304" pitchFamily="18" charset="0"/>
              </a:rPr>
              <a:t>Onboard camera</a:t>
            </a:r>
          </a:p>
          <a:p>
            <a:pPr marL="457200" indent="-457200">
              <a:buSzPct val="900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SzPct val="90000"/>
              <a:buFont typeface="+mj-lt"/>
              <a:buAutoNum type="arabicPeriod"/>
            </a:pPr>
            <a:r>
              <a:rPr lang="en-US" sz="2000" dirty="0">
                <a:latin typeface="Times New Roman" panose="02020603050405020304" pitchFamily="18" charset="0"/>
                <a:cs typeface="Times New Roman" panose="02020603050405020304" pitchFamily="18" charset="0"/>
              </a:rPr>
              <a:t>Onboard screen</a:t>
            </a:r>
          </a:p>
          <a:p>
            <a:pPr marL="457200" indent="-457200">
              <a:buSzPct val="900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7D825B8-2729-B3FE-5DE3-24C89AE7ED7E}"/>
              </a:ext>
            </a:extLst>
          </p:cNvPr>
          <p:cNvSpPr txBox="1"/>
          <p:nvPr/>
        </p:nvSpPr>
        <p:spPr>
          <a:xfrm>
            <a:off x="6477000" y="2286000"/>
            <a:ext cx="4833099" cy="3908762"/>
          </a:xfrm>
          <a:prstGeom prst="rect">
            <a:avLst/>
          </a:prstGeom>
          <a:noFill/>
        </p:spPr>
        <p:txBody>
          <a:bodyPr wrap="square" rtlCol="0">
            <a:spAutoFit/>
          </a:bodyPr>
          <a:lstStyle/>
          <a:p>
            <a:pPr>
              <a:buSzPct val="90000"/>
            </a:pPr>
            <a:r>
              <a:rPr lang="en-US" sz="2400" u="sng" dirty="0">
                <a:latin typeface="Times New Roman" panose="02020603050405020304" pitchFamily="18" charset="0"/>
                <a:cs typeface="Times New Roman" panose="02020603050405020304" pitchFamily="18" charset="0"/>
              </a:rPr>
              <a:t>SOFTWARE REQUIREMENTS</a:t>
            </a:r>
          </a:p>
          <a:p>
            <a:pPr marL="457200" indent="-457200">
              <a:buSzPct val="90000"/>
              <a:buFont typeface="+mj-lt"/>
              <a:buAutoNum type="arabicPeriod"/>
            </a:pPr>
            <a:endParaRPr lang="en-US" sz="2400" u="sng" dirty="0">
              <a:latin typeface="Times New Roman" panose="02020603050405020304" pitchFamily="18" charset="0"/>
              <a:cs typeface="Times New Roman" panose="02020603050405020304" pitchFamily="18" charset="0"/>
            </a:endParaRPr>
          </a:p>
          <a:p>
            <a:pPr marL="457200" indent="-457200">
              <a:buSzPct val="90000"/>
              <a:buFont typeface="+mj-lt"/>
              <a:buAutoNum type="arabicPeriod"/>
            </a:pPr>
            <a:r>
              <a:rPr lang="en-IN" sz="2000" dirty="0">
                <a:latin typeface="Times New Roman" panose="02020603050405020304" pitchFamily="18" charset="0"/>
                <a:cs typeface="Times New Roman" panose="02020603050405020304" pitchFamily="18" charset="0"/>
              </a:rPr>
              <a:t>Operating system: </a:t>
            </a:r>
            <a:r>
              <a:rPr lang="en-IN" sz="2000" dirty="0" err="1">
                <a:latin typeface="Times New Roman" panose="02020603050405020304" pitchFamily="18" charset="0"/>
                <a:cs typeface="Times New Roman" panose="02020603050405020304" pitchFamily="18" charset="0"/>
              </a:rPr>
              <a:t>Windows,MACOS</a:t>
            </a:r>
            <a:r>
              <a:rPr lang="en-IN" sz="2000" dirty="0">
                <a:latin typeface="Times New Roman" panose="02020603050405020304" pitchFamily="18" charset="0"/>
                <a:cs typeface="Times New Roman" panose="02020603050405020304" pitchFamily="18" charset="0"/>
              </a:rPr>
              <a:t> or   Linux</a:t>
            </a:r>
          </a:p>
          <a:p>
            <a:pPr marL="457200" indent="-457200">
              <a:buSzPct val="900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SzPct val="90000"/>
              <a:buFont typeface="+mj-lt"/>
              <a:buAutoNum type="arabicPeriod"/>
            </a:pPr>
            <a:r>
              <a:rPr lang="en-IN" sz="2000" dirty="0">
                <a:latin typeface="Times New Roman" panose="02020603050405020304" pitchFamily="18" charset="0"/>
                <a:cs typeface="Times New Roman" panose="02020603050405020304" pitchFamily="18" charset="0"/>
              </a:rPr>
              <a:t>Python</a:t>
            </a:r>
          </a:p>
          <a:p>
            <a:pPr marL="457200" indent="-457200">
              <a:buSzPct val="900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SzPct val="90000"/>
              <a:buFont typeface="+mj-lt"/>
              <a:buAutoNum type="arabicPeriod"/>
            </a:pPr>
            <a:r>
              <a:rPr lang="en-IN" sz="2000" dirty="0">
                <a:latin typeface="Times New Roman" panose="02020603050405020304" pitchFamily="18" charset="0"/>
                <a:cs typeface="Times New Roman" panose="02020603050405020304" pitchFamily="18" charset="0"/>
              </a:rPr>
              <a:t>Developing environment: python idle</a:t>
            </a:r>
          </a:p>
          <a:p>
            <a:pPr marL="457200" indent="-457200">
              <a:buSzPct val="900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SzPct val="900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SzPct val="900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SzPct val="90000"/>
              <a:buFont typeface="+mj-lt"/>
              <a:buAutoNum type="arabicPeriod"/>
            </a:pPr>
            <a:endParaRPr lang="en-IN" sz="2000" dirty="0">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76DBFBEC-4D3A-AF95-9601-3EE7226771C4}"/>
              </a:ext>
            </a:extLst>
          </p:cNvPr>
          <p:cNvCxnSpPr/>
          <p:nvPr/>
        </p:nvCxnSpPr>
        <p:spPr>
          <a:xfrm>
            <a:off x="1240780" y="6096000"/>
            <a:ext cx="10069319"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D2642FF-A933-9A0F-F363-B8F24AB76846}"/>
              </a:ext>
            </a:extLst>
          </p:cNvPr>
          <p:cNvCxnSpPr/>
          <p:nvPr/>
        </p:nvCxnSpPr>
        <p:spPr>
          <a:xfrm>
            <a:off x="6126480" y="1905000"/>
            <a:ext cx="0" cy="4191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3D15A9-29E7-4338-F5AE-ABE6089ED5AE}"/>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ARCHITECTURE DIAGRAM</a:t>
            </a:r>
            <a:endParaRPr lang="en-IN" sz="4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E936380-9EB3-ADD3-0BD6-00F1644DE65C}"/>
              </a:ext>
            </a:extLst>
          </p:cNvPr>
          <p:cNvSpPr/>
          <p:nvPr/>
        </p:nvSpPr>
        <p:spPr>
          <a:xfrm>
            <a:off x="1219200" y="2205375"/>
            <a:ext cx="28194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434605E3-BE51-0050-8633-919FA1738B5D}"/>
              </a:ext>
            </a:extLst>
          </p:cNvPr>
          <p:cNvSpPr/>
          <p:nvPr/>
        </p:nvSpPr>
        <p:spPr>
          <a:xfrm>
            <a:off x="4777740" y="2205375"/>
            <a:ext cx="28194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5F7BAAC1-9754-3554-544E-4846D8C816C6}"/>
              </a:ext>
            </a:extLst>
          </p:cNvPr>
          <p:cNvSpPr/>
          <p:nvPr/>
        </p:nvSpPr>
        <p:spPr>
          <a:xfrm>
            <a:off x="4777740" y="4343400"/>
            <a:ext cx="28194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E571E3DD-97EE-B406-0A89-D1AA86D21DB7}"/>
              </a:ext>
            </a:extLst>
          </p:cNvPr>
          <p:cNvSpPr/>
          <p:nvPr/>
        </p:nvSpPr>
        <p:spPr>
          <a:xfrm>
            <a:off x="8336280" y="4343400"/>
            <a:ext cx="28194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91BAE2B8-E6D8-CC92-0CD6-92D065224F66}"/>
              </a:ext>
            </a:extLst>
          </p:cNvPr>
          <p:cNvSpPr/>
          <p:nvPr/>
        </p:nvSpPr>
        <p:spPr>
          <a:xfrm>
            <a:off x="8336280" y="2205375"/>
            <a:ext cx="28194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850F52CB-E457-17C4-C4EC-41C1A7EB54F4}"/>
              </a:ext>
            </a:extLst>
          </p:cNvPr>
          <p:cNvSpPr/>
          <p:nvPr/>
        </p:nvSpPr>
        <p:spPr>
          <a:xfrm>
            <a:off x="1219200" y="4333814"/>
            <a:ext cx="28194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INCIDENT REPORTING</a:t>
            </a:r>
          </a:p>
        </p:txBody>
      </p:sp>
      <p:cxnSp>
        <p:nvCxnSpPr>
          <p:cNvPr id="17" name="Straight Arrow Connector 16">
            <a:extLst>
              <a:ext uri="{FF2B5EF4-FFF2-40B4-BE49-F238E27FC236}">
                <a16:creationId xmlns:a16="http://schemas.microsoft.com/office/drawing/2014/main" id="{B3006A9A-56C1-26E4-0198-9C37BCBCCFC0}"/>
              </a:ext>
            </a:extLst>
          </p:cNvPr>
          <p:cNvCxnSpPr>
            <a:stCxn id="9" idx="3"/>
            <a:endCxn id="10" idx="1"/>
          </p:cNvCxnSpPr>
          <p:nvPr/>
        </p:nvCxnSpPr>
        <p:spPr>
          <a:xfrm>
            <a:off x="4038600" y="2700675"/>
            <a:ext cx="739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7B72D98-67DB-4C2C-D420-C5EA4694EEF3}"/>
              </a:ext>
            </a:extLst>
          </p:cNvPr>
          <p:cNvCxnSpPr/>
          <p:nvPr/>
        </p:nvCxnSpPr>
        <p:spPr>
          <a:xfrm>
            <a:off x="7597140" y="2700675"/>
            <a:ext cx="739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5D6D6AC-C605-AD52-AAA3-6E43BB087097}"/>
              </a:ext>
            </a:extLst>
          </p:cNvPr>
          <p:cNvCxnSpPr>
            <a:stCxn id="13" idx="2"/>
            <a:endCxn id="12" idx="0"/>
          </p:cNvCxnSpPr>
          <p:nvPr/>
        </p:nvCxnSpPr>
        <p:spPr>
          <a:xfrm>
            <a:off x="9745980" y="3195975"/>
            <a:ext cx="0" cy="1147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A15A9CE9-A612-32FC-FEC0-36B5B98D40D9}"/>
              </a:ext>
            </a:extLst>
          </p:cNvPr>
          <p:cNvCxnSpPr>
            <a:cxnSpLocks/>
          </p:cNvCxnSpPr>
          <p:nvPr/>
        </p:nvCxnSpPr>
        <p:spPr>
          <a:xfrm flipH="1">
            <a:off x="7597140" y="4849761"/>
            <a:ext cx="739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12058F2-040C-DCEB-5CD2-AB0E5413B421}"/>
              </a:ext>
            </a:extLst>
          </p:cNvPr>
          <p:cNvCxnSpPr>
            <a:cxnSpLocks/>
          </p:cNvCxnSpPr>
          <p:nvPr/>
        </p:nvCxnSpPr>
        <p:spPr>
          <a:xfrm flipH="1">
            <a:off x="4038600" y="4857135"/>
            <a:ext cx="739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AE0DDC30-A05F-ECB8-92C1-21397E2FD620}"/>
              </a:ext>
            </a:extLst>
          </p:cNvPr>
          <p:cNvSpPr txBox="1"/>
          <p:nvPr/>
        </p:nvSpPr>
        <p:spPr>
          <a:xfrm>
            <a:off x="1565910" y="2481589"/>
            <a:ext cx="281940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DATA PROCESSING</a:t>
            </a:r>
          </a:p>
          <a:p>
            <a:r>
              <a:rPr lang="en-US" sz="1600" dirty="0">
                <a:latin typeface="Times New Roman" panose="02020603050405020304" pitchFamily="18" charset="0"/>
                <a:cs typeface="Times New Roman" panose="02020603050405020304" pitchFamily="18" charset="0"/>
              </a:rPr>
              <a:t>(IMAGE PROCESSING)</a:t>
            </a:r>
          </a:p>
          <a:p>
            <a:endParaRPr lang="en-US" sz="16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58DE8398-F43F-240F-F474-092D0E152475}"/>
              </a:ext>
            </a:extLst>
          </p:cNvPr>
          <p:cNvSpPr txBox="1"/>
          <p:nvPr/>
        </p:nvSpPr>
        <p:spPr>
          <a:xfrm>
            <a:off x="5029200" y="2481589"/>
            <a:ext cx="2819400" cy="369332"/>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DATA ANALYSING</a:t>
            </a:r>
            <a:endParaRPr lang="en-IN" sz="18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142A54C5-9DF7-6549-B09D-F549AFC1470B}"/>
              </a:ext>
            </a:extLst>
          </p:cNvPr>
          <p:cNvSpPr txBox="1"/>
          <p:nvPr/>
        </p:nvSpPr>
        <p:spPr>
          <a:xfrm>
            <a:off x="8382000" y="2497943"/>
            <a:ext cx="281940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ALERT MANAGEMENT</a:t>
            </a:r>
            <a:endParaRPr lang="en-IN" sz="18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E91FBC7-C70E-DB90-D18E-4E6FAC5749C3}"/>
              </a:ext>
            </a:extLst>
          </p:cNvPr>
          <p:cNvSpPr txBox="1"/>
          <p:nvPr/>
        </p:nvSpPr>
        <p:spPr>
          <a:xfrm>
            <a:off x="5147313" y="4639352"/>
            <a:ext cx="2819397"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DRIVER INTERFACE</a:t>
            </a:r>
            <a:endParaRPr lang="en-IN" sz="18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626F83E-2B0C-AB5E-D7B2-FCF8051D86B6}"/>
              </a:ext>
            </a:extLst>
          </p:cNvPr>
          <p:cNvSpPr txBox="1"/>
          <p:nvPr/>
        </p:nvSpPr>
        <p:spPr>
          <a:xfrm>
            <a:off x="8534400" y="4639655"/>
            <a:ext cx="281940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ALERT AGGREGATION</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2951</TotalTime>
  <Words>1285</Words>
  <Application>Microsoft Office PowerPoint</Application>
  <PresentationFormat>Widescreen</PresentationFormat>
  <Paragraphs>123</Paragraphs>
  <Slides>23</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Calibri</vt:lpstr>
      <vt:lpstr>SegoeUIVariable</vt:lpstr>
      <vt:lpstr>Times New Roman</vt:lpstr>
      <vt:lpstr>Calibri Light</vt:lpstr>
      <vt:lpstr>Libre Franklin</vt:lpstr>
      <vt:lpstr>Bookman Old Style</vt:lpstr>
      <vt:lpstr>Palatino Linotype</vt:lpstr>
      <vt:lpstr>Arial</vt:lpstr>
      <vt:lpstr>Carlito</vt:lpstr>
      <vt:lpstr>Sitka Heading</vt:lpstr>
      <vt:lpstr>1_RetrospectVTI</vt:lpstr>
      <vt:lpstr>Custom Design</vt:lpstr>
      <vt:lpstr>PowerPoint Presentation</vt:lpstr>
      <vt:lpstr>CONTENT</vt:lpstr>
      <vt:lpstr>    ABSTRACT:</vt:lpstr>
      <vt:lpstr>EXISTING SYSTEMS</vt:lpstr>
      <vt:lpstr>DRAWBACKS</vt:lpstr>
      <vt:lpstr>PROPOSED SYSTEM</vt:lpstr>
      <vt:lpstr>ADVANTAGES</vt:lpstr>
      <vt:lpstr>REQUIREMENTS</vt:lpstr>
      <vt:lpstr>ARCHITECTURE DIAGRAM</vt:lpstr>
      <vt:lpstr>PROJECT MODULES</vt:lpstr>
      <vt:lpstr>PROJECT MODULES</vt:lpstr>
      <vt:lpstr>PROJECT MODULES</vt:lpstr>
      <vt:lpstr>PROJECT MODULES</vt:lpstr>
      <vt:lpstr>CLASS DIAGRAM</vt:lpstr>
      <vt:lpstr>USE CASE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            QUERIES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mounika muthyamaina</cp:lastModifiedBy>
  <cp:revision>104</cp:revision>
  <dcterms:created xsi:type="dcterms:W3CDTF">2020-05-28T02:27:55Z</dcterms:created>
  <dcterms:modified xsi:type="dcterms:W3CDTF">2025-03-05T12:50:58Z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