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jpeg" ContentType="image/jpeg"/>
  <Default Extension="xml" ContentType="application/xml"/>
  <Default Extension="vml" ContentType="application/vnd.openxmlformats-officedocument.vmlDrawing"/>
  <Default Extension="xlsx" ContentType="application/vnd.openxmlformats-officedocument.spreadsheetml.sheet"/>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notesSlides/notesSlide1.xml" ContentType="application/vnd.openxmlformats-officedocument.presentationml.notesSlide+xml"/>
  <Override PartName="/ppt/slideLayouts/slideLayout73.xml" ContentType="application/vnd.openxmlformats-officedocument.presentationml.slideLayout+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1.xml" ContentType="application/vnd.openxmlformats-officedocument.customXmlProperties+xml"/>
  <Override PartName="/docProps/core.xml" ContentType="application/vnd.openxmlformats-package.core-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4223" r:id="rId5"/>
    <p:sldMasterId id="2147484235" r:id="rId6"/>
    <p:sldMasterId id="2147484247" r:id="rId7"/>
    <p:sldMasterId id="2147484259" r:id="rId8"/>
    <p:sldMasterId id="2147484271" r:id="rId9"/>
    <p:sldMasterId id="2147484283" r:id="rId10"/>
    <p:sldMasterId id="2147484287" r:id="rId11"/>
  </p:sldMasterIdLst>
  <p:notesMasterIdLst>
    <p:notesMasterId r:id="rId33"/>
  </p:notesMasterIdLst>
  <p:handoutMasterIdLst>
    <p:handoutMasterId r:id="rId34"/>
  </p:handoutMasterIdLst>
  <p:sldIdLst>
    <p:sldId id="347" r:id="rId12"/>
    <p:sldId id="351" r:id="rId13"/>
    <p:sldId id="353" r:id="rId14"/>
    <p:sldId id="354" r:id="rId15"/>
    <p:sldId id="355" r:id="rId16"/>
    <p:sldId id="357" r:id="rId17"/>
    <p:sldId id="358" r:id="rId18"/>
    <p:sldId id="359" r:id="rId19"/>
    <p:sldId id="375" r:id="rId20"/>
    <p:sldId id="361" r:id="rId21"/>
    <p:sldId id="362" r:id="rId22"/>
    <p:sldId id="368" r:id="rId23"/>
    <p:sldId id="363" r:id="rId24"/>
    <p:sldId id="364" r:id="rId25"/>
    <p:sldId id="365" r:id="rId26"/>
    <p:sldId id="366" r:id="rId27"/>
    <p:sldId id="369" r:id="rId28"/>
    <p:sldId id="370" r:id="rId29"/>
    <p:sldId id="377" r:id="rId30"/>
    <p:sldId id="376" r:id="rId31"/>
    <p:sldId id="374" r:id="rId32"/>
  </p:sldIdLst>
  <p:sldSz cx="9144000" cy="6858000" type="screen4x3"/>
  <p:notesSz cx="6858000" cy="9144000"/>
  <p:defaultTextStyle>
    <a:defPPr>
      <a:defRPr lang="en-US"/>
    </a:defPPr>
    <a:lvl1pPr algn="l" rtl="0" fontAlgn="base">
      <a:lnSpc>
        <a:spcPct val="95000"/>
      </a:lnSpc>
      <a:spcBef>
        <a:spcPct val="0"/>
      </a:spcBef>
      <a:spcAft>
        <a:spcPct val="35000"/>
      </a:spcAft>
      <a:buClr>
        <a:schemeClr val="accent1"/>
      </a:buClr>
      <a:buChar char="•"/>
      <a:defRPr sz="2000" kern="1200">
        <a:solidFill>
          <a:schemeClr val="tx1"/>
        </a:solidFill>
        <a:latin typeface="Arial" charset="0"/>
        <a:ea typeface="Arial Unicode MS" pitchFamily="34" charset="-128"/>
        <a:cs typeface="Arial Unicode MS" pitchFamily="34" charset="-128"/>
      </a:defRPr>
    </a:lvl1pPr>
    <a:lvl2pPr marL="457200" algn="l" rtl="0" fontAlgn="base">
      <a:lnSpc>
        <a:spcPct val="95000"/>
      </a:lnSpc>
      <a:spcBef>
        <a:spcPct val="0"/>
      </a:spcBef>
      <a:spcAft>
        <a:spcPct val="35000"/>
      </a:spcAft>
      <a:buClr>
        <a:schemeClr val="accent1"/>
      </a:buClr>
      <a:buChar char="•"/>
      <a:defRPr sz="2000" kern="1200">
        <a:solidFill>
          <a:schemeClr val="tx1"/>
        </a:solidFill>
        <a:latin typeface="Arial" charset="0"/>
        <a:ea typeface="Arial Unicode MS" pitchFamily="34" charset="-128"/>
        <a:cs typeface="Arial Unicode MS" pitchFamily="34" charset="-128"/>
      </a:defRPr>
    </a:lvl2pPr>
    <a:lvl3pPr marL="914400" algn="l" rtl="0" fontAlgn="base">
      <a:lnSpc>
        <a:spcPct val="95000"/>
      </a:lnSpc>
      <a:spcBef>
        <a:spcPct val="0"/>
      </a:spcBef>
      <a:spcAft>
        <a:spcPct val="35000"/>
      </a:spcAft>
      <a:buClr>
        <a:schemeClr val="accent1"/>
      </a:buClr>
      <a:buChar char="•"/>
      <a:defRPr sz="2000" kern="1200">
        <a:solidFill>
          <a:schemeClr val="tx1"/>
        </a:solidFill>
        <a:latin typeface="Arial" charset="0"/>
        <a:ea typeface="Arial Unicode MS" pitchFamily="34" charset="-128"/>
        <a:cs typeface="Arial Unicode MS" pitchFamily="34" charset="-128"/>
      </a:defRPr>
    </a:lvl3pPr>
    <a:lvl4pPr marL="1371600" algn="l" rtl="0" fontAlgn="base">
      <a:lnSpc>
        <a:spcPct val="95000"/>
      </a:lnSpc>
      <a:spcBef>
        <a:spcPct val="0"/>
      </a:spcBef>
      <a:spcAft>
        <a:spcPct val="35000"/>
      </a:spcAft>
      <a:buClr>
        <a:schemeClr val="accent1"/>
      </a:buClr>
      <a:buChar char="•"/>
      <a:defRPr sz="2000" kern="1200">
        <a:solidFill>
          <a:schemeClr val="tx1"/>
        </a:solidFill>
        <a:latin typeface="Arial" charset="0"/>
        <a:ea typeface="Arial Unicode MS" pitchFamily="34" charset="-128"/>
        <a:cs typeface="Arial Unicode MS" pitchFamily="34" charset="-128"/>
      </a:defRPr>
    </a:lvl4pPr>
    <a:lvl5pPr marL="1828800" algn="l" rtl="0" fontAlgn="base">
      <a:lnSpc>
        <a:spcPct val="95000"/>
      </a:lnSpc>
      <a:spcBef>
        <a:spcPct val="0"/>
      </a:spcBef>
      <a:spcAft>
        <a:spcPct val="35000"/>
      </a:spcAft>
      <a:buClr>
        <a:schemeClr val="accent1"/>
      </a:buClr>
      <a:buChar char="•"/>
      <a:defRPr sz="20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0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0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0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000" kern="1200">
        <a:solidFill>
          <a:schemeClr val="tx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9000"/>
    <a:srgbClr val="D45D00"/>
    <a:srgbClr val="8E9300"/>
    <a:srgbClr val="A50050"/>
    <a:srgbClr val="53565A"/>
    <a:srgbClr val="0D776E"/>
    <a:srgbClr val="E0E96E"/>
    <a:srgbClr val="961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3" autoAdjust="0"/>
    <p:restoredTop sz="98757" autoAdjust="0"/>
  </p:normalViewPr>
  <p:slideViewPr>
    <p:cSldViewPr snapToGrid="0">
      <p:cViewPr>
        <p:scale>
          <a:sx n="75" d="100"/>
          <a:sy n="75" d="100"/>
        </p:scale>
        <p:origin x="-1068" y="-72"/>
      </p:cViewPr>
      <p:guideLst>
        <p:guide orient="horz" pos="605"/>
        <p:guide orient="horz" pos="778"/>
        <p:guide orient="horz" pos="3888"/>
        <p:guide pos="2880"/>
        <p:guide pos="288"/>
        <p:guide pos="54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customXml" Target="../customXml/item4.xml"/><Relationship Id="rId21" Type="http://schemas.openxmlformats.org/officeDocument/2006/relationships/slide" Target="slides/slide10.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heme" Target="theme/theme1.xml"/><Relationship Id="rId40" Type="http://schemas.openxmlformats.org/officeDocument/2006/relationships/customXml" Target="../customXml/item5.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lnSpc>
                <a:spcPct val="100000"/>
              </a:lnSpc>
              <a:spcAft>
                <a:spcPct val="0"/>
              </a:spcAft>
              <a:buClrTx/>
              <a:buFontTx/>
              <a:buNone/>
              <a:defRPr sz="12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lnSpc>
                <a:spcPct val="100000"/>
              </a:lnSpc>
              <a:spcAft>
                <a:spcPct val="0"/>
              </a:spcAft>
              <a:buClrTx/>
              <a:buFontTx/>
              <a:buNone/>
              <a:defRPr sz="12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lnSpc>
                <a:spcPct val="100000"/>
              </a:lnSpc>
              <a:spcAft>
                <a:spcPct val="0"/>
              </a:spcAft>
              <a:buClrTx/>
              <a:buFontTx/>
              <a:buNone/>
              <a:defRPr sz="12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lnSpc>
                <a:spcPct val="100000"/>
              </a:lnSpc>
              <a:spcAft>
                <a:spcPct val="0"/>
              </a:spcAft>
              <a:buClrTx/>
              <a:buFontTx/>
              <a:buNone/>
              <a:defRPr sz="1200">
                <a:latin typeface="Arial" charset="0"/>
              </a:defRPr>
            </a:lvl1pPr>
          </a:lstStyle>
          <a:p>
            <a:pPr>
              <a:defRPr/>
            </a:pPr>
            <a:fld id="{D3B5C716-FA4B-4BF9-8759-8D5C30EFF223}" type="slidenum">
              <a:rPr lang="en-US"/>
              <a:pPr>
                <a:defRPr/>
              </a:pPr>
              <a:t>‹#›</a:t>
            </a:fld>
            <a:endParaRPr lang="en-US"/>
          </a:p>
        </p:txBody>
      </p:sp>
    </p:spTree>
    <p:extLst>
      <p:ext uri="{BB962C8B-B14F-4D97-AF65-F5344CB8AC3E}">
        <p14:creationId xmlns:p14="http://schemas.microsoft.com/office/powerpoint/2010/main" val="2663005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lnSpc>
                <a:spcPct val="100000"/>
              </a:lnSpc>
              <a:spcAft>
                <a:spcPct val="0"/>
              </a:spcAft>
              <a:buClrTx/>
              <a:buFontTx/>
              <a:buNone/>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lnSpc>
                <a:spcPct val="100000"/>
              </a:lnSpc>
              <a:spcAft>
                <a:spcPct val="0"/>
              </a:spcAft>
              <a:buClrTx/>
              <a:buFontTx/>
              <a:buNone/>
              <a:defRPr sz="1200">
                <a:latin typeface="Arial" charset="0"/>
              </a:defRPr>
            </a:lvl1pPr>
          </a:lstStyle>
          <a:p>
            <a:pPr>
              <a:defRPr/>
            </a:pPr>
            <a:endParaRPr lang="en-US"/>
          </a:p>
        </p:txBody>
      </p:sp>
      <p:sp>
        <p:nvSpPr>
          <p:cNvPr id="983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lnSpc>
                <a:spcPct val="100000"/>
              </a:lnSpc>
              <a:spcAft>
                <a:spcPct val="0"/>
              </a:spcAft>
              <a:buClrTx/>
              <a:buFontTx/>
              <a:buNone/>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lnSpc>
                <a:spcPct val="100000"/>
              </a:lnSpc>
              <a:spcAft>
                <a:spcPct val="0"/>
              </a:spcAft>
              <a:buClrTx/>
              <a:buFontTx/>
              <a:buNone/>
              <a:defRPr sz="1200">
                <a:latin typeface="Arial" charset="0"/>
              </a:defRPr>
            </a:lvl1pPr>
          </a:lstStyle>
          <a:p>
            <a:pPr>
              <a:defRPr/>
            </a:pPr>
            <a:fld id="{CB0B8E16-B8FF-467E-999D-513CEB2D58DC}" type="slidenum">
              <a:rPr lang="en-US"/>
              <a:pPr>
                <a:defRPr/>
              </a:pPr>
              <a:t>‹#›</a:t>
            </a:fld>
            <a:endParaRPr lang="en-US"/>
          </a:p>
        </p:txBody>
      </p:sp>
    </p:spTree>
    <p:extLst>
      <p:ext uri="{BB962C8B-B14F-4D97-AF65-F5344CB8AC3E}">
        <p14:creationId xmlns:p14="http://schemas.microsoft.com/office/powerpoint/2010/main" val="1584935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Unicode MS" pitchFamily="34" charset="-128"/>
        <a:cs typeface="Arial Unicode MS" pitchFamily="34" charset="-128"/>
      </a:defRPr>
    </a:lvl1pPr>
    <a:lvl2pPr marL="457200" algn="l" rtl="0" eaLnBrk="0" fontAlgn="base" hangingPunct="0">
      <a:spcBef>
        <a:spcPct val="30000"/>
      </a:spcBef>
      <a:spcAft>
        <a:spcPct val="0"/>
      </a:spcAft>
      <a:defRPr sz="1200" kern="1200">
        <a:solidFill>
          <a:schemeClr val="tx1"/>
        </a:solidFill>
        <a:latin typeface="Arial" charset="0"/>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charset="0"/>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charset="0"/>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DD1E187E-1834-41F3-BCF3-A083D7AD1F51}" type="slidenum">
              <a:rPr lang="en-US" sz="1200" b="0">
                <a:solidFill>
                  <a:prstClr val="black"/>
                </a:solidFill>
              </a:rPr>
              <a:pPr/>
              <a:t>1</a:t>
            </a:fld>
            <a:endParaRPr lang="en-US" sz="1200" b="0">
              <a:solidFill>
                <a:prstClr val="black"/>
              </a:solidFill>
            </a:endParaRPr>
          </a:p>
        </p:txBody>
      </p:sp>
      <p:sp>
        <p:nvSpPr>
          <p:cNvPr id="14339" name="Rectangle 2"/>
          <p:cNvSpPr>
            <a:spLocks noGrp="1" noRot="1" noChangeAspect="1" noChangeArrowheads="1" noTextEdit="1"/>
          </p:cNvSpPr>
          <p:nvPr>
            <p:ph type="sldImg"/>
          </p:nvPr>
        </p:nvSpPr>
        <p:spPr>
          <a:solidFill>
            <a:srgbClr val="FFFFFF"/>
          </a:solidFill>
          <a:ln/>
        </p:spPr>
      </p:sp>
      <p:sp>
        <p:nvSpPr>
          <p:cNvPr id="143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itchFamily="34" charset="0"/>
              <a:ea typeface="Geneva"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7.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12" descr="E:\Sakthi\United Health Group\UHG_Logo.png"/>
          <p:cNvPicPr>
            <a:picLocks noChangeAspect="1" noChangeArrowheads="1"/>
          </p:cNvPicPr>
          <p:nvPr userDrawn="1"/>
        </p:nvPicPr>
        <p:blipFill>
          <a:blip r:embed="rId2" cstate="screen"/>
          <a:srcRect/>
          <a:stretch>
            <a:fillRect/>
          </a:stretch>
        </p:blipFill>
        <p:spPr bwMode="auto">
          <a:xfrm>
            <a:off x="321173" y="349141"/>
            <a:ext cx="2239962" cy="161925"/>
          </a:xfrm>
          <a:prstGeom prst="rect">
            <a:avLst/>
          </a:prstGeom>
          <a:noFill/>
          <a:ln w="9525">
            <a:noFill/>
            <a:miter lim="800000"/>
            <a:headEnd/>
            <a:tailEnd/>
          </a:ln>
        </p:spPr>
      </p:pic>
      <p:sp>
        <p:nvSpPr>
          <p:cNvPr id="8" name="Rectangle 8"/>
          <p:cNvSpPr>
            <a:spLocks noChangeArrowheads="1"/>
          </p:cNvSpPr>
          <p:nvPr userDrawn="1"/>
        </p:nvSpPr>
        <p:spPr bwMode="auto">
          <a:xfrm>
            <a:off x="7848600" y="3059113"/>
            <a:ext cx="1295400" cy="381000"/>
          </a:xfrm>
          <a:prstGeom prst="rect">
            <a:avLst/>
          </a:prstGeom>
          <a:solidFill>
            <a:srgbClr val="D19000"/>
          </a:solidFill>
          <a:ln w="9525" algn="ctr">
            <a:noFill/>
            <a:miter lim="800000"/>
            <a:headEnd/>
            <a:tailEnd/>
          </a:ln>
        </p:spPr>
        <p:txBody>
          <a:bodyPr wrap="none" anchor="ctr"/>
          <a:lstStyle/>
          <a:p>
            <a:pPr>
              <a:defRPr/>
            </a:pPr>
            <a:endParaRPr lang="en-US"/>
          </a:p>
        </p:txBody>
      </p:sp>
      <p:sp>
        <p:nvSpPr>
          <p:cNvPr id="9" name="Rectangle 9"/>
          <p:cNvSpPr>
            <a:spLocks noChangeArrowheads="1"/>
          </p:cNvSpPr>
          <p:nvPr userDrawn="1"/>
        </p:nvSpPr>
        <p:spPr bwMode="auto">
          <a:xfrm>
            <a:off x="0" y="3059113"/>
            <a:ext cx="989013" cy="381000"/>
          </a:xfrm>
          <a:prstGeom prst="rect">
            <a:avLst/>
          </a:prstGeom>
          <a:solidFill>
            <a:srgbClr val="0D776E"/>
          </a:solidFill>
          <a:ln w="9525" algn="ctr">
            <a:noFill/>
            <a:miter lim="800000"/>
            <a:headEnd/>
            <a:tailEnd/>
          </a:ln>
        </p:spPr>
        <p:txBody>
          <a:bodyPr wrap="none" anchor="ctr"/>
          <a:lstStyle/>
          <a:p>
            <a:pPr>
              <a:defRPr/>
            </a:pPr>
            <a:endParaRPr lang="en-US"/>
          </a:p>
        </p:txBody>
      </p:sp>
      <p:sp>
        <p:nvSpPr>
          <p:cNvPr id="10" name="Rectangle 10"/>
          <p:cNvSpPr>
            <a:spLocks noChangeArrowheads="1"/>
          </p:cNvSpPr>
          <p:nvPr userDrawn="1"/>
        </p:nvSpPr>
        <p:spPr bwMode="auto">
          <a:xfrm>
            <a:off x="1028700" y="3059113"/>
            <a:ext cx="6777038" cy="381000"/>
          </a:xfrm>
          <a:prstGeom prst="rect">
            <a:avLst/>
          </a:prstGeom>
          <a:solidFill>
            <a:srgbClr val="D45D00"/>
          </a:solidFill>
          <a:ln w="9525">
            <a:noFill/>
            <a:miter lim="800000"/>
            <a:headEnd/>
            <a:tailEnd/>
          </a:ln>
        </p:spPr>
        <p:txBody>
          <a:bodyPr wrap="none" anchor="ctr"/>
          <a:lstStyle/>
          <a:p>
            <a:pPr>
              <a:defRPr/>
            </a:pPr>
            <a:endParaRPr lang="en-US"/>
          </a:p>
        </p:txBody>
      </p:sp>
      <p:sp>
        <p:nvSpPr>
          <p:cNvPr id="10242" name="Rectangle 2"/>
          <p:cNvSpPr>
            <a:spLocks noGrp="1" noChangeArrowheads="1"/>
          </p:cNvSpPr>
          <p:nvPr>
            <p:ph type="ctrTitle"/>
          </p:nvPr>
        </p:nvSpPr>
        <p:spPr>
          <a:xfrm>
            <a:off x="1004888" y="1933027"/>
            <a:ext cx="7680325" cy="342900"/>
          </a:xfrm>
        </p:spPr>
        <p:txBody>
          <a:bodyPr/>
          <a:lstStyle>
            <a:lvl1pPr>
              <a:spcAft>
                <a:spcPct val="20000"/>
              </a:spcAft>
              <a:defRPr sz="2000" b="0"/>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004888" y="2336252"/>
            <a:ext cx="7680325" cy="547688"/>
          </a:xfrm>
        </p:spPr>
        <p:txBody>
          <a:bodyPr/>
          <a:lstStyle>
            <a:lvl1pPr marL="0" indent="0">
              <a:spcAft>
                <a:spcPct val="0"/>
              </a:spcAft>
              <a:buFontTx/>
              <a:buNone/>
              <a:defRPr sz="1200"/>
            </a:lvl1pPr>
          </a:lstStyle>
          <a:p>
            <a:pPr lvl="0"/>
            <a:r>
              <a:rPr lang="en-US" noProof="0" smtClean="0"/>
              <a:t>Click to edit Master subtitle style</a:t>
            </a:r>
          </a:p>
        </p:txBody>
      </p:sp>
      <p:pic>
        <p:nvPicPr>
          <p:cNvPr id="11" name="Picture 10" descr="GSD_logo.JPG"/>
          <p:cNvPicPr>
            <a:picLocks noChangeAspect="1"/>
          </p:cNvPicPr>
          <p:nvPr userDrawn="1"/>
        </p:nvPicPr>
        <p:blipFill>
          <a:blip r:embed="rId3" cstate="print"/>
          <a:stretch>
            <a:fillRect/>
          </a:stretch>
        </p:blipFill>
        <p:spPr>
          <a:xfrm>
            <a:off x="7535923" y="80688"/>
            <a:ext cx="1566698" cy="789478"/>
          </a:xfrm>
          <a:prstGeom prst="rect">
            <a:avLst/>
          </a:prstGeom>
        </p:spPr>
      </p:pic>
      <p:pic>
        <p:nvPicPr>
          <p:cNvPr id="13" name="Picture 5" descr="E:\Sakthi\United Health Group\bought images\dreamstime_s_13573955.jpg"/>
          <p:cNvPicPr>
            <a:picLocks noChangeAspect="1" noChangeArrowheads="1"/>
          </p:cNvPicPr>
          <p:nvPr userDrawn="1"/>
        </p:nvPicPr>
        <p:blipFill>
          <a:blip r:embed="rId4" cstate="print"/>
          <a:srcRect/>
          <a:stretch>
            <a:fillRect/>
          </a:stretch>
        </p:blipFill>
        <p:spPr bwMode="auto">
          <a:xfrm>
            <a:off x="0" y="3436938"/>
            <a:ext cx="9144000" cy="3421062"/>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15C1E19-6E26-468A-A778-1010CA6E3BAA}"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601821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5613" y="152400"/>
            <a:ext cx="6019800" cy="6018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EE75B32-59DD-4B47-916C-70BFE614318F}"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2_Divider Slide">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5097463"/>
            <a:ext cx="9144000" cy="1760537"/>
          </a:xfrm>
          <a:prstGeom prst="rect">
            <a:avLst/>
          </a:prstGeom>
          <a:solidFill>
            <a:srgbClr val="6BBBAE"/>
          </a:solidFill>
          <a:ln w="9525" algn="ctr">
            <a:noFill/>
            <a:miter lim="800000"/>
            <a:headEnd/>
            <a:tailEnd/>
          </a:ln>
          <a:effectLst/>
        </p:spPr>
        <p:txBody>
          <a:bodyPr wrap="none" anchor="ctr"/>
          <a:lstStyle/>
          <a:p>
            <a:pPr>
              <a:buClr>
                <a:srgbClr val="D45D00"/>
              </a:buClr>
              <a:defRPr/>
            </a:pPr>
            <a:endParaRPr lang="en-US">
              <a:solidFill>
                <a:srgbClr val="63666A"/>
              </a:solidFill>
            </a:endParaRPr>
          </a:p>
        </p:txBody>
      </p:sp>
      <p:sp>
        <p:nvSpPr>
          <p:cNvPr id="5" name="Rectangle 4"/>
          <p:cNvSpPr>
            <a:spLocks noChangeArrowheads="1"/>
          </p:cNvSpPr>
          <p:nvPr userDrawn="1"/>
        </p:nvSpPr>
        <p:spPr bwMode="auto">
          <a:xfrm>
            <a:off x="7848600" y="4995863"/>
            <a:ext cx="1295400" cy="122237"/>
          </a:xfrm>
          <a:prstGeom prst="rect">
            <a:avLst/>
          </a:prstGeom>
          <a:solidFill>
            <a:srgbClr val="A50050"/>
          </a:solidFill>
          <a:ln w="9525" algn="ctr">
            <a:noFill/>
            <a:miter lim="800000"/>
            <a:headEnd/>
            <a:tailEnd/>
          </a:ln>
        </p:spPr>
        <p:txBody>
          <a:bodyPr wrap="none" anchor="ctr"/>
          <a:lstStyle/>
          <a:p>
            <a:pPr>
              <a:buClr>
                <a:srgbClr val="D45D00"/>
              </a:buClr>
              <a:defRPr/>
            </a:pPr>
            <a:endParaRPr lang="en-US">
              <a:solidFill>
                <a:srgbClr val="63666A"/>
              </a:solidFill>
            </a:endParaRPr>
          </a:p>
        </p:txBody>
      </p:sp>
      <p:sp>
        <p:nvSpPr>
          <p:cNvPr id="6" name="Rectangle 5"/>
          <p:cNvSpPr>
            <a:spLocks noChangeArrowheads="1"/>
          </p:cNvSpPr>
          <p:nvPr userDrawn="1"/>
        </p:nvSpPr>
        <p:spPr bwMode="auto">
          <a:xfrm>
            <a:off x="0" y="4995863"/>
            <a:ext cx="989013" cy="122237"/>
          </a:xfrm>
          <a:prstGeom prst="rect">
            <a:avLst/>
          </a:prstGeom>
          <a:solidFill>
            <a:srgbClr val="0D776E"/>
          </a:solidFill>
          <a:ln w="9525" algn="ctr">
            <a:noFill/>
            <a:miter lim="800000"/>
            <a:headEnd/>
            <a:tailEnd/>
          </a:ln>
        </p:spPr>
        <p:txBody>
          <a:bodyPr wrap="none" anchor="ctr"/>
          <a:lstStyle/>
          <a:p>
            <a:pPr>
              <a:buClr>
                <a:srgbClr val="D45D00"/>
              </a:buClr>
              <a:defRPr/>
            </a:pPr>
            <a:endParaRPr lang="en-US">
              <a:solidFill>
                <a:srgbClr val="63666A"/>
              </a:solidFill>
            </a:endParaRPr>
          </a:p>
        </p:txBody>
      </p:sp>
      <p:sp>
        <p:nvSpPr>
          <p:cNvPr id="7" name="Rectangle 6"/>
          <p:cNvSpPr>
            <a:spLocks noChangeArrowheads="1"/>
          </p:cNvSpPr>
          <p:nvPr userDrawn="1"/>
        </p:nvSpPr>
        <p:spPr bwMode="auto">
          <a:xfrm>
            <a:off x="1028700" y="4995863"/>
            <a:ext cx="6777038" cy="122237"/>
          </a:xfrm>
          <a:prstGeom prst="rect">
            <a:avLst/>
          </a:prstGeom>
          <a:solidFill>
            <a:srgbClr val="D45D00"/>
          </a:solidFill>
          <a:ln w="9525">
            <a:noFill/>
            <a:miter lim="800000"/>
            <a:headEnd/>
            <a:tailEnd/>
          </a:ln>
        </p:spPr>
        <p:txBody>
          <a:bodyPr wrap="none" anchor="ctr"/>
          <a:lstStyle/>
          <a:p>
            <a:pPr>
              <a:buClr>
                <a:srgbClr val="D45D00"/>
              </a:buClr>
              <a:defRPr/>
            </a:pPr>
            <a:endParaRPr lang="en-US">
              <a:solidFill>
                <a:srgbClr val="63666A"/>
              </a:solidFill>
            </a:endParaRPr>
          </a:p>
        </p:txBody>
      </p:sp>
      <p:sp>
        <p:nvSpPr>
          <p:cNvPr id="334851" name="Rectangle 3"/>
          <p:cNvSpPr>
            <a:spLocks noGrp="1" noChangeArrowheads="1"/>
          </p:cNvSpPr>
          <p:nvPr>
            <p:ph type="ctrTitle"/>
          </p:nvPr>
        </p:nvSpPr>
        <p:spPr>
          <a:xfrm>
            <a:off x="1017588" y="2682875"/>
            <a:ext cx="6307137" cy="649288"/>
          </a:xfrm>
        </p:spPr>
        <p:txBody>
          <a:bodyPr anchor="ctr"/>
          <a:lstStyle>
            <a:lvl1pPr>
              <a:spcAft>
                <a:spcPct val="20000"/>
              </a:spcAft>
              <a:defRPr b="0"/>
            </a:lvl1pPr>
          </a:lstStyle>
          <a:p>
            <a:pPr lvl="0"/>
            <a:r>
              <a:rPr lang="en-US" noProof="0" smtClean="0"/>
              <a:t>Click to edit Master title style</a:t>
            </a:r>
          </a:p>
        </p:txBody>
      </p:sp>
      <p:sp>
        <p:nvSpPr>
          <p:cNvPr id="334852" name="Rectangle 4"/>
          <p:cNvSpPr>
            <a:spLocks noGrp="1" noChangeArrowheads="1"/>
          </p:cNvSpPr>
          <p:nvPr>
            <p:ph type="subTitle" idx="1"/>
          </p:nvPr>
        </p:nvSpPr>
        <p:spPr>
          <a:xfrm>
            <a:off x="1017588" y="5564188"/>
            <a:ext cx="6307137" cy="914400"/>
          </a:xfrm>
        </p:spPr>
        <p:txBody>
          <a:bodyPr/>
          <a:lstStyle>
            <a:lvl1pPr marL="0" indent="0">
              <a:spcAft>
                <a:spcPct val="0"/>
              </a:spcAft>
              <a:buFontTx/>
              <a:buNone/>
              <a:defRPr sz="1400">
                <a:solidFill>
                  <a:schemeClr val="bg1"/>
                </a:solidFill>
              </a:defRPr>
            </a:lvl1pPr>
          </a:lstStyle>
          <a:p>
            <a:pPr lvl="0"/>
            <a:r>
              <a:rPr lang="en-US" noProof="0" smtClean="0"/>
              <a:t>Click to edit Master subtitle style</a:t>
            </a:r>
          </a:p>
        </p:txBody>
      </p:sp>
      <p:pic>
        <p:nvPicPr>
          <p:cNvPr id="12" name="Picture 12" descr="E:\Sakthi\United Health Group\UHG_Logo.png"/>
          <p:cNvPicPr>
            <a:picLocks noChangeAspect="1" noChangeArrowheads="1"/>
          </p:cNvPicPr>
          <p:nvPr userDrawn="1"/>
        </p:nvPicPr>
        <p:blipFill>
          <a:blip r:embed="rId2" cstate="screen"/>
          <a:srcRect/>
          <a:stretch>
            <a:fillRect/>
          </a:stretch>
        </p:blipFill>
        <p:spPr bwMode="auto">
          <a:xfrm>
            <a:off x="321173" y="349141"/>
            <a:ext cx="2239962" cy="161925"/>
          </a:xfrm>
          <a:prstGeom prst="rect">
            <a:avLst/>
          </a:prstGeom>
          <a:noFill/>
          <a:ln w="9525">
            <a:noFill/>
            <a:miter lim="800000"/>
            <a:headEnd/>
            <a:tailEnd/>
          </a:ln>
        </p:spPr>
      </p:pic>
      <p:pic>
        <p:nvPicPr>
          <p:cNvPr id="13" name="Picture 12" descr="GSD_logo.JPG"/>
          <p:cNvPicPr>
            <a:picLocks noChangeAspect="1"/>
          </p:cNvPicPr>
          <p:nvPr userDrawn="1"/>
        </p:nvPicPr>
        <p:blipFill>
          <a:blip r:embed="rId3" cstate="print"/>
          <a:stretch>
            <a:fillRect/>
          </a:stretch>
        </p:blipFill>
        <p:spPr>
          <a:xfrm>
            <a:off x="7535923" y="80688"/>
            <a:ext cx="1566698" cy="789478"/>
          </a:xfrm>
          <a:prstGeom prst="rect">
            <a:avLst/>
          </a:prstGeom>
        </p:spPr>
      </p:pic>
    </p:spTree>
    <p:extLst>
      <p:ext uri="{BB962C8B-B14F-4D97-AF65-F5344CB8AC3E}">
        <p14:creationId xmlns:p14="http://schemas.microsoft.com/office/powerpoint/2010/main" val="22907403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spcAft>
                <a:spcPct val="0"/>
              </a:spcAft>
              <a:buClr>
                <a:srgbClr val="D45D00"/>
              </a:buClr>
              <a:buFontTx/>
              <a:buNone/>
            </a:pPr>
            <a:endParaRPr lang="en-US" sz="1000" smtClean="0">
              <a:solidFill>
                <a:srgbClr val="63666A"/>
              </a:solidFill>
              <a:latin typeface="Arial" pitchFamily="34" charset="0"/>
              <a:cs typeface="Arial Unicode MS"/>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59516087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A61BAA5-0A65-4841-A2FC-4EE839FCC73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66128201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D2F26672-AB87-43C7-8F74-56C02028555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4193999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8F564A-0DD8-4887-BFB2-20A54B48954C}"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89978010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8C4F773-85BA-419C-8E61-7325BE71CB1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8904493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51969D3E-FDD8-4906-8EC0-6F435F67502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0670314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224AB8D-8FB8-457B-8B22-C5267F9F762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5802503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34A2006-BBB2-4C5C-BDEA-C1D85BF7F55E}" type="slidenum">
              <a:rPr lang="en-US"/>
              <a:pPr>
                <a:defRPr/>
              </a:pPr>
              <a:t>‹#›</a:t>
            </a:fld>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A326F44-D6F6-4192-9586-6EA1506FD17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6297037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181C611-0325-4E54-A806-BDD6B16BAE7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36725974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DC3E427-388F-487E-835C-EB369FADC85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06194516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E61F248-AB63-4DA7-B939-E98D9AF0E34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61490588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spcAft>
                <a:spcPct val="0"/>
              </a:spcAft>
              <a:buClr>
                <a:srgbClr val="D45D00"/>
              </a:buClr>
              <a:buFontTx/>
              <a:buNone/>
            </a:pPr>
            <a:endParaRPr lang="en-US" sz="1000" smtClean="0">
              <a:solidFill>
                <a:srgbClr val="63666A"/>
              </a:solidFill>
              <a:latin typeface="Arial" pitchFamily="34" charset="0"/>
              <a:cs typeface="Arial Unicode MS"/>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3887105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1165A0F-A350-40D0-AD49-357C28EA3DC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85348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78976AE8-BD15-4AE6-802B-E7BEB8BE51A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3107332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2E4220F-9820-490D-BFE5-BEDDDB6F149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8648986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5B6EAE4-2F19-4FE8-9993-DF9E91F65A2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76519221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E1A65D1-5AD5-4372-9AF6-84C1F3A1AF3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4794447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9BA2AB3-E5BD-4414-AFB9-F51C29DA660D}" type="slidenum">
              <a:rPr lang="en-US"/>
              <a:pPr>
                <a:defRPr/>
              </a:pPr>
              <a:t>‹#›</a:t>
            </a:fld>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33AC536-EF89-464B-929D-21208EFA128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1588526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4FBBEA6-49B2-40CD-9399-B91ED37F4CD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2675842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0430EF9-317F-4865-9D39-2361D251B71C}"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9847801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C181417-DAC7-4963-972B-A47F6CA8EDE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4449885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2EE79E7-188C-4FDA-A885-741DAE60E17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020280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31825" y="152400"/>
            <a:ext cx="7445375" cy="762000"/>
          </a:xfrm>
        </p:spPr>
        <p:txBody>
          <a:bodyPr/>
          <a:lstStyle/>
          <a:p>
            <a:r>
              <a:rPr lang="en-US"/>
              <a:t>Click to edit Master title style</a:t>
            </a:r>
          </a:p>
        </p:txBody>
      </p:sp>
      <p:sp>
        <p:nvSpPr>
          <p:cNvPr id="3" name="Table Placeholder 2"/>
          <p:cNvSpPr>
            <a:spLocks noGrp="1"/>
          </p:cNvSpPr>
          <p:nvPr>
            <p:ph type="tbl" idx="1"/>
          </p:nvPr>
        </p:nvSpPr>
        <p:spPr>
          <a:xfrm>
            <a:off x="631825" y="1143000"/>
            <a:ext cx="8061325" cy="5181600"/>
          </a:xfrm>
        </p:spPr>
        <p:txBody>
          <a:bodyPr/>
          <a:lstStyle/>
          <a:p>
            <a:pPr lvl="0"/>
            <a:endParaRPr lang="en-US" noProof="0"/>
          </a:p>
        </p:txBody>
      </p:sp>
    </p:spTree>
    <p:extLst>
      <p:ext uri="{BB962C8B-B14F-4D97-AF65-F5344CB8AC3E}">
        <p14:creationId xmlns:p14="http://schemas.microsoft.com/office/powerpoint/2010/main" val="298924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Aft>
                <a:spcPct val="0"/>
              </a:spcAft>
              <a:buClrTx/>
              <a:buFontTx/>
              <a:buNone/>
            </a:pPr>
            <a:endParaRPr lang="en-US" sz="1400" b="1" smtClean="0">
              <a:solidFill>
                <a:srgbClr val="FFFFFF"/>
              </a:solidFill>
              <a:latin typeface="Arial" pitchFamily="34" charset="0"/>
              <a:cs typeface="Arial Unicode MS"/>
            </a:endParaRPr>
          </a:p>
        </p:txBody>
      </p:sp>
      <p:pic>
        <p:nvPicPr>
          <p:cNvPr id="5" name="Picture 2"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92366929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A38B64EB-A532-499F-9D89-4B12309C1C3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1002106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35DD6BD9-0023-4EEA-900C-44FB6EA8876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07443495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210205C2-CAA8-4E3C-82A5-D517FCEAA4B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282401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60438"/>
            <a:ext cx="4037013"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60438"/>
            <a:ext cx="4038600"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BF2BE6F-BBCA-414F-BD01-3845C8A03E33}" type="slidenum">
              <a:rPr lang="en-US"/>
              <a:pPr>
                <a:defRPr/>
              </a:pPr>
              <a:t>‹#›</a:t>
            </a:fld>
            <a:endParaRPr lang="en-US" dirty="0"/>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4269D25C-C3FB-41E5-8A19-56EAC88913E6}"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89146575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235C55FD-1D6B-4EED-8A73-C1B4C72DC11E}"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3327637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87FAA39-314B-4AB9-A3B3-113ECFF757B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23987348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0F93E0C-2FC1-4DDD-A067-66E94FC3AD0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46720640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D5BC038-E1F5-4D10-9752-C6BA8EFD5B4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96839299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4DC67EF-BC88-4C94-979F-B83E4D584F6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30063871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72506DAF-26D6-4F26-9D8C-F200622F4FB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18524376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spcAft>
                <a:spcPct val="0"/>
              </a:spcAft>
              <a:buClr>
                <a:srgbClr val="D45D00"/>
              </a:buClr>
              <a:buFontTx/>
              <a:buNone/>
            </a:pPr>
            <a:endParaRPr lang="en-US" sz="1000" smtClean="0">
              <a:solidFill>
                <a:srgbClr val="63666A"/>
              </a:solidFill>
              <a:latin typeface="Arial" pitchFamily="34" charset="0"/>
              <a:ea typeface="Geneva" charset="-128"/>
              <a:cs typeface="Arial Unicode MS"/>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5589606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1165A0F-A350-40D0-AD49-357C28EA3DC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55128299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78976AE8-BD15-4AE6-802B-E7BEB8BE51A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9013607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2A4CBA2A-61C0-4BD9-B98C-6BC2FFDE2A55}" type="slidenum">
              <a:rPr lang="en-US"/>
              <a:pPr>
                <a:defRPr/>
              </a:pPr>
              <a:t>‹#›</a:t>
            </a:fld>
            <a:endParaRPr lang="en-US" dirty="0"/>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2E4220F-9820-490D-BFE5-BEDDDB6F149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65766239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5B6EAE4-2F19-4FE8-9993-DF9E91F65A2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6549493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E1A65D1-5AD5-4372-9AF6-84C1F3A1AF3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24820535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33AC536-EF89-464B-929D-21208EFA128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90516300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4FBBEA6-49B2-40CD-9399-B91ED37F4CD9}"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5797138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0430EF9-317F-4865-9D39-2361D251B71C}"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7480831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C181417-DAC7-4963-972B-A47F6CA8EDE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2083460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2EE79E7-188C-4FDA-A885-741DAE60E177}"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5778610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spcAft>
                <a:spcPct val="0"/>
              </a:spcAft>
              <a:buClr>
                <a:srgbClr val="D45D00"/>
              </a:buClr>
              <a:buFontTx/>
              <a:buNone/>
            </a:pPr>
            <a:endParaRPr lang="en-US" sz="1000" smtClean="0">
              <a:solidFill>
                <a:srgbClr val="63666A"/>
              </a:solidFill>
              <a:latin typeface="Arial" pitchFamily="34" charset="0"/>
              <a:ea typeface="Geneva" charset="-128"/>
              <a:cs typeface="Arial Unicode MS"/>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3508725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buClr>
                <a:srgbClr val="D45D00"/>
              </a:buClr>
              <a:defRPr/>
            </a:pPr>
            <a:fld id="{41165A0F-A350-40D0-AD49-357C28EA3DCF}"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657117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28BFCCE-D81C-4F9B-8739-408A35F50EB9}" type="slidenum">
              <a:rPr lang="en-US"/>
              <a:pPr>
                <a:defRPr/>
              </a:pPr>
              <a:t>‹#›</a:t>
            </a:fld>
            <a:endParaRPr lang="en-US" dirty="0"/>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buClr>
                <a:srgbClr val="D45D00"/>
              </a:buClr>
              <a:defRPr/>
            </a:pPr>
            <a:fld id="{78976AE8-BD15-4AE6-802B-E7BEB8BE51AD}"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302037319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buClr>
                <a:srgbClr val="D45D00"/>
              </a:buClr>
              <a:defRPr/>
            </a:pPr>
            <a:fld id="{E2E4220F-9820-490D-BFE5-BEDDDB6F1493}"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80018976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buClr>
                <a:srgbClr val="D45D00"/>
              </a:buClr>
              <a:defRPr/>
            </a:pPr>
            <a:fld id="{05B6EAE4-2F19-4FE8-9993-DF9E91F65A2A}"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349509041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buClr>
                <a:srgbClr val="D45D00"/>
              </a:buClr>
              <a:defRPr/>
            </a:pPr>
            <a:fld id="{EE1A65D1-5AD5-4372-9AF6-84C1F3A1AF30}"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14652487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buClr>
                <a:srgbClr val="D45D00"/>
              </a:buClr>
              <a:defRPr/>
            </a:pPr>
            <a:fld id="{933AC536-EF89-464B-929D-21208EFA128D}"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210575201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buClr>
                <a:srgbClr val="D45D00"/>
              </a:buClr>
              <a:defRPr/>
            </a:pPr>
            <a:fld id="{04FBBEA6-49B2-40CD-9399-B91ED37F4CD9}"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57766817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buClr>
                <a:srgbClr val="D45D00"/>
              </a:buClr>
              <a:defRPr/>
            </a:pPr>
            <a:fld id="{C0430EF9-317F-4865-9D39-2361D251B71C}"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176685765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buClr>
                <a:srgbClr val="D45D00"/>
              </a:buClr>
              <a:defRPr/>
            </a:pPr>
            <a:fld id="{4C181417-DAC7-4963-972B-A47F6CA8EDE8}"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125331048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buClr>
                <a:srgbClr val="D45D00"/>
              </a:buClr>
              <a:defRPr/>
            </a:pPr>
            <a:fld id="{E2EE79E7-188C-4FDA-A885-741DAE60E177}" type="slidenum">
              <a:rPr lang="en-US">
                <a:solidFill>
                  <a:srgbClr val="63666A"/>
                </a:solidFill>
              </a:rPr>
              <a:pPr>
                <a:buClr>
                  <a:srgbClr val="D45D00"/>
                </a:buClr>
                <a:defRPr/>
              </a:pPr>
              <a:t>‹#›</a:t>
            </a:fld>
            <a:endParaRPr lang="en-US">
              <a:solidFill>
                <a:srgbClr val="63666A"/>
              </a:solidFill>
            </a:endParaRPr>
          </a:p>
        </p:txBody>
      </p:sp>
    </p:spTree>
    <p:extLst>
      <p:ext uri="{BB962C8B-B14F-4D97-AF65-F5344CB8AC3E}">
        <p14:creationId xmlns:p14="http://schemas.microsoft.com/office/powerpoint/2010/main" val="161440227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Header">
    <p:bg bwMode="gray">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98492" y="1538502"/>
            <a:ext cx="6468076" cy="1362075"/>
          </a:xfrm>
        </p:spPr>
        <p:txBody>
          <a:bodyPr anchor="t">
            <a:normAutofit/>
          </a:bodyPr>
          <a:lstStyle>
            <a:lvl1pPr algn="l" defTabSz="457200" rtl="0" fontAlgn="auto">
              <a:lnSpc>
                <a:spcPts val="3400"/>
              </a:lnSpc>
              <a:spcBef>
                <a:spcPct val="0"/>
              </a:spcBef>
              <a:spcAft>
                <a:spcPts val="0"/>
              </a:spcAft>
              <a:defRPr lang="en-US" sz="2600" b="1" kern="1200">
                <a:solidFill>
                  <a:schemeClr val="bg1"/>
                </a:solidFill>
                <a:latin typeface="Verdana"/>
                <a:ea typeface="+mj-ea"/>
                <a:cs typeface="Verdana"/>
              </a:defRPr>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B848C55F-E9E2-43D7-9D06-1929B512CF03}" type="slidenum">
              <a:rPr lang="en-US"/>
              <a:pPr>
                <a:defRPr/>
              </a:pPr>
              <a:t>‹#›</a:t>
            </a:fld>
            <a:endParaRPr lang="en-US"/>
          </a:p>
        </p:txBody>
      </p:sp>
    </p:spTree>
    <p:extLst>
      <p:ext uri="{BB962C8B-B14F-4D97-AF65-F5344CB8AC3E}">
        <p14:creationId xmlns:p14="http://schemas.microsoft.com/office/powerpoint/2010/main" val="3969984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43E4904-64CC-4934-B161-B322F888EE06}" type="slidenum">
              <a:rPr lang="en-US"/>
              <a:pPr>
                <a:defRPr/>
              </a:pPr>
              <a:t>‹#›</a:t>
            </a:fld>
            <a:endParaRPr lang="en-US" dirty="0"/>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5988" y="338670"/>
            <a:ext cx="5697709" cy="702730"/>
          </a:xfrm>
          <a:noFill/>
          <a:ln w="9525">
            <a:noFill/>
            <a:miter lim="800000"/>
            <a:headEnd/>
            <a:tailEnd/>
          </a:ln>
        </p:spPr>
        <p:txBody>
          <a:bodyPr/>
          <a:lstStyle>
            <a:lvl1pPr algn="l" defTabSz="457200" rtl="0" fontAlgn="base">
              <a:lnSpc>
                <a:spcPts val="2400"/>
              </a:lnSpc>
              <a:spcBef>
                <a:spcPct val="0"/>
              </a:spcBef>
              <a:spcAft>
                <a:spcPct val="0"/>
              </a:spcAft>
              <a:defRPr lang="en-US" sz="2200" b="1" kern="1200">
                <a:solidFill>
                  <a:schemeClr val="tx2"/>
                </a:solidFill>
                <a:latin typeface="Verdana" charset="0"/>
                <a:ea typeface="Verdana" charset="0"/>
                <a:cs typeface="Verdana" charset="0"/>
              </a:defRPr>
            </a:lvl1pPr>
          </a:lstStyle>
          <a:p>
            <a:r>
              <a:rPr lang="en-US" dirty="0" smtClean="0"/>
              <a:t>Click to edit Master title style</a:t>
            </a:r>
            <a:endParaRPr lang="en-US" dirty="0"/>
          </a:p>
        </p:txBody>
      </p:sp>
      <p:sp>
        <p:nvSpPr>
          <p:cNvPr id="11" name="Content Placeholder 2"/>
          <p:cNvSpPr>
            <a:spLocks noGrp="1"/>
          </p:cNvSpPr>
          <p:nvPr>
            <p:ph idx="1"/>
          </p:nvPr>
        </p:nvSpPr>
        <p:spPr>
          <a:xfrm>
            <a:off x="915988" y="1521883"/>
            <a:ext cx="5046133" cy="3826934"/>
          </a:xfrm>
          <a:noFill/>
          <a:ln w="9525">
            <a:noFill/>
            <a:miter lim="800000"/>
            <a:headEnd/>
            <a:tailEnd/>
          </a:ln>
        </p:spPr>
        <p:txBody>
          <a:bodyPr/>
          <a:lstStyle>
            <a:lvl1pPr marL="171450" indent="-171450" algn="l" defTabSz="457200" rtl="0" eaLnBrk="1" fontAlgn="base" hangingPunct="1">
              <a:spcBef>
                <a:spcPct val="20000"/>
              </a:spcBef>
              <a:spcAft>
                <a:spcPct val="0"/>
              </a:spcAft>
              <a:buClr>
                <a:schemeClr val="tx2"/>
              </a:buClr>
              <a:buFont typeface="Arial" charset="0"/>
              <a:defRPr lang="en-US" sz="1600" kern="1200" smtClean="0">
                <a:solidFill>
                  <a:schemeClr val="bg2">
                    <a:lumMod val="75000"/>
                  </a:schemeClr>
                </a:solidFill>
                <a:latin typeface="Verdana" charset="0"/>
                <a:ea typeface="Verdana" charset="0"/>
                <a:cs typeface="Verdana" charset="0"/>
              </a:defRPr>
            </a:lvl1pPr>
            <a:lvl2pPr marL="628650" indent="-228600" algn="l" defTabSz="457200" rtl="0" eaLnBrk="1" fontAlgn="base" hangingPunct="1">
              <a:spcBef>
                <a:spcPct val="20000"/>
              </a:spcBef>
              <a:spcAft>
                <a:spcPct val="0"/>
              </a:spcAft>
              <a:buClr>
                <a:schemeClr val="tx2"/>
              </a:buClr>
              <a:buFont typeface="Arial" charset="0"/>
              <a:defRPr lang="en-US" sz="1600" kern="1200" smtClean="0">
                <a:solidFill>
                  <a:schemeClr val="bg2">
                    <a:lumMod val="75000"/>
                  </a:schemeClr>
                </a:solidFill>
                <a:latin typeface="Verdana" charset="0"/>
                <a:ea typeface="Verdana" charset="0"/>
                <a:cs typeface="Verdana" charset="0"/>
              </a:defRPr>
            </a:lvl2pPr>
            <a:lvl3pPr algn="l" defTabSz="457200" rtl="0" eaLnBrk="1" fontAlgn="base" hangingPunct="1">
              <a:spcBef>
                <a:spcPct val="20000"/>
              </a:spcBef>
              <a:spcAft>
                <a:spcPct val="0"/>
              </a:spcAft>
              <a:buClr>
                <a:schemeClr val="tx2"/>
              </a:buClr>
              <a:buFont typeface="Arial" charset="0"/>
              <a:buNone/>
              <a:defRPr lang="en-US" sz="1600" kern="1200" smtClean="0">
                <a:solidFill>
                  <a:schemeClr val="bg2">
                    <a:lumMod val="75000"/>
                  </a:schemeClr>
                </a:solidFill>
                <a:latin typeface="Verdana" charset="0"/>
                <a:ea typeface="Verdana" charset="0"/>
                <a:cs typeface="Verdana" charset="0"/>
              </a:defRPr>
            </a:lvl3pPr>
            <a:lvl4pPr algn="l" defTabSz="457200" rtl="0" eaLnBrk="1" fontAlgn="base" hangingPunct="1">
              <a:spcBef>
                <a:spcPct val="20000"/>
              </a:spcBef>
              <a:spcAft>
                <a:spcPct val="0"/>
              </a:spcAft>
              <a:buFont typeface="Arial" charset="0"/>
              <a:defRPr lang="en-US" sz="1800" kern="1200" smtClean="0">
                <a:solidFill>
                  <a:schemeClr val="tx1"/>
                </a:solidFill>
                <a:latin typeface="Verdana" charset="0"/>
                <a:ea typeface="Verdana" charset="0"/>
                <a:cs typeface="Verdana" charset="0"/>
              </a:defRPr>
            </a:lvl4pPr>
            <a:lvl5pPr algn="l" defTabSz="457200" rtl="0" eaLnBrk="1" fontAlgn="base" hangingPunct="1">
              <a:spcBef>
                <a:spcPct val="20000"/>
              </a:spcBef>
              <a:spcAft>
                <a:spcPct val="0"/>
              </a:spcAft>
              <a:buFont typeface="Arial" charset="0"/>
              <a:defRPr lang="en-US" sz="1800" kern="1200">
                <a:solidFill>
                  <a:schemeClr val="tx1"/>
                </a:solidFill>
                <a:latin typeface="Verdana" charset="0"/>
                <a:ea typeface="Verdana" charset="0"/>
                <a:cs typeface="Verdana" charset="0"/>
              </a:defRPr>
            </a:lvl5pPr>
          </a:lstStyle>
          <a:p>
            <a:pPr lvl="0"/>
            <a:r>
              <a:rPr lang="en-US" dirty="0" smtClean="0"/>
              <a:t>Click to edit Master text styles</a:t>
            </a:r>
          </a:p>
          <a:p>
            <a:pPr lvl="1"/>
            <a:r>
              <a:rPr lang="en-US" dirty="0" smtClean="0"/>
              <a:t>Second level</a:t>
            </a:r>
          </a:p>
          <a:p>
            <a:pPr lvl="2"/>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2D8BFE9A-F734-4B61-8C99-6D4BCA5F3500}" type="slidenum">
              <a:rPr lang="en-US"/>
              <a:pPr>
                <a:defRPr/>
              </a:pPr>
              <a:t>‹#›</a:t>
            </a:fld>
            <a:endParaRPr lang="en-US"/>
          </a:p>
        </p:txBody>
      </p:sp>
      <p:sp>
        <p:nvSpPr>
          <p:cNvPr id="5" name="Rectangle 13"/>
          <p:cNvSpPr>
            <a:spLocks noGrp="1" noChangeArrowheads="1"/>
          </p:cNvSpPr>
          <p:nvPr>
            <p:ph type="ftr" sz="quarter" idx="11"/>
          </p:nvPr>
        </p:nvSpPr>
        <p:spPr>
          <a:ln/>
        </p:spPr>
        <p:txBody>
          <a:bodyPr/>
          <a:lstStyle>
            <a:lvl1pPr>
              <a:defRPr/>
            </a:lvl1pPr>
          </a:lstStyle>
          <a:p>
            <a:pPr>
              <a:defRPr/>
            </a:pPr>
            <a:r>
              <a:rPr lang="en-US">
                <a:solidFill>
                  <a:srgbClr val="879196"/>
                </a:solidFill>
              </a:rPr>
              <a:t>Confidential Property of UnitedHealth Group. Do not distribute or reproduce without express permission of UnitedHealth Group.</a:t>
            </a:r>
          </a:p>
        </p:txBody>
      </p:sp>
    </p:spTree>
    <p:extLst>
      <p:ext uri="{BB962C8B-B14F-4D97-AF65-F5344CB8AC3E}">
        <p14:creationId xmlns:p14="http://schemas.microsoft.com/office/powerpoint/2010/main" val="355722986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495586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37911269"/>
      </p:ext>
    </p:extLst>
  </p:cSld>
  <p:clrMapOvr>
    <a:masterClrMapping/>
  </p:clrMapOvr>
  <p:transition>
    <p:zo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0825585"/>
      </p:ext>
    </p:extLst>
  </p:cSld>
  <p:clrMapOvr>
    <a:masterClrMapping/>
  </p:clrMapOvr>
  <p:transition>
    <p:zo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1246799"/>
      </p:ext>
    </p:extLst>
  </p:cSld>
  <p:clrMapOvr>
    <a:masterClrMapping/>
  </p:clrMapOvr>
  <p:transition>
    <p:zo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65238"/>
            <a:ext cx="40386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65238"/>
            <a:ext cx="40386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0389329"/>
      </p:ext>
    </p:extLst>
  </p:cSld>
  <p:clrMapOvr>
    <a:masterClrMapping/>
  </p:clrMapOvr>
  <p:transition>
    <p:zo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157944"/>
      </p:ext>
    </p:extLst>
  </p:cSld>
  <p:clrMapOvr>
    <a:masterClrMapping/>
  </p:clrMapOvr>
  <p:transition>
    <p:zo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2068463"/>
      </p:ext>
    </p:extLst>
  </p:cSld>
  <p:clrMapOvr>
    <a:masterClrMapping/>
  </p:clrMapOvr>
  <p:transition>
    <p:zo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994826"/>
      </p:ext>
    </p:extLst>
  </p:cSld>
  <p:clrMapOvr>
    <a:masterClrMapping/>
  </p:clrMapOvr>
  <p:transition>
    <p:zo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7788968"/>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8606620-B4EA-49A0-9ED4-A6E57452ED49}" type="slidenum">
              <a:rPr lang="en-US"/>
              <a:pPr>
                <a:defRPr/>
              </a:pPr>
              <a:t>‹#›</a:t>
            </a:fld>
            <a:endParaRPr lang="en-US" dirty="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7681807"/>
      </p:ext>
    </p:extLst>
  </p:cSld>
  <p:clrMapOvr>
    <a:masterClrMapping/>
  </p:clrMapOvr>
  <p:transition>
    <p:zo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2811590"/>
      </p:ext>
    </p:extLst>
  </p:cSld>
  <p:clrMapOvr>
    <a:masterClrMapping/>
  </p:clrMapOvr>
  <p:transition>
    <p:zo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762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762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464914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A676FD9-AC76-4822-8438-9E9284F4482F}" type="slidenum">
              <a:rPr lang="en-US"/>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7.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6.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6.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7.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6.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1.xml"/><Relationship Id="rId2" Type="http://schemas.openxmlformats.org/officeDocument/2006/relationships/slideLayout" Target="../slideLayouts/slideLayout70.xml"/><Relationship Id="rId1" Type="http://schemas.openxmlformats.org/officeDocument/2006/relationships/slideLayout" Target="../slideLayouts/slideLayout69.xml"/><Relationship Id="rId5" Type="http://schemas.openxmlformats.org/officeDocument/2006/relationships/image" Target="../media/image10.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12.jpe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5613" y="152400"/>
            <a:ext cx="8226425" cy="61118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960438"/>
            <a:ext cx="8228013" cy="52101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778750" y="6580188"/>
            <a:ext cx="304800" cy="152400"/>
          </a:xfrm>
          <a:prstGeom prst="rect">
            <a:avLst/>
          </a:prstGeom>
          <a:noFill/>
          <a:ln>
            <a:noFill/>
          </a:ln>
          <a:extLst/>
        </p:spPr>
        <p:txBody>
          <a:bodyPr vert="horz" wrap="square" lIns="0" tIns="0" rIns="0" bIns="0" numCol="1" anchor="t" anchorCtr="0" compatLnSpc="1">
            <a:prstTxWarp prst="textNoShape">
              <a:avLst/>
            </a:prstTxWarp>
          </a:bodyPr>
          <a:lstStyle>
            <a:lvl1pPr algn="r" eaLnBrk="0" hangingPunct="0">
              <a:lnSpc>
                <a:spcPct val="100000"/>
              </a:lnSpc>
              <a:spcAft>
                <a:spcPct val="0"/>
              </a:spcAft>
              <a:buClrTx/>
              <a:buFontTx/>
              <a:buNone/>
              <a:defRPr sz="800">
                <a:latin typeface="Arial" charset="0"/>
              </a:defRPr>
            </a:lvl1pPr>
          </a:lstStyle>
          <a:p>
            <a:pPr>
              <a:defRPr/>
            </a:pPr>
            <a:fld id="{0C7A94EF-AB0A-4AA5-AA02-B233E79F50A2}" type="slidenum">
              <a:rPr lang="en-US"/>
              <a:pPr>
                <a:defRPr/>
              </a:pPr>
              <a:t>‹#›</a:t>
            </a:fld>
            <a:endParaRPr lang="en-US" dirty="0"/>
          </a:p>
        </p:txBody>
      </p:sp>
      <p:sp>
        <p:nvSpPr>
          <p:cNvPr id="2" name="Text Box 14"/>
          <p:cNvSpPr txBox="1">
            <a:spLocks noChangeArrowheads="1"/>
          </p:cNvSpPr>
          <p:nvPr/>
        </p:nvSpPr>
        <p:spPr bwMode="auto">
          <a:xfrm>
            <a:off x="2553751" y="6580188"/>
            <a:ext cx="5144037" cy="107722"/>
          </a:xfrm>
          <a:prstGeom prst="rect">
            <a:avLst/>
          </a:prstGeom>
          <a:noFill/>
          <a:ln w="9525">
            <a:noFill/>
            <a:miter lim="800000"/>
            <a:headEnd/>
            <a:tailEnd/>
          </a:ln>
        </p:spPr>
        <p:txBody>
          <a:bodyPr wrap="none" lIns="0" tIns="0" rIns="0" bIns="0">
            <a:spAutoFit/>
          </a:bodyPr>
          <a:lstStyle/>
          <a:p>
            <a:pPr algn="r" eaLnBrk="0" hangingPunct="0">
              <a:lnSpc>
                <a:spcPct val="100000"/>
              </a:lnSpc>
              <a:spcAft>
                <a:spcPct val="0"/>
              </a:spcAft>
              <a:buClrTx/>
              <a:buFontTx/>
              <a:buNone/>
              <a:defRPr/>
            </a:pPr>
            <a:r>
              <a:rPr lang="en-US" sz="700" dirty="0"/>
              <a:t>Confidential property of </a:t>
            </a:r>
            <a:r>
              <a:rPr lang="en-US" sz="700" dirty="0" smtClean="0"/>
              <a:t>UnitedHealth Group. </a:t>
            </a:r>
            <a:r>
              <a:rPr lang="en-US" sz="700" dirty="0"/>
              <a:t>Do not distribute or reproduce without express permission from </a:t>
            </a:r>
            <a:r>
              <a:rPr lang="en-US" sz="700" dirty="0" smtClean="0"/>
              <a:t>UnitedHealth Group.</a:t>
            </a:r>
            <a:endParaRPr lang="en-US" sz="700" dirty="0"/>
          </a:p>
        </p:txBody>
      </p:sp>
      <p:sp>
        <p:nvSpPr>
          <p:cNvPr id="14" name="Line 9"/>
          <p:cNvSpPr>
            <a:spLocks noChangeShapeType="1"/>
          </p:cNvSpPr>
          <p:nvPr/>
        </p:nvSpPr>
        <p:spPr bwMode="auto">
          <a:xfrm>
            <a:off x="457200" y="838200"/>
            <a:ext cx="8229600" cy="0"/>
          </a:xfrm>
          <a:prstGeom prst="line">
            <a:avLst/>
          </a:prstGeom>
          <a:noFill/>
          <a:ln w="12700">
            <a:solidFill>
              <a:srgbClr val="D45D00"/>
            </a:solidFill>
            <a:round/>
            <a:headEnd/>
            <a:tailEnd/>
          </a:ln>
        </p:spPr>
        <p:txBody>
          <a:bodyPr wrap="none" anchor="ctr"/>
          <a:lstStyle/>
          <a:p>
            <a:pPr>
              <a:defRPr/>
            </a:pPr>
            <a:endParaRPr lang="en-US"/>
          </a:p>
        </p:txBody>
      </p:sp>
      <p:pic>
        <p:nvPicPr>
          <p:cNvPr id="3079" name="Picture 12" descr="E:\Sakthi\United Health Group\UHG_Logo.png"/>
          <p:cNvPicPr>
            <a:picLocks noChangeAspect="1" noChangeArrowheads="1"/>
          </p:cNvPicPr>
          <p:nvPr/>
        </p:nvPicPr>
        <p:blipFill>
          <a:blip r:embed="rId14" cstate="screen"/>
          <a:srcRect/>
          <a:stretch>
            <a:fillRect/>
          </a:stretch>
        </p:blipFill>
        <p:spPr bwMode="auto">
          <a:xfrm>
            <a:off x="163513" y="6448425"/>
            <a:ext cx="1582737" cy="114300"/>
          </a:xfrm>
          <a:prstGeom prst="rect">
            <a:avLst/>
          </a:prstGeom>
          <a:noFill/>
          <a:ln w="9525">
            <a:noFill/>
            <a:miter lim="800000"/>
            <a:headEnd/>
            <a:tailEnd/>
          </a:ln>
        </p:spPr>
      </p:pic>
      <p:grpSp>
        <p:nvGrpSpPr>
          <p:cNvPr id="3081" name="Group 15"/>
          <p:cNvGrpSpPr>
            <a:grpSpLocks/>
          </p:cNvGrpSpPr>
          <p:nvPr/>
        </p:nvGrpSpPr>
        <p:grpSpPr bwMode="auto">
          <a:xfrm>
            <a:off x="1809750" y="6464300"/>
            <a:ext cx="6337300" cy="46038"/>
            <a:chOff x="1809750" y="6464300"/>
            <a:chExt cx="6337300" cy="46038"/>
          </a:xfrm>
        </p:grpSpPr>
        <p:sp>
          <p:nvSpPr>
            <p:cNvPr id="24" name="Rectangle 8"/>
            <p:cNvSpPr>
              <a:spLocks noChangeArrowheads="1"/>
            </p:cNvSpPr>
            <p:nvPr userDrawn="1"/>
          </p:nvSpPr>
          <p:spPr bwMode="auto">
            <a:xfrm>
              <a:off x="7248525" y="6464300"/>
              <a:ext cx="898525" cy="46038"/>
            </a:xfrm>
            <a:prstGeom prst="rect">
              <a:avLst/>
            </a:prstGeom>
            <a:solidFill>
              <a:srgbClr val="D19000"/>
            </a:solidFill>
            <a:ln w="9525" algn="ctr">
              <a:noFill/>
              <a:miter lim="800000"/>
              <a:headEnd/>
              <a:tailEnd/>
            </a:ln>
          </p:spPr>
          <p:txBody>
            <a:bodyPr wrap="none" anchor="ctr"/>
            <a:lstStyle/>
            <a:p>
              <a:pPr>
                <a:defRPr/>
              </a:pPr>
              <a:endParaRPr lang="en-US"/>
            </a:p>
          </p:txBody>
        </p:sp>
        <p:sp>
          <p:nvSpPr>
            <p:cNvPr id="25" name="Rectangle 9"/>
            <p:cNvSpPr>
              <a:spLocks noChangeArrowheads="1"/>
            </p:cNvSpPr>
            <p:nvPr userDrawn="1"/>
          </p:nvSpPr>
          <p:spPr bwMode="auto">
            <a:xfrm>
              <a:off x="1809750" y="6464300"/>
              <a:ext cx="685800" cy="46038"/>
            </a:xfrm>
            <a:prstGeom prst="rect">
              <a:avLst/>
            </a:prstGeom>
            <a:solidFill>
              <a:srgbClr val="0D776E"/>
            </a:solidFill>
            <a:ln w="9525" algn="ctr">
              <a:noFill/>
              <a:miter lim="800000"/>
              <a:headEnd/>
              <a:tailEnd/>
            </a:ln>
          </p:spPr>
          <p:txBody>
            <a:bodyPr wrap="none" anchor="ctr"/>
            <a:lstStyle/>
            <a:p>
              <a:pPr>
                <a:defRPr/>
              </a:pPr>
              <a:endParaRPr lang="en-US"/>
            </a:p>
          </p:txBody>
        </p:sp>
        <p:sp>
          <p:nvSpPr>
            <p:cNvPr id="26" name="Rectangle 10"/>
            <p:cNvSpPr>
              <a:spLocks noChangeArrowheads="1"/>
            </p:cNvSpPr>
            <p:nvPr userDrawn="1"/>
          </p:nvSpPr>
          <p:spPr bwMode="auto">
            <a:xfrm>
              <a:off x="2522538" y="6464300"/>
              <a:ext cx="4697412" cy="46038"/>
            </a:xfrm>
            <a:prstGeom prst="rect">
              <a:avLst/>
            </a:prstGeom>
            <a:solidFill>
              <a:srgbClr val="D45D00"/>
            </a:solidFill>
            <a:ln w="9525">
              <a:noFill/>
              <a:miter lim="800000"/>
              <a:headEnd/>
              <a:tailEnd/>
            </a:ln>
          </p:spPr>
          <p:txBody>
            <a:bodyPr wrap="none" anchor="ctr"/>
            <a:lstStyle/>
            <a:p>
              <a:pPr>
                <a:defRPr/>
              </a:pPr>
              <a:endParaRPr lang="en-US"/>
            </a:p>
          </p:txBody>
        </p:sp>
      </p:grpSp>
      <p:pic>
        <p:nvPicPr>
          <p:cNvPr id="15" name="Picture 14" descr="GSD_logo.JPG"/>
          <p:cNvPicPr>
            <a:picLocks noChangeAspect="1"/>
          </p:cNvPicPr>
          <p:nvPr/>
        </p:nvPicPr>
        <p:blipFill>
          <a:blip r:embed="rId15" cstate="print"/>
          <a:srcRect l="8344" r="14893" b="-27450"/>
          <a:stretch>
            <a:fillRect/>
          </a:stretch>
        </p:blipFill>
        <p:spPr>
          <a:xfrm>
            <a:off x="8229598" y="6267010"/>
            <a:ext cx="725222" cy="606756"/>
          </a:xfrm>
          <a:prstGeom prst="rect">
            <a:avLst/>
          </a:prstGeom>
        </p:spPr>
      </p:pic>
    </p:spTree>
  </p:cSld>
  <p:clrMap bg1="lt1" tx1="dk1" bg2="lt2" tx2="dk2" accent1="accent1" accent2="accent2" accent3="accent3" accent4="accent4" accent5="accent5" accent6="accent6" hlink="hlink" folHlink="folHlink"/>
  <p:sldLayoutIdLst>
    <p:sldLayoutId id="2147484160"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 id="2147484222" r:id="rId12"/>
  </p:sldLayoutIdLst>
  <p:transition>
    <p:fade/>
  </p:transition>
  <p:hf hdr="0" ftr="0" dt="0"/>
  <p:txStyles>
    <p:titleStyle>
      <a:lvl1pPr algn="l" rtl="0" eaLnBrk="1" fontAlgn="base" hangingPunct="1">
        <a:lnSpc>
          <a:spcPct val="90000"/>
        </a:lnSpc>
        <a:spcBef>
          <a:spcPct val="0"/>
        </a:spcBef>
        <a:spcAft>
          <a:spcPct val="0"/>
        </a:spcAft>
        <a:defRPr sz="2400" b="1">
          <a:solidFill>
            <a:schemeClr val="tx1"/>
          </a:solidFill>
          <a:latin typeface="+mj-lt"/>
          <a:ea typeface="+mj-ea"/>
          <a:cs typeface="+mj-cs"/>
        </a:defRPr>
      </a:lvl1pPr>
      <a:lvl2pPr algn="l" rtl="0" eaLnBrk="1" fontAlgn="base" hangingPunct="1">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rtl="0" eaLnBrk="1" fontAlgn="base" hangingPunct="1">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rtl="0" eaLnBrk="1" fontAlgn="base" hangingPunct="1">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rtl="0" eaLnBrk="1" fontAlgn="base" hangingPunct="1">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rtl="0" eaLnBrk="1" fontAlgn="base" hangingPunct="1">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6pPr>
      <a:lvl7pPr marL="914400" algn="l" rtl="0" eaLnBrk="1" fontAlgn="base" hangingPunct="1">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7pPr>
      <a:lvl8pPr marL="1371600" algn="l" rtl="0" eaLnBrk="1" fontAlgn="base" hangingPunct="1">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8pPr>
      <a:lvl9pPr marL="1828800" algn="l" rtl="0" eaLnBrk="1" fontAlgn="base" hangingPunct="1">
        <a:lnSpc>
          <a:spcPct val="90000"/>
        </a:lnSpc>
        <a:spcBef>
          <a:spcPct val="0"/>
        </a:spcBef>
        <a:spcAft>
          <a:spcPct val="0"/>
        </a:spcAft>
        <a:defRPr sz="2400" b="1">
          <a:solidFill>
            <a:schemeClr val="tx1"/>
          </a:solidFill>
          <a:latin typeface="Arial" charset="0"/>
          <a:ea typeface="Arial Unicode MS" pitchFamily="34" charset="-128"/>
          <a:cs typeface="Arial Unicode MS" pitchFamily="34" charset="-128"/>
        </a:defRPr>
      </a:lvl9pPr>
    </p:titleStyle>
    <p:bodyStyle>
      <a:lvl1pPr marL="168275" indent="-168275" algn="l" rtl="0" eaLnBrk="1" fontAlgn="base" hangingPunct="1">
        <a:lnSpc>
          <a:spcPct val="95000"/>
        </a:lnSpc>
        <a:spcBef>
          <a:spcPct val="0"/>
        </a:spcBef>
        <a:spcAft>
          <a:spcPct val="35000"/>
        </a:spcAft>
        <a:buClr>
          <a:srgbClr val="D45D00"/>
        </a:buClr>
        <a:buChar char="•"/>
        <a:defRPr sz="2000">
          <a:solidFill>
            <a:schemeClr val="tx1"/>
          </a:solidFill>
          <a:latin typeface="+mn-lt"/>
          <a:ea typeface="+mn-ea"/>
          <a:cs typeface="+mn-cs"/>
        </a:defRPr>
      </a:lvl1pPr>
      <a:lvl2pPr marL="509588" indent="-227013" algn="l" rtl="0" eaLnBrk="1" fontAlgn="base" hangingPunct="1">
        <a:lnSpc>
          <a:spcPct val="95000"/>
        </a:lnSpc>
        <a:spcBef>
          <a:spcPct val="0"/>
        </a:spcBef>
        <a:spcAft>
          <a:spcPct val="35000"/>
        </a:spcAft>
        <a:buClr>
          <a:srgbClr val="D45D00"/>
        </a:buClr>
        <a:buFont typeface="Arial" charset="0"/>
        <a:buChar char="–"/>
        <a:defRPr sz="2000">
          <a:solidFill>
            <a:schemeClr val="tx1"/>
          </a:solidFill>
          <a:latin typeface="+mn-lt"/>
          <a:ea typeface="+mn-ea"/>
          <a:cs typeface="+mn-cs"/>
        </a:defRPr>
      </a:lvl2pPr>
      <a:lvl3pPr marL="795338" indent="-171450" algn="l" rtl="0" eaLnBrk="1" fontAlgn="base" hangingPunct="1">
        <a:lnSpc>
          <a:spcPct val="95000"/>
        </a:lnSpc>
        <a:spcBef>
          <a:spcPct val="0"/>
        </a:spcBef>
        <a:spcAft>
          <a:spcPct val="35000"/>
        </a:spcAft>
        <a:buClr>
          <a:srgbClr val="D45D00"/>
        </a:buClr>
        <a:buChar char="•"/>
        <a:defRPr sz="2000">
          <a:solidFill>
            <a:schemeClr val="tx1"/>
          </a:solidFill>
          <a:latin typeface="+mn-lt"/>
          <a:ea typeface="+mn-ea"/>
          <a:cs typeface="+mn-cs"/>
        </a:defRPr>
      </a:lvl3pPr>
      <a:lvl4pPr marL="1139825" indent="-230188" algn="l" rtl="0" eaLnBrk="1" fontAlgn="base" hangingPunct="1">
        <a:lnSpc>
          <a:spcPct val="95000"/>
        </a:lnSpc>
        <a:spcBef>
          <a:spcPct val="0"/>
        </a:spcBef>
        <a:spcAft>
          <a:spcPct val="35000"/>
        </a:spcAft>
        <a:buClr>
          <a:srgbClr val="D45D00"/>
        </a:buClr>
        <a:buFont typeface="Arial" charset="0"/>
        <a:buChar char="–"/>
        <a:defRPr sz="2000">
          <a:solidFill>
            <a:schemeClr val="tx1"/>
          </a:solidFill>
          <a:latin typeface="+mn-lt"/>
          <a:ea typeface="+mn-ea"/>
          <a:cs typeface="+mn-cs"/>
        </a:defRPr>
      </a:lvl4pPr>
      <a:lvl5pPr marL="1420813" indent="-166688" algn="l" rtl="0" eaLnBrk="1" fontAlgn="base" hangingPunct="1">
        <a:lnSpc>
          <a:spcPct val="95000"/>
        </a:lnSpc>
        <a:spcBef>
          <a:spcPct val="0"/>
        </a:spcBef>
        <a:spcAft>
          <a:spcPct val="35000"/>
        </a:spcAft>
        <a:buClr>
          <a:srgbClr val="D45D00"/>
        </a:buClr>
        <a:buChar char="•"/>
        <a:defRPr sz="2000">
          <a:solidFill>
            <a:schemeClr val="tx1"/>
          </a:solidFill>
          <a:latin typeface="+mn-lt"/>
          <a:ea typeface="+mn-ea"/>
          <a:cs typeface="+mn-cs"/>
        </a:defRPr>
      </a:lvl5pPr>
      <a:lvl6pPr marL="1878013" indent="-166688" algn="l" rtl="0" eaLnBrk="1" fontAlgn="base" hangingPunct="1">
        <a:lnSpc>
          <a:spcPct val="95000"/>
        </a:lnSpc>
        <a:spcBef>
          <a:spcPct val="0"/>
        </a:spcBef>
        <a:spcAft>
          <a:spcPct val="35000"/>
        </a:spcAft>
        <a:buClr>
          <a:schemeClr val="accent1"/>
        </a:buClr>
        <a:buChar char="•"/>
        <a:defRPr sz="2000">
          <a:solidFill>
            <a:schemeClr val="tx1"/>
          </a:solidFill>
          <a:latin typeface="+mn-lt"/>
          <a:ea typeface="+mn-ea"/>
          <a:cs typeface="+mn-cs"/>
        </a:defRPr>
      </a:lvl6pPr>
      <a:lvl7pPr marL="2335213" indent="-166688" algn="l" rtl="0" eaLnBrk="1" fontAlgn="base" hangingPunct="1">
        <a:lnSpc>
          <a:spcPct val="95000"/>
        </a:lnSpc>
        <a:spcBef>
          <a:spcPct val="0"/>
        </a:spcBef>
        <a:spcAft>
          <a:spcPct val="35000"/>
        </a:spcAft>
        <a:buClr>
          <a:schemeClr val="accent1"/>
        </a:buClr>
        <a:buChar char="•"/>
        <a:defRPr sz="2000">
          <a:solidFill>
            <a:schemeClr val="tx1"/>
          </a:solidFill>
          <a:latin typeface="+mn-lt"/>
          <a:ea typeface="+mn-ea"/>
          <a:cs typeface="+mn-cs"/>
        </a:defRPr>
      </a:lvl7pPr>
      <a:lvl8pPr marL="2792413" indent="-166688" algn="l" rtl="0" eaLnBrk="1" fontAlgn="base" hangingPunct="1">
        <a:lnSpc>
          <a:spcPct val="95000"/>
        </a:lnSpc>
        <a:spcBef>
          <a:spcPct val="0"/>
        </a:spcBef>
        <a:spcAft>
          <a:spcPct val="35000"/>
        </a:spcAft>
        <a:buClr>
          <a:schemeClr val="accent1"/>
        </a:buClr>
        <a:buChar char="•"/>
        <a:defRPr sz="2000">
          <a:solidFill>
            <a:schemeClr val="tx1"/>
          </a:solidFill>
          <a:latin typeface="+mn-lt"/>
          <a:ea typeface="+mn-ea"/>
          <a:cs typeface="+mn-cs"/>
        </a:defRPr>
      </a:lvl8pPr>
      <a:lvl9pPr marL="3249613" indent="-166688" algn="l" rtl="0" eaLnBrk="1" fontAlgn="base" hangingPunct="1">
        <a:lnSpc>
          <a:spcPct val="95000"/>
        </a:lnSpc>
        <a:spcBef>
          <a:spcPct val="0"/>
        </a:spcBef>
        <a:spcAft>
          <a:spcPct val="35000"/>
        </a:spcAft>
        <a:buClr>
          <a:schemeClr val="accent1"/>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hangingPunct="0">
              <a:spcAft>
                <a:spcPct val="0"/>
              </a:spcAft>
              <a:buClrTx/>
              <a:buFontTx/>
              <a:buNone/>
              <a:defRPr/>
            </a:pPr>
            <a:fld id="{E3FB8EE0-4A63-4DF0-B740-EB418EAE6F19}" type="slidenum">
              <a:rPr lang="en-US">
                <a:solidFill>
                  <a:srgbClr val="63666A"/>
                </a:solidFill>
                <a:latin typeface="Arial" pitchFamily="34" charset="0"/>
                <a:cs typeface="Arial Unicode MS"/>
              </a:rPr>
              <a:pPr eaLnBrk="0" hangingPunct="0">
                <a:spcAft>
                  <a:spcPct val="0"/>
                </a:spcAft>
                <a:buClrTx/>
                <a:buFontTx/>
                <a:buNone/>
                <a:defRPr/>
              </a:pPr>
              <a:t>‹#›</a:t>
            </a:fld>
            <a:endParaRPr lang="en-US">
              <a:solidFill>
                <a:srgbClr val="63666A"/>
              </a:solidFill>
              <a:latin typeface="Arial" pitchFamily="34" charset="0"/>
              <a:cs typeface="Arial Unicode MS"/>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spcAft>
                <a:spcPct val="0"/>
              </a:spcAft>
              <a:buClrTx/>
              <a:buFontTx/>
              <a:buNone/>
            </a:pPr>
            <a:endParaRPr lang="en-US" sz="1400" b="1" smtClean="0">
              <a:solidFill>
                <a:srgbClr val="FFFFFF"/>
              </a:solidFill>
              <a:latin typeface="Arial" pitchFamily="34" charset="0"/>
              <a:cs typeface="Arial Unicode MS"/>
            </a:endParaRPr>
          </a:p>
        </p:txBody>
      </p:sp>
      <p:pic>
        <p:nvPicPr>
          <p:cNvPr id="1031" name="Picture 12" descr="Optum_ColorBand-02"/>
          <p:cNvPicPr preferRelativeResize="0">
            <a:picLocks noChangeAspect="1" noChangeArrowheads="1"/>
          </p:cNvPicPr>
          <p:nvPr userDrawn="1"/>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hangingPunct="0">
              <a:lnSpc>
                <a:spcPct val="100000"/>
              </a:lnSpc>
              <a:spcAft>
                <a:spcPct val="0"/>
              </a:spcAft>
              <a:buClrTx/>
              <a:buFontTx/>
              <a:buNone/>
              <a:defRPr/>
            </a:pPr>
            <a:r>
              <a:rPr lang="en-US" sz="700" b="0" smtClean="0">
                <a:solidFill>
                  <a:srgbClr val="63666A"/>
                </a:solidFill>
              </a:rPr>
              <a:t>Propriety and Confidential. Do not distribute.</a:t>
            </a:r>
          </a:p>
        </p:txBody>
      </p:sp>
    </p:spTree>
    <p:extLst>
      <p:ext uri="{BB962C8B-B14F-4D97-AF65-F5344CB8AC3E}">
        <p14:creationId xmlns:p14="http://schemas.microsoft.com/office/powerpoint/2010/main" val="245798896"/>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hangingPunct="0">
              <a:spcAft>
                <a:spcPct val="0"/>
              </a:spcAft>
              <a:buClrTx/>
              <a:buFontTx/>
              <a:buNone/>
              <a:defRPr/>
            </a:pPr>
            <a:fld id="{93F293A5-8E39-4A9E-9C96-72CBBA5ED1AE}" type="slidenum">
              <a:rPr lang="en-US">
                <a:solidFill>
                  <a:srgbClr val="63666A"/>
                </a:solidFill>
                <a:latin typeface="Arial" pitchFamily="34" charset="0"/>
                <a:cs typeface="Arial Unicode MS"/>
              </a:rPr>
              <a:pPr eaLnBrk="0" hangingPunct="0">
                <a:spcAft>
                  <a:spcPct val="0"/>
                </a:spcAft>
                <a:buClrTx/>
                <a:buFontTx/>
                <a:buNone/>
                <a:defRPr/>
              </a:pPr>
              <a:t>‹#›</a:t>
            </a:fld>
            <a:endParaRPr lang="en-US">
              <a:solidFill>
                <a:srgbClr val="63666A"/>
              </a:solidFill>
              <a:latin typeface="Arial" pitchFamily="34" charset="0"/>
              <a:cs typeface="Arial Unicode MS"/>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spcAft>
                <a:spcPct val="0"/>
              </a:spcAft>
              <a:buClrTx/>
              <a:buFontTx/>
              <a:buNone/>
            </a:pPr>
            <a:endParaRPr lang="en-US" sz="1400" b="1" smtClean="0">
              <a:solidFill>
                <a:srgbClr val="FFFFFF"/>
              </a:solidFill>
              <a:latin typeface="Arial" pitchFamily="34" charset="0"/>
              <a:cs typeface="Arial Unicode MS"/>
            </a:endParaRPr>
          </a:p>
        </p:txBody>
      </p:sp>
      <p:pic>
        <p:nvPicPr>
          <p:cNvPr id="1031" name="Picture 12" descr="Optum_ColorBand-02"/>
          <p:cNvPicPr preferRelativeResize="0">
            <a:picLocks noChangeAspect="1" noChangeArrowheads="1"/>
          </p:cNvPicPr>
          <p:nvPr userDrawn="1"/>
        </p:nvPicPr>
        <p:blipFill>
          <a:blip r:embed="rId15"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hangingPunct="0">
              <a:lnSpc>
                <a:spcPct val="100000"/>
              </a:lnSpc>
              <a:spcAft>
                <a:spcPct val="0"/>
              </a:spcAft>
              <a:buClrTx/>
              <a:buFontTx/>
              <a:buNone/>
              <a:defRPr/>
            </a:pPr>
            <a:r>
              <a:rPr lang="en-US" sz="700" b="0" smtClean="0">
                <a:solidFill>
                  <a:srgbClr val="63666A"/>
                </a:solidFill>
              </a:rPr>
              <a:t>Propriety and Confidential. Do not distribute.</a:t>
            </a:r>
          </a:p>
        </p:txBody>
      </p:sp>
    </p:spTree>
    <p:extLst>
      <p:ext uri="{BB962C8B-B14F-4D97-AF65-F5344CB8AC3E}">
        <p14:creationId xmlns:p14="http://schemas.microsoft.com/office/powerpoint/2010/main" val="58563250"/>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 id="2147484299"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3733" name="Rectangle 5"/>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hangingPunct="0">
              <a:spcAft>
                <a:spcPct val="0"/>
              </a:spcAft>
              <a:buClrTx/>
              <a:buFontTx/>
              <a:buNone/>
              <a:defRPr/>
            </a:pPr>
            <a:fld id="{15D75070-755C-4E05-9FB4-F32105D02B9D}" type="slidenum">
              <a:rPr lang="en-US">
                <a:solidFill>
                  <a:srgbClr val="63666A"/>
                </a:solidFill>
                <a:latin typeface="Arial" pitchFamily="34" charset="0"/>
                <a:cs typeface="Arial Unicode MS"/>
              </a:rPr>
              <a:pPr eaLnBrk="0" hangingPunct="0">
                <a:spcAft>
                  <a:spcPct val="0"/>
                </a:spcAft>
                <a:buClrTx/>
                <a:buFontTx/>
                <a:buNone/>
                <a:defRPr/>
              </a:pPr>
              <a:t>‹#›</a:t>
            </a:fld>
            <a:endParaRPr lang="en-US">
              <a:solidFill>
                <a:srgbClr val="63666A"/>
              </a:solidFill>
              <a:latin typeface="Arial" pitchFamily="34" charset="0"/>
              <a:cs typeface="Arial Unicode MS"/>
            </a:endParaRPr>
          </a:p>
        </p:txBody>
      </p:sp>
      <p:sp>
        <p:nvSpPr>
          <p:cNvPr id="3078"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spcAft>
                <a:spcPct val="0"/>
              </a:spcAft>
              <a:buClrTx/>
              <a:buFontTx/>
              <a:buNone/>
            </a:pPr>
            <a:endParaRPr lang="en-US" sz="1400" b="1" smtClean="0">
              <a:solidFill>
                <a:srgbClr val="FFFFFF"/>
              </a:solidFill>
              <a:latin typeface="Arial" pitchFamily="34" charset="0"/>
              <a:cs typeface="Arial Unicode MS"/>
            </a:endParaRPr>
          </a:p>
        </p:txBody>
      </p:sp>
      <p:pic>
        <p:nvPicPr>
          <p:cNvPr id="3079" name="Picture 7" descr="Optum_ColorBand-02"/>
          <p:cNvPicPr preferRelativeResize="0">
            <a:picLocks noChangeAspect="1" noChangeArrowheads="1"/>
          </p:cNvPicPr>
          <p:nvPr userDrawn="1"/>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hangingPunct="0">
              <a:lnSpc>
                <a:spcPct val="100000"/>
              </a:lnSpc>
              <a:spcAft>
                <a:spcPct val="0"/>
              </a:spcAft>
              <a:buClrTx/>
              <a:buFontTx/>
              <a:buNone/>
              <a:defRPr/>
            </a:pPr>
            <a:r>
              <a:rPr lang="en-US" sz="700" b="0" smtClean="0">
                <a:solidFill>
                  <a:srgbClr val="63666A"/>
                </a:solidFill>
              </a:rPr>
              <a:t>Title of presentation goes here</a:t>
            </a:r>
          </a:p>
        </p:txBody>
      </p:sp>
      <p:sp>
        <p:nvSpPr>
          <p:cNvPr id="3081" name="Text Box 9"/>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hangingPunct="0">
              <a:lnSpc>
                <a:spcPct val="100000"/>
              </a:lnSpc>
              <a:spcAft>
                <a:spcPct val="0"/>
              </a:spcAft>
              <a:buClrTx/>
              <a:buFontTx/>
              <a:buNone/>
              <a:defRPr/>
            </a:pPr>
            <a:r>
              <a:rPr lang="en-US" sz="700" b="0" smtClean="0">
                <a:solidFill>
                  <a:srgbClr val="63666A"/>
                </a:solidFill>
              </a:rPr>
              <a:t>Propriety and Confidential. Do not distribute.</a:t>
            </a:r>
          </a:p>
        </p:txBody>
      </p:sp>
    </p:spTree>
    <p:extLst>
      <p:ext uri="{BB962C8B-B14F-4D97-AF65-F5344CB8AC3E}">
        <p14:creationId xmlns:p14="http://schemas.microsoft.com/office/powerpoint/2010/main" val="1692894260"/>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hangingPunct="0">
              <a:spcAft>
                <a:spcPct val="0"/>
              </a:spcAft>
              <a:buClrTx/>
              <a:buFontTx/>
              <a:buNone/>
              <a:defRPr/>
            </a:pPr>
            <a:fld id="{93F293A5-8E39-4A9E-9C96-72CBBA5ED1AE}" type="slidenum">
              <a:rPr lang="en-US">
                <a:solidFill>
                  <a:srgbClr val="63666A"/>
                </a:solidFill>
                <a:latin typeface="Arial" pitchFamily="34" charset="0"/>
                <a:ea typeface="Geneva" charset="-128"/>
                <a:cs typeface="Arial Unicode MS"/>
              </a:rPr>
              <a:pPr eaLnBrk="0" hangingPunct="0">
                <a:spcAft>
                  <a:spcPct val="0"/>
                </a:spcAft>
                <a:buClrTx/>
                <a:buFontTx/>
                <a:buNone/>
                <a:defRPr/>
              </a:pPr>
              <a:t>‹#›</a:t>
            </a:fld>
            <a:endParaRPr lang="en-US">
              <a:solidFill>
                <a:srgbClr val="63666A"/>
              </a:solidFill>
              <a:latin typeface="Arial" pitchFamily="34" charset="0"/>
              <a:ea typeface="Geneva" charset="-128"/>
              <a:cs typeface="Arial Unicode MS"/>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spcAft>
                <a:spcPct val="0"/>
              </a:spcAft>
              <a:buClrTx/>
              <a:buFontTx/>
              <a:buNone/>
            </a:pPr>
            <a:endParaRPr lang="en-US" sz="1400" b="1" smtClean="0">
              <a:solidFill>
                <a:srgbClr val="FFFFFF"/>
              </a:solidFill>
              <a:latin typeface="Arial" pitchFamily="34" charset="0"/>
              <a:ea typeface="Geneva" charset="-128"/>
              <a:cs typeface="Arial Unicode MS"/>
            </a:endParaRPr>
          </a:p>
        </p:txBody>
      </p:sp>
      <p:pic>
        <p:nvPicPr>
          <p:cNvPr id="1031" name="Picture 12" descr="Optum_ColorBand-02"/>
          <p:cNvPicPr preferRelativeResize="0">
            <a:picLocks noChangeAspect="1" noChangeArrowheads="1"/>
          </p:cNvPicPr>
          <p:nvPr userDrawn="1"/>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hangingPunct="0">
              <a:lnSpc>
                <a:spcPct val="100000"/>
              </a:lnSpc>
              <a:spcAft>
                <a:spcPct val="0"/>
              </a:spcAft>
              <a:buClrTx/>
              <a:buFontTx/>
              <a:buNone/>
              <a:defRPr/>
            </a:pPr>
            <a:r>
              <a:rPr lang="en-US" sz="700" b="0" smtClean="0">
                <a:solidFill>
                  <a:srgbClr val="63666A"/>
                </a:solidFill>
              </a:rPr>
              <a:t>Propriety and Confidential. Do not distribute.</a:t>
            </a:r>
          </a:p>
        </p:txBody>
      </p:sp>
    </p:spTree>
    <p:extLst>
      <p:ext uri="{BB962C8B-B14F-4D97-AF65-F5344CB8AC3E}">
        <p14:creationId xmlns:p14="http://schemas.microsoft.com/office/powerpoint/2010/main" val="3183688422"/>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hangingPunct="0">
              <a:spcAft>
                <a:spcPct val="0"/>
              </a:spcAft>
              <a:buClrTx/>
              <a:buFontTx/>
              <a:buNone/>
              <a:defRPr/>
            </a:pPr>
            <a:fld id="{93F293A5-8E39-4A9E-9C96-72CBBA5ED1AE}" type="slidenum">
              <a:rPr lang="en-US">
                <a:solidFill>
                  <a:srgbClr val="63666A"/>
                </a:solidFill>
                <a:latin typeface="Arial" pitchFamily="34" charset="0"/>
                <a:ea typeface="Geneva" charset="-128"/>
                <a:cs typeface="Arial Unicode MS"/>
              </a:rPr>
              <a:pPr eaLnBrk="0" hangingPunct="0">
                <a:spcAft>
                  <a:spcPct val="0"/>
                </a:spcAft>
                <a:buClrTx/>
                <a:buFontTx/>
                <a:buNone/>
                <a:defRPr/>
              </a:pPr>
              <a:t>‹#›</a:t>
            </a:fld>
            <a:endParaRPr lang="en-US">
              <a:solidFill>
                <a:srgbClr val="63666A"/>
              </a:solidFill>
              <a:latin typeface="Arial" pitchFamily="34" charset="0"/>
              <a:ea typeface="Geneva" charset="-128"/>
              <a:cs typeface="Arial Unicode MS"/>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hangingPunct="0">
              <a:spcAft>
                <a:spcPct val="0"/>
              </a:spcAft>
              <a:buClrTx/>
              <a:buFontTx/>
              <a:buNone/>
            </a:pPr>
            <a:endParaRPr lang="en-US" sz="1400" b="1" smtClean="0">
              <a:solidFill>
                <a:srgbClr val="FFFFFF"/>
              </a:solidFill>
              <a:latin typeface="Arial" pitchFamily="34" charset="0"/>
              <a:ea typeface="Geneva" charset="-128"/>
              <a:cs typeface="Arial Unicode MS"/>
            </a:endParaRPr>
          </a:p>
        </p:txBody>
      </p:sp>
      <p:pic>
        <p:nvPicPr>
          <p:cNvPr id="1031" name="Picture 12" descr="Optum_ColorBand-02"/>
          <p:cNvPicPr preferRelativeResize="0">
            <a:picLocks noChangeAspect="1" noChangeArrowheads="1"/>
          </p:cNvPicPr>
          <p:nvPr userDrawn="1"/>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hangingPunct="0">
              <a:lnSpc>
                <a:spcPct val="100000"/>
              </a:lnSpc>
              <a:spcAft>
                <a:spcPct val="0"/>
              </a:spcAft>
              <a:buClrTx/>
              <a:buFontTx/>
              <a:buNone/>
              <a:defRPr/>
            </a:pPr>
            <a:r>
              <a:rPr lang="en-US" sz="700" b="0" smtClean="0">
                <a:solidFill>
                  <a:srgbClr val="63666A"/>
                </a:solidFill>
              </a:rPr>
              <a:t>Propriety and Confidential. Do not distribute.</a:t>
            </a:r>
          </a:p>
        </p:txBody>
      </p:sp>
    </p:spTree>
    <p:extLst>
      <p:ext uri="{BB962C8B-B14F-4D97-AF65-F5344CB8AC3E}">
        <p14:creationId xmlns:p14="http://schemas.microsoft.com/office/powerpoint/2010/main" val="1091686670"/>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gray">
          <a:xfrm>
            <a:off x="915988" y="219075"/>
            <a:ext cx="54832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gray">
          <a:xfrm>
            <a:off x="915988" y="1600200"/>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63"/>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000">
                <a:solidFill>
                  <a:srgbClr val="FFFFFF"/>
                </a:solidFill>
                <a:latin typeface="Verdana" pitchFamily="34" charset="0"/>
                <a:ea typeface="ＭＳ Ｐゴシック"/>
                <a:cs typeface="+mn-cs"/>
              </a:defRPr>
            </a:lvl1pPr>
          </a:lstStyle>
          <a:p>
            <a:pPr defTabSz="457200">
              <a:lnSpc>
                <a:spcPct val="100000"/>
              </a:lnSpc>
              <a:spcAft>
                <a:spcPct val="0"/>
              </a:spcAft>
              <a:buClrTx/>
              <a:buFontTx/>
              <a:buNone/>
              <a:defRPr/>
            </a:pPr>
            <a:fld id="{DD9A984D-2E1F-450F-A7F1-1077D950AAC1}" type="slidenum">
              <a:rPr lang="en-US"/>
              <a:pPr defTabSz="457200">
                <a:lnSpc>
                  <a:spcPct val="100000"/>
                </a:lnSpc>
                <a:spcAft>
                  <a:spcPct val="0"/>
                </a:spcAft>
                <a:buClrTx/>
                <a:buFontTx/>
                <a:buNone/>
                <a:defRPr/>
              </a:pPr>
              <a:t>‹#›</a:t>
            </a:fld>
            <a:endParaRPr lang="en-US"/>
          </a:p>
        </p:txBody>
      </p:sp>
      <p:sp>
        <p:nvSpPr>
          <p:cNvPr id="61453" name="Rectangle 13"/>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800">
                <a:solidFill>
                  <a:schemeClr val="bg2"/>
                </a:solidFill>
                <a:latin typeface="Arial" pitchFamily="34" charset="0"/>
                <a:ea typeface="ＭＳ Ｐゴシック"/>
                <a:cs typeface="+mn-cs"/>
              </a:defRPr>
            </a:lvl1pPr>
          </a:lstStyle>
          <a:p>
            <a:pPr defTabSz="457200">
              <a:lnSpc>
                <a:spcPct val="100000"/>
              </a:lnSpc>
              <a:spcAft>
                <a:spcPct val="0"/>
              </a:spcAft>
              <a:buClrTx/>
              <a:buFontTx/>
              <a:buNone/>
              <a:defRPr/>
            </a:pPr>
            <a:r>
              <a:rPr lang="en-US">
                <a:solidFill>
                  <a:srgbClr val="879196"/>
                </a:solidFill>
              </a:rPr>
              <a:t>Confidential Property of UnitedHealth Group. Do not distribute or reproduce without express permission of UnitedHealth Group.</a:t>
            </a:r>
          </a:p>
        </p:txBody>
      </p:sp>
    </p:spTree>
    <p:extLst>
      <p:ext uri="{BB962C8B-B14F-4D97-AF65-F5344CB8AC3E}">
        <p14:creationId xmlns:p14="http://schemas.microsoft.com/office/powerpoint/2010/main" val="2627631719"/>
      </p:ext>
    </p:extLst>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Lst>
  <p:transition>
    <p:fade/>
  </p:transition>
  <p:timing>
    <p:tnLst>
      <p:par>
        <p:cTn id="1" dur="indefinite" restart="never" nodeType="tmRoot"/>
      </p:par>
    </p:tnLst>
  </p:timing>
  <p:hf hdr="0" dt="0"/>
  <p:txStyles>
    <p:titleStyle>
      <a:lvl1pPr algn="l" defTabSz="457200" rtl="0" eaLnBrk="0" fontAlgn="base" hangingPunct="0">
        <a:spcBef>
          <a:spcPct val="20000"/>
        </a:spcBef>
        <a:spcAft>
          <a:spcPct val="0"/>
        </a:spcAft>
        <a:defRPr sz="2200" b="1" kern="1200">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Calibri" pitchFamily="34" charset="0"/>
          <a:ea typeface="ＭＳ Ｐゴシック" charset="-128"/>
          <a:cs typeface="ＭＳ Ｐゴシック" charset="-128"/>
        </a:defRPr>
      </a:lvl2pPr>
      <a:lvl3pPr algn="l" defTabSz="457200" rtl="0" eaLnBrk="0" fontAlgn="base" hangingPunct="0">
        <a:spcBef>
          <a:spcPct val="20000"/>
        </a:spcBef>
        <a:spcAft>
          <a:spcPct val="0"/>
        </a:spcAft>
        <a:defRPr sz="2200" b="1">
          <a:solidFill>
            <a:schemeClr val="tx2"/>
          </a:solidFill>
          <a:latin typeface="Calibri" pitchFamily="34" charset="0"/>
          <a:ea typeface="ＭＳ Ｐゴシック" charset="-128"/>
          <a:cs typeface="ＭＳ Ｐゴシック" charset="-128"/>
        </a:defRPr>
      </a:lvl3pPr>
      <a:lvl4pPr algn="l" defTabSz="457200" rtl="0" eaLnBrk="0" fontAlgn="base" hangingPunct="0">
        <a:spcBef>
          <a:spcPct val="20000"/>
        </a:spcBef>
        <a:spcAft>
          <a:spcPct val="0"/>
        </a:spcAft>
        <a:defRPr sz="2200" b="1">
          <a:solidFill>
            <a:schemeClr val="tx2"/>
          </a:solidFill>
          <a:latin typeface="Calibri" pitchFamily="34" charset="0"/>
          <a:ea typeface="ＭＳ Ｐゴシック" charset="-128"/>
          <a:cs typeface="ＭＳ Ｐゴシック" charset="-128"/>
        </a:defRPr>
      </a:lvl4pPr>
      <a:lvl5pPr algn="l" defTabSz="457200" rtl="0" eaLnBrk="0" fontAlgn="base" hangingPunct="0">
        <a:spcBef>
          <a:spcPct val="20000"/>
        </a:spcBef>
        <a:spcAft>
          <a:spcPct val="0"/>
        </a:spcAft>
        <a:defRPr sz="2200" b="1">
          <a:solidFill>
            <a:schemeClr val="tx2"/>
          </a:solidFill>
          <a:latin typeface="Calibri" pitchFamily="34"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kern="1200">
          <a:solidFill>
            <a:srgbClr val="646D72"/>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kern="1200">
          <a:solidFill>
            <a:srgbClr val="646D72"/>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rgbClr val="646D7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64898"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extLst>
            <a:ext uri="{909E8E84-426E-40DD-AFC4-6F175D3DCCD1}">
              <a14:hiddenFill xmlns:a14="http://schemas.microsoft.com/office/drawing/2010/main">
                <a:solidFill>
                  <a:srgbClr val="FFFFFF"/>
                </a:solidFill>
              </a14:hiddenFill>
            </a:ext>
          </a:extLst>
        </p:spPr>
      </p:pic>
      <p:sp>
        <p:nvSpPr>
          <p:cNvPr id="464899" name="Rectangle 3"/>
          <p:cNvSpPr>
            <a:spLocks noGrp="1" noChangeArrowheads="1"/>
          </p:cNvSpPr>
          <p:nvPr>
            <p:ph type="title"/>
          </p:nvPr>
        </p:nvSpPr>
        <p:spPr bwMode="auto">
          <a:xfrm>
            <a:off x="381000" y="76200"/>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4900" name="Rectangle 4"/>
          <p:cNvSpPr>
            <a:spLocks noGrp="1" noChangeArrowheads="1"/>
          </p:cNvSpPr>
          <p:nvPr>
            <p:ph type="body" idx="1"/>
          </p:nvPr>
        </p:nvSpPr>
        <p:spPr bwMode="auto">
          <a:xfrm>
            <a:off x="381000" y="1265238"/>
            <a:ext cx="82296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4901" name="Rectangle 5"/>
          <p:cNvSpPr>
            <a:spLocks noChangeArrowheads="1"/>
          </p:cNvSpPr>
          <p:nvPr/>
        </p:nvSpPr>
        <p:spPr bwMode="auto">
          <a:xfrm>
            <a:off x="7650163" y="6626225"/>
            <a:ext cx="149383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lnSpc>
                <a:spcPct val="100000"/>
              </a:lnSpc>
              <a:spcAft>
                <a:spcPct val="0"/>
              </a:spcAft>
              <a:buClrTx/>
              <a:buFontTx/>
              <a:buNone/>
            </a:pPr>
            <a:fld id="{AE7B054E-F687-4660-ACB9-AB70B0C80112}" type="slidenum">
              <a:rPr lang="en-US" sz="1000" smtClean="0">
                <a:solidFill>
                  <a:srgbClr val="333399"/>
                </a:solidFill>
                <a:latin typeface="Arial Rounded MT Bold" pitchFamily="34" charset="0"/>
                <a:ea typeface="ＭＳ Ｐゴシック" charset="-128"/>
                <a:cs typeface="+mn-cs"/>
              </a:rPr>
              <a:pPr algn="r" eaLnBrk="0" hangingPunct="0">
                <a:lnSpc>
                  <a:spcPct val="100000"/>
                </a:lnSpc>
                <a:spcAft>
                  <a:spcPct val="0"/>
                </a:spcAft>
                <a:buClrTx/>
                <a:buFontTx/>
                <a:buNone/>
              </a:pPr>
              <a:t>‹#›</a:t>
            </a:fld>
            <a:endParaRPr lang="en-US" sz="1000" smtClean="0">
              <a:solidFill>
                <a:srgbClr val="333399"/>
              </a:solidFill>
              <a:latin typeface="Arial Rounded MT Bold" pitchFamily="34" charset="0"/>
              <a:ea typeface="ＭＳ Ｐゴシック" charset="-128"/>
              <a:cs typeface="+mn-cs"/>
            </a:endParaRPr>
          </a:p>
        </p:txBody>
      </p:sp>
      <p:sp>
        <p:nvSpPr>
          <p:cNvPr id="464902" name="Text Box 6"/>
          <p:cNvSpPr txBox="1">
            <a:spLocks noChangeArrowheads="1"/>
          </p:cNvSpPr>
          <p:nvPr/>
        </p:nvSpPr>
        <p:spPr bwMode="auto">
          <a:xfrm>
            <a:off x="0" y="6659563"/>
            <a:ext cx="4010025"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Aft>
                <a:spcPct val="0"/>
              </a:spcAft>
              <a:buClrTx/>
              <a:buFontTx/>
              <a:buNone/>
            </a:pPr>
            <a:r>
              <a:rPr lang="en-US" sz="700" smtClean="0">
                <a:solidFill>
                  <a:srgbClr val="000000"/>
                </a:solidFill>
                <a:ea typeface="ＭＳ Ｐゴシック" charset="-128"/>
                <a:cs typeface="+mn-cs"/>
              </a:rPr>
              <a:t>Any use, copying or distribution without written permission from UnitedHealth Group is prohibited.</a:t>
            </a:r>
          </a:p>
        </p:txBody>
      </p:sp>
    </p:spTree>
    <p:extLst>
      <p:ext uri="{BB962C8B-B14F-4D97-AF65-F5344CB8AC3E}">
        <p14:creationId xmlns:p14="http://schemas.microsoft.com/office/powerpoint/2010/main" val="2752610011"/>
      </p:ext>
    </p:extLst>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Lst>
  <p:transition>
    <p:zoom/>
  </p:transition>
  <p:txStyles>
    <p:title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lr>
          <a:schemeClr val="accent2"/>
        </a:buClr>
        <a:buSzPct val="80000"/>
        <a:buFont typeface="Arial" charset="0"/>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37.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package" Target="../embeddings/Microsoft_Excel_Worksheet2.xlsx"/><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package" Target="../embeddings/Microsoft_Excel_Worksheet4.xlsx"/></Relationships>
</file>

<file path=ppt/slides/_rels/slide19.xml.rels><?xml version="1.0" encoding="UTF-8" standalone="yes"?>
<Relationships xmlns="http://schemas.openxmlformats.org/package/2006/relationships"><Relationship Id="rId3" Type="http://schemas.openxmlformats.org/officeDocument/2006/relationships/hyperlink" Target="http://orbit-businessobjects-stage/BOE/BI" TargetMode="External"/><Relationship Id="rId2" Type="http://schemas.openxmlformats.org/officeDocument/2006/relationships/hyperlink" Target="http://orbit-businessobjects-test/BOE/BI" TargetMode="Externa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
          <p:cNvSpPr>
            <a:spLocks noGrp="1" noChangeArrowheads="1"/>
          </p:cNvSpPr>
          <p:nvPr>
            <p:ph type="subTitle" idx="1"/>
          </p:nvPr>
        </p:nvSpPr>
        <p:spPr>
          <a:xfrm>
            <a:off x="2362200" y="5524500"/>
            <a:ext cx="6343650" cy="814388"/>
          </a:xfrm>
        </p:spPr>
        <p:txBody>
          <a:bodyPr/>
          <a:lstStyle/>
          <a:p>
            <a:pPr marL="0" indent="0" eaLnBrk="1" hangingPunct="1">
              <a:lnSpc>
                <a:spcPts val="1600"/>
              </a:lnSpc>
            </a:pPr>
            <a:r>
              <a:rPr lang="en-US" sz="3200" dirty="0" smtClean="0">
                <a:solidFill>
                  <a:srgbClr val="5F5F5F"/>
                </a:solidFill>
              </a:rPr>
              <a:t> </a:t>
            </a:r>
            <a:r>
              <a:rPr lang="en-US" sz="3200" dirty="0">
                <a:solidFill>
                  <a:srgbClr val="5F5F5F"/>
                </a:solidFill>
              </a:rPr>
              <a:t>Master Benefit Grid </a:t>
            </a:r>
            <a:r>
              <a:rPr lang="en-US" sz="3200" dirty="0" smtClean="0"/>
              <a:t>Overview</a:t>
            </a:r>
            <a:endParaRPr lang="en-US" sz="3200" dirty="0" smtClean="0">
              <a:ea typeface="Geneva" charset="-128"/>
            </a:endParaRPr>
          </a:p>
        </p:txBody>
      </p:sp>
      <p:pic>
        <p:nvPicPr>
          <p:cNvPr id="10244"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2" descr="ATT_hz"/>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3800" y="427038"/>
            <a:ext cx="11620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 descr="shutterstock_28674544.jpg"/>
          <p:cNvPicPr>
            <a:picLocks noChangeAspect="1"/>
          </p:cNvPicPr>
          <p:nvPr/>
        </p:nvPicPr>
        <p:blipFill>
          <a:blip r:embed="rId5" cstate="print">
            <a:extLst>
              <a:ext uri="{28A0092B-C50C-407E-A947-70E740481C1C}">
                <a14:useLocalDpi xmlns:a14="http://schemas.microsoft.com/office/drawing/2010/main" val="0"/>
              </a:ext>
            </a:extLst>
          </a:blip>
          <a:srcRect l="1315" t="16743" b="33435"/>
          <a:stretch>
            <a:fillRect/>
          </a:stretch>
        </p:blipFill>
        <p:spPr bwMode="auto">
          <a:xfrm>
            <a:off x="0" y="1239838"/>
            <a:ext cx="9144000"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shutterstock_46846486.jpg"/>
          <p:cNvPicPr>
            <a:picLocks noChangeAspect="1"/>
          </p:cNvPicPr>
          <p:nvPr/>
        </p:nvPicPr>
        <p:blipFill rotWithShape="1">
          <a:blip r:embed="rId6" cstate="print">
            <a:extLst>
              <a:ext uri="{28A0092B-C50C-407E-A947-70E740481C1C}">
                <a14:useLocalDpi xmlns:a14="http://schemas.microsoft.com/office/drawing/2010/main" val="0"/>
              </a:ext>
            </a:extLst>
          </a:blip>
          <a:srcRect t="13917" b="23916"/>
          <a:stretch/>
        </p:blipFill>
        <p:spPr>
          <a:xfrm>
            <a:off x="0" y="1229360"/>
            <a:ext cx="9144000" cy="3789680"/>
          </a:xfrm>
          <a:prstGeom prst="rect">
            <a:avLst/>
          </a:prstGeom>
          <a:effectLst>
            <a:innerShdw blurRad="593725" dist="1549400" dir="11460000">
              <a:schemeClr val="tx1">
                <a:alpha val="14000"/>
              </a:schemeClr>
            </a:innerShdw>
          </a:effectLst>
        </p:spPr>
      </p:pic>
    </p:spTree>
    <p:extLst>
      <p:ext uri="{BB962C8B-B14F-4D97-AF65-F5344CB8AC3E}">
        <p14:creationId xmlns:p14="http://schemas.microsoft.com/office/powerpoint/2010/main" val="420773187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sz="2800" dirty="0" smtClean="0">
                <a:latin typeface="Verdana" pitchFamily="34" charset="0"/>
                <a:ea typeface="Verdana" pitchFamily="34" charset="0"/>
                <a:cs typeface="Verdana" pitchFamily="34" charset="0"/>
              </a:rPr>
              <a:t>Scenarios</a:t>
            </a:r>
          </a:p>
        </p:txBody>
      </p:sp>
      <p:sp>
        <p:nvSpPr>
          <p:cNvPr id="25602" name="Rectangle 3"/>
          <p:cNvSpPr>
            <a:spLocks noGrp="1" noChangeArrowheads="1"/>
          </p:cNvSpPr>
          <p:nvPr>
            <p:ph type="body" idx="1"/>
          </p:nvPr>
        </p:nvSpPr>
        <p:spPr/>
        <p:txBody>
          <a:bodyPr/>
          <a:lstStyle/>
          <a:p>
            <a:r>
              <a:rPr lang="en-US" sz="1800" b="1" dirty="0" smtClean="0">
                <a:latin typeface="Arial" charset="0"/>
              </a:rPr>
              <a:t>Step1:</a:t>
            </a:r>
            <a:r>
              <a:rPr lang="en-US" sz="1800" dirty="0" smtClean="0">
                <a:latin typeface="Arial" charset="0"/>
              </a:rPr>
              <a:t> </a:t>
            </a:r>
            <a:r>
              <a:rPr lang="en-US" sz="1800" dirty="0"/>
              <a:t>Process the exe file in the above path.  After processing the MBG console application, two files are generated as output.</a:t>
            </a:r>
          </a:p>
          <a:p>
            <a:pPr marL="381000" indent="-381000"/>
            <a:endParaRPr lang="en-US" sz="1800" dirty="0" smtClean="0">
              <a:latin typeface="Arial" charset="0"/>
            </a:endParaRPr>
          </a:p>
          <a:p>
            <a:pPr marL="381000" indent="-381000">
              <a:buFont typeface="Wingdings" pitchFamily="2" charset="2"/>
              <a:buNone/>
            </a:pPr>
            <a:r>
              <a:rPr lang="en-US" sz="1800" dirty="0" smtClean="0">
                <a:latin typeface="Arial" charset="0"/>
              </a:rPr>
              <a:t>		Medical MBG</a:t>
            </a:r>
          </a:p>
          <a:p>
            <a:pPr marL="381000" indent="-381000">
              <a:buFont typeface="Wingdings" pitchFamily="2" charset="2"/>
              <a:buNone/>
            </a:pPr>
            <a:r>
              <a:rPr lang="en-US" sz="1800" dirty="0" smtClean="0">
                <a:latin typeface="Arial" charset="0"/>
              </a:rPr>
              <a:t>		Optional MBG</a:t>
            </a:r>
          </a:p>
          <a:p>
            <a:pPr marL="381000" indent="-381000"/>
            <a:endParaRPr lang="en-US" sz="1800" dirty="0" smtClean="0">
              <a:latin typeface="Arial" charset="0"/>
            </a:endParaRPr>
          </a:p>
          <a:p>
            <a:pPr marL="381000" indent="-381000"/>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112" y="2811463"/>
            <a:ext cx="4852988" cy="28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06535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sz="2800" dirty="0">
                <a:latin typeface="Verdana" pitchFamily="34" charset="0"/>
                <a:ea typeface="Verdana" pitchFamily="34" charset="0"/>
                <a:cs typeface="Verdana" pitchFamily="34" charset="0"/>
              </a:rPr>
              <a:t>Scenarios </a:t>
            </a:r>
            <a:r>
              <a:rPr lang="en-US" sz="2800" dirty="0" err="1">
                <a:latin typeface="Verdana" pitchFamily="34" charset="0"/>
                <a:ea typeface="Verdana" pitchFamily="34" charset="0"/>
                <a:cs typeface="Verdana" pitchFamily="34" charset="0"/>
              </a:rPr>
              <a:t>contd</a:t>
            </a:r>
            <a:r>
              <a:rPr lang="en-US" sz="2800" dirty="0">
                <a:latin typeface="Verdana" pitchFamily="34" charset="0"/>
                <a:ea typeface="Verdana" pitchFamily="34" charset="0"/>
                <a:cs typeface="Verdana" pitchFamily="34" charset="0"/>
              </a:rPr>
              <a:t>…</a:t>
            </a:r>
          </a:p>
        </p:txBody>
      </p:sp>
      <p:sp>
        <p:nvSpPr>
          <p:cNvPr id="26626" name="Rectangle 3"/>
          <p:cNvSpPr>
            <a:spLocks noGrp="1" noChangeArrowheads="1"/>
          </p:cNvSpPr>
          <p:nvPr>
            <p:ph type="body" idx="1"/>
          </p:nvPr>
        </p:nvSpPr>
        <p:spPr/>
        <p:txBody>
          <a:bodyPr/>
          <a:lstStyle/>
          <a:p>
            <a:r>
              <a:rPr lang="en-US" sz="1800" dirty="0" smtClean="0">
                <a:latin typeface="Arial" charset="0"/>
              </a:rPr>
              <a:t>Step 2: The output files will be placed in the below path and these files will become the input files for the other jobs.</a:t>
            </a:r>
          </a:p>
          <a:p>
            <a:r>
              <a:rPr lang="en-US" sz="1800" dirty="0" smtClean="0">
                <a:latin typeface="Arial" charset="0"/>
              </a:rPr>
              <a:t>    \\</a:t>
            </a:r>
            <a:r>
              <a:rPr lang="en-US" sz="1800" dirty="0">
                <a:latin typeface="Arial" charset="0"/>
              </a:rPr>
              <a:t>nasctc001vn\MedicareRetirement_tst1\FILES\INPUTS\MBG</a:t>
            </a:r>
            <a:endParaRPr lang="en-US" sz="1800" dirty="0" smtClean="0">
              <a:latin typeface="Arial" charset="0"/>
            </a:endParaRPr>
          </a:p>
          <a:p>
            <a:pPr>
              <a:buFont typeface="Wingdings" pitchFamily="2" charset="2"/>
              <a:buNone/>
            </a:pPr>
            <a:endParaRPr lang="en-US" sz="1800" dirty="0" smtClean="0">
              <a:latin typeface="Arial" charset="0"/>
            </a:endParaRPr>
          </a:p>
          <a:p>
            <a:r>
              <a:rPr lang="en-US" sz="1800" dirty="0" smtClean="0">
                <a:latin typeface="Arial" charset="0"/>
              </a:rPr>
              <a:t>Step 3: All errors are logged in text file in the below path.</a:t>
            </a:r>
          </a:p>
          <a:p>
            <a:pPr>
              <a:buFont typeface="Wingdings" pitchFamily="2" charset="2"/>
              <a:buNone/>
            </a:pPr>
            <a:r>
              <a:rPr lang="en-US" sz="1800" dirty="0" smtClean="0">
                <a:latin typeface="Arial" charset="0"/>
              </a:rPr>
              <a:t>	E</a:t>
            </a:r>
            <a:r>
              <a:rPr lang="en-US" sz="1800" dirty="0">
                <a:latin typeface="Arial" charset="0"/>
              </a:rPr>
              <a:t>:\</a:t>
            </a:r>
            <a:r>
              <a:rPr lang="en-US" sz="1800" dirty="0" smtClean="0">
                <a:latin typeface="Arial" charset="0"/>
              </a:rPr>
              <a:t>SSIS_Root\MPS\Loads\mbgConsole\v6_2014\Logs</a:t>
            </a:r>
          </a:p>
          <a:p>
            <a:pPr>
              <a:buFont typeface="Wingdings" pitchFamily="2" charset="2"/>
              <a:buNone/>
            </a:pPr>
            <a:endParaRPr lang="en-US" sz="1800" dirty="0">
              <a:latin typeface="Arial" charset="0"/>
            </a:endParaRPr>
          </a:p>
          <a:p>
            <a:pPr>
              <a:buFont typeface="Wingdings" pitchFamily="2" charset="2"/>
              <a:buNone/>
            </a:pPr>
            <a:r>
              <a:rPr lang="en-US" sz="1800" dirty="0" smtClean="0"/>
              <a:t>Note: </a:t>
            </a:r>
          </a:p>
          <a:p>
            <a:pPr>
              <a:buFont typeface="Wingdings" pitchFamily="2" charset="2"/>
              <a:buNone/>
            </a:pPr>
            <a:r>
              <a:rPr lang="en-US" sz="1800" dirty="0" smtClean="0"/>
              <a:t>    Data </a:t>
            </a:r>
            <a:r>
              <a:rPr lang="en-US" sz="1800" dirty="0"/>
              <a:t>for each business segment and plan type combination is extracted in separate work sheet in the extract. </a:t>
            </a:r>
            <a:endParaRPr lang="en-US" sz="1800" dirty="0" smtClean="0">
              <a:latin typeface="Arial" charset="0"/>
            </a:endParaRPr>
          </a:p>
          <a:p>
            <a:pPr>
              <a:buFont typeface="Wingdings" pitchFamily="2" charset="2"/>
              <a:buNone/>
            </a:pPr>
            <a:endParaRPr lang="en-US" sz="1800" dirty="0" smtClean="0">
              <a:latin typeface="Arial" charset="0"/>
            </a:endParaRPr>
          </a:p>
          <a:p>
            <a:pPr>
              <a:buFont typeface="Wingdings" pitchFamily="2" charset="2"/>
              <a:buNone/>
            </a:pPr>
            <a:endParaRPr lang="en-US" sz="1800" dirty="0">
              <a:latin typeface="Arial" charset="0"/>
            </a:endParaRPr>
          </a:p>
          <a:p>
            <a:pPr>
              <a:buFont typeface="Wingdings" pitchFamily="2" charset="2"/>
              <a:buNone/>
            </a:pPr>
            <a:endParaRPr lang="en-US" sz="1800" dirty="0" smtClean="0">
              <a:latin typeface="Arial" charset="0"/>
            </a:endParaRPr>
          </a:p>
          <a:p>
            <a:pPr>
              <a:buFont typeface="Wingdings" pitchFamily="2" charset="2"/>
              <a:buNone/>
            </a:pPr>
            <a:endParaRPr lang="en-US" sz="1800" dirty="0">
              <a:latin typeface="Arial" charset="0"/>
            </a:endParaRPr>
          </a:p>
          <a:p>
            <a:pPr>
              <a:buFont typeface="Wingdings" pitchFamily="2" charset="2"/>
              <a:buNone/>
            </a:pPr>
            <a:endParaRPr lang="en-US" sz="1800" dirty="0" smtClean="0">
              <a:latin typeface="Arial" charset="0"/>
            </a:endParaRPr>
          </a:p>
        </p:txBody>
      </p:sp>
    </p:spTree>
    <p:extLst>
      <p:ext uri="{BB962C8B-B14F-4D97-AF65-F5344CB8AC3E}">
        <p14:creationId xmlns:p14="http://schemas.microsoft.com/office/powerpoint/2010/main" val="1261222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01635" y="165100"/>
            <a:ext cx="8226425" cy="611188"/>
          </a:xfrm>
        </p:spPr>
        <p:txBody>
          <a:bodyPr/>
          <a:lstStyle/>
          <a:p>
            <a:r>
              <a:rPr lang="en-US" sz="2800" dirty="0" smtClean="0">
                <a:latin typeface="Verdana" pitchFamily="34" charset="0"/>
                <a:ea typeface="Verdana" pitchFamily="34" charset="0"/>
                <a:cs typeface="Verdana" pitchFamily="34" charset="0"/>
              </a:rPr>
              <a:t>Scenarios </a:t>
            </a:r>
            <a:r>
              <a:rPr lang="en-US" sz="2800" dirty="0" err="1" smtClean="0">
                <a:latin typeface="Verdana" pitchFamily="34" charset="0"/>
                <a:ea typeface="Verdana" pitchFamily="34" charset="0"/>
                <a:cs typeface="Verdana" pitchFamily="34" charset="0"/>
              </a:rPr>
              <a:t>contd</a:t>
            </a:r>
            <a:r>
              <a:rPr lang="en-US" sz="2800" dirty="0" smtClean="0">
                <a:latin typeface="Verdana" pitchFamily="34" charset="0"/>
                <a:ea typeface="Verdana" pitchFamily="34" charset="0"/>
                <a:cs typeface="Verdana" pitchFamily="34" charset="0"/>
              </a:rPr>
              <a:t>…</a:t>
            </a:r>
          </a:p>
        </p:txBody>
      </p:sp>
      <p:sp>
        <p:nvSpPr>
          <p:cNvPr id="26626" name="Rectangle 3"/>
          <p:cNvSpPr>
            <a:spLocks noGrp="1" noChangeArrowheads="1"/>
          </p:cNvSpPr>
          <p:nvPr>
            <p:ph type="body" idx="1"/>
          </p:nvPr>
        </p:nvSpPr>
        <p:spPr/>
        <p:txBody>
          <a:bodyPr/>
          <a:lstStyle/>
          <a:p>
            <a:pPr>
              <a:buFont typeface="Wingdings" pitchFamily="2" charset="2"/>
              <a:buNone/>
            </a:pPr>
            <a:endParaRPr lang="en-US" sz="1800" dirty="0">
              <a:latin typeface="Arial" charset="0"/>
            </a:endParaRPr>
          </a:p>
          <a:p>
            <a:r>
              <a:rPr lang="en-US" sz="1800" dirty="0" smtClean="0">
                <a:latin typeface="Arial" charset="0"/>
              </a:rPr>
              <a:t>Step 1: Medical and Optional Benefits data for all the Individual Plans (Secure and Public) are fetched from MAPS database and the generated files are placed in shared input path.</a:t>
            </a:r>
          </a:p>
          <a:p>
            <a:pPr>
              <a:buFont typeface="Wingdings" pitchFamily="2" charset="2"/>
              <a:buNone/>
            </a:pPr>
            <a:endParaRPr lang="en-US" sz="1800" dirty="0" smtClean="0">
              <a:latin typeface="Arial" charset="0"/>
            </a:endParaRPr>
          </a:p>
          <a:p>
            <a:r>
              <a:rPr lang="en-US" sz="1800" dirty="0" smtClean="0">
                <a:latin typeface="Arial" charset="0"/>
              </a:rPr>
              <a:t>Step 2: The data is displayed in MBG Base Extract files as it is defined in the Mapping document.</a:t>
            </a:r>
          </a:p>
          <a:p>
            <a:pPr>
              <a:buFont typeface="Wingdings" pitchFamily="2" charset="2"/>
              <a:buNone/>
            </a:pPr>
            <a:endParaRPr lang="en-US" sz="1800" dirty="0" smtClean="0">
              <a:latin typeface="Arial"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5" y="3282950"/>
            <a:ext cx="8620125"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22373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sz="2800" dirty="0" smtClean="0">
                <a:latin typeface="Verdana" pitchFamily="34" charset="0"/>
                <a:ea typeface="Verdana" pitchFamily="34" charset="0"/>
                <a:cs typeface="Verdana" pitchFamily="34" charset="0"/>
              </a:rPr>
              <a:t>Scenarios </a:t>
            </a:r>
            <a:r>
              <a:rPr lang="en-US" sz="2800" dirty="0" err="1" smtClean="0">
                <a:latin typeface="Verdana" pitchFamily="34" charset="0"/>
                <a:ea typeface="Verdana" pitchFamily="34" charset="0"/>
                <a:cs typeface="Verdana" pitchFamily="34" charset="0"/>
              </a:rPr>
              <a:t>contd</a:t>
            </a:r>
            <a:r>
              <a:rPr lang="en-US" dirty="0" smtClean="0"/>
              <a:t>…</a:t>
            </a:r>
          </a:p>
        </p:txBody>
      </p:sp>
      <p:sp>
        <p:nvSpPr>
          <p:cNvPr id="27650" name="Rectangle 3"/>
          <p:cNvSpPr>
            <a:spLocks noGrp="1" noChangeArrowheads="1"/>
          </p:cNvSpPr>
          <p:nvPr>
            <p:ph type="body" idx="1"/>
          </p:nvPr>
        </p:nvSpPr>
        <p:spPr/>
        <p:txBody>
          <a:bodyPr/>
          <a:lstStyle/>
          <a:p>
            <a:r>
              <a:rPr lang="en-US" sz="1800" dirty="0" smtClean="0">
                <a:latin typeface="Arial" charset="0"/>
              </a:rPr>
              <a:t>Scenarios for benefits which have only cost share min &amp; max values:</a:t>
            </a:r>
          </a:p>
          <a:p>
            <a:pPr>
              <a:buFont typeface="Wingdings" pitchFamily="2" charset="2"/>
              <a:buNone/>
            </a:pPr>
            <a:endParaRPr lang="en-US" sz="1800" dirty="0" smtClean="0">
              <a:latin typeface="Arial" charset="0"/>
            </a:endParaRPr>
          </a:p>
          <a:p>
            <a:pPr>
              <a:buFont typeface="Wingdings" pitchFamily="2" charset="2"/>
              <a:buNone/>
            </a:pPr>
            <a:r>
              <a:rPr lang="en-US" sz="1800" dirty="0" smtClean="0">
                <a:latin typeface="Arial" charset="0"/>
              </a:rPr>
              <a:t>	Identify a 2014 plan in MAPS DB for the below scenarios and verify extract for values in MPS DB.</a:t>
            </a:r>
          </a:p>
          <a:p>
            <a:pPr>
              <a:buFont typeface="Wingdings" pitchFamily="2" charset="2"/>
              <a:buNone/>
            </a:pPr>
            <a:endParaRPr lang="en-US" sz="1800" dirty="0" smtClean="0">
              <a:latin typeface="Arial" charset="0"/>
            </a:endParaRPr>
          </a:p>
          <a:p>
            <a:pPr>
              <a:buFont typeface="Wingdings" pitchFamily="2" charset="2"/>
              <a:buNone/>
            </a:pPr>
            <a:r>
              <a:rPr lang="en-US" sz="1800" dirty="0" smtClean="0">
                <a:latin typeface="Arial" charset="0"/>
              </a:rPr>
              <a:t>Scenario 1:</a:t>
            </a:r>
          </a:p>
          <a:p>
            <a:pPr>
              <a:buFont typeface="Wingdings" pitchFamily="2" charset="2"/>
              <a:buNone/>
            </a:pPr>
            <a:r>
              <a:rPr lang="en-US" sz="1800" dirty="0" smtClean="0">
                <a:latin typeface="Arial" charset="0"/>
              </a:rPr>
              <a:t>	1. </a:t>
            </a:r>
            <a:r>
              <a:rPr lang="en-US" sz="1800" dirty="0" err="1" smtClean="0">
                <a:latin typeface="Arial" charset="0"/>
              </a:rPr>
              <a:t>MedicalBenefitDetail.CopayMinAmount</a:t>
            </a:r>
            <a:r>
              <a:rPr lang="en-US" sz="1800" dirty="0" smtClean="0">
                <a:latin typeface="Arial" charset="0"/>
              </a:rPr>
              <a:t>  &gt; 0.00  </a:t>
            </a:r>
          </a:p>
          <a:p>
            <a:pPr>
              <a:buFont typeface="Wingdings" pitchFamily="2" charset="2"/>
              <a:buNone/>
            </a:pPr>
            <a:r>
              <a:rPr lang="en-US" sz="1800" dirty="0" smtClean="0">
                <a:latin typeface="Arial" charset="0"/>
              </a:rPr>
              <a:t>	2. </a:t>
            </a:r>
            <a:r>
              <a:rPr lang="en-US" sz="1800" dirty="0" err="1" smtClean="0">
                <a:latin typeface="Arial" charset="0"/>
              </a:rPr>
              <a:t>MedicalBenefitDetail.CopayMaxAmount</a:t>
            </a:r>
            <a:r>
              <a:rPr lang="en-US" sz="1800" dirty="0" smtClean="0">
                <a:latin typeface="Arial" charset="0"/>
              </a:rPr>
              <a:t>  &gt; 0.00  </a:t>
            </a:r>
          </a:p>
          <a:p>
            <a:pPr>
              <a:buFont typeface="Wingdings" pitchFamily="2" charset="2"/>
              <a:buNone/>
            </a:pPr>
            <a:r>
              <a:rPr lang="en-US" sz="1800" dirty="0" smtClean="0">
                <a:latin typeface="Arial" charset="0"/>
              </a:rPr>
              <a:t>	3. </a:t>
            </a:r>
            <a:r>
              <a:rPr lang="en-US" sz="1800" dirty="0" err="1" smtClean="0">
                <a:latin typeface="Arial" charset="0"/>
              </a:rPr>
              <a:t>MedicalBenefitDetail.CoInsuranceMinPercent</a:t>
            </a:r>
            <a:r>
              <a:rPr lang="en-US" sz="1800" dirty="0" smtClean="0">
                <a:latin typeface="Arial" charset="0"/>
              </a:rPr>
              <a:t> is 0.0    </a:t>
            </a:r>
          </a:p>
          <a:p>
            <a:pPr>
              <a:buFont typeface="Wingdings" pitchFamily="2" charset="2"/>
              <a:buNone/>
            </a:pPr>
            <a:r>
              <a:rPr lang="en-US" sz="1800" dirty="0" smtClean="0">
                <a:latin typeface="Arial" charset="0"/>
              </a:rPr>
              <a:t>	4. </a:t>
            </a:r>
            <a:r>
              <a:rPr lang="en-US" sz="1800" dirty="0" err="1" smtClean="0">
                <a:latin typeface="Arial" charset="0"/>
              </a:rPr>
              <a:t>MedicalBenefitDetail.CoInsuranceMaxPercent</a:t>
            </a:r>
            <a:r>
              <a:rPr lang="en-US" sz="1800" dirty="0" smtClean="0">
                <a:latin typeface="Arial" charset="0"/>
              </a:rPr>
              <a:t> is 0.0    </a:t>
            </a:r>
          </a:p>
          <a:p>
            <a:pPr>
              <a:buFont typeface="Wingdings" pitchFamily="2" charset="2"/>
              <a:buNone/>
            </a:pPr>
            <a:r>
              <a:rPr lang="en-US" sz="1800" dirty="0" smtClean="0">
                <a:latin typeface="Arial" charset="0"/>
              </a:rPr>
              <a:t>	1 &amp; 2 above are the same Copay Amount</a:t>
            </a:r>
          </a:p>
          <a:p>
            <a:pPr>
              <a:buFont typeface="Wingdings" pitchFamily="2" charset="2"/>
              <a:buNone/>
            </a:pPr>
            <a:endParaRPr lang="en-US" sz="1800" dirty="0" smtClean="0">
              <a:latin typeface="Arial" charset="0"/>
            </a:endParaRPr>
          </a:p>
          <a:p>
            <a:pPr>
              <a:buFont typeface="Wingdings" pitchFamily="2" charset="2"/>
              <a:buNone/>
            </a:pPr>
            <a:endParaRPr lang="en-US" dirty="0" smtClean="0">
              <a:latin typeface="Arial" charset="0"/>
            </a:endParaRPr>
          </a:p>
        </p:txBody>
      </p:sp>
    </p:spTree>
    <p:extLst>
      <p:ext uri="{BB962C8B-B14F-4D97-AF65-F5344CB8AC3E}">
        <p14:creationId xmlns:p14="http://schemas.microsoft.com/office/powerpoint/2010/main" val="5143949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sz="2800" dirty="0" smtClean="0">
                <a:latin typeface="Verdana" pitchFamily="34" charset="0"/>
                <a:ea typeface="Verdana" pitchFamily="34" charset="0"/>
                <a:cs typeface="Verdana" pitchFamily="34" charset="0"/>
              </a:rPr>
              <a:t>Scenarios </a:t>
            </a:r>
            <a:r>
              <a:rPr lang="en-US" sz="2800" dirty="0" err="1" smtClean="0">
                <a:latin typeface="Verdana" pitchFamily="34" charset="0"/>
                <a:ea typeface="Verdana" pitchFamily="34" charset="0"/>
                <a:cs typeface="Verdana" pitchFamily="34" charset="0"/>
              </a:rPr>
              <a:t>contd</a:t>
            </a:r>
            <a:r>
              <a:rPr lang="en-US" sz="2800" dirty="0" smtClean="0">
                <a:latin typeface="Verdana" pitchFamily="34" charset="0"/>
                <a:ea typeface="Verdana" pitchFamily="34" charset="0"/>
                <a:cs typeface="Verdana" pitchFamily="34" charset="0"/>
              </a:rPr>
              <a:t>…</a:t>
            </a:r>
          </a:p>
        </p:txBody>
      </p:sp>
      <p:sp>
        <p:nvSpPr>
          <p:cNvPr id="28674" name="Rectangle 3"/>
          <p:cNvSpPr>
            <a:spLocks noGrp="1" noChangeArrowheads="1"/>
          </p:cNvSpPr>
          <p:nvPr>
            <p:ph type="body" idx="1"/>
          </p:nvPr>
        </p:nvSpPr>
        <p:spPr/>
        <p:txBody>
          <a:bodyPr/>
          <a:lstStyle/>
          <a:p>
            <a:pPr>
              <a:lnSpc>
                <a:spcPct val="80000"/>
              </a:lnSpc>
              <a:buFont typeface="Wingdings" pitchFamily="2" charset="2"/>
              <a:buNone/>
            </a:pPr>
            <a:r>
              <a:rPr lang="en-US" sz="1800" smtClean="0"/>
              <a:t>Scenario 2:</a:t>
            </a:r>
          </a:p>
          <a:p>
            <a:pPr>
              <a:lnSpc>
                <a:spcPct val="80000"/>
              </a:lnSpc>
              <a:buFont typeface="Wingdings" pitchFamily="2" charset="2"/>
              <a:buNone/>
            </a:pPr>
            <a:endParaRPr lang="en-US" sz="1800" smtClean="0"/>
          </a:p>
          <a:p>
            <a:pPr>
              <a:buFont typeface="Wingdings" pitchFamily="2" charset="2"/>
              <a:buNone/>
            </a:pPr>
            <a:r>
              <a:rPr lang="en-US" sz="1800" smtClean="0">
                <a:latin typeface="Arial" charset="0"/>
              </a:rPr>
              <a:t>	1. MedicalBenefitDetail.CopayMinAmount  is 0.00 </a:t>
            </a:r>
          </a:p>
          <a:p>
            <a:pPr>
              <a:buFont typeface="Wingdings" pitchFamily="2" charset="2"/>
              <a:buNone/>
            </a:pPr>
            <a:r>
              <a:rPr lang="en-US" sz="1800" smtClean="0">
                <a:latin typeface="Arial" charset="0"/>
              </a:rPr>
              <a:t>	2. MedicalBenefitDetail.CopayMaxAmount is 0.00  </a:t>
            </a:r>
          </a:p>
          <a:p>
            <a:pPr>
              <a:buFont typeface="Wingdings" pitchFamily="2" charset="2"/>
              <a:buNone/>
            </a:pPr>
            <a:r>
              <a:rPr lang="en-US" sz="1800" smtClean="0">
                <a:latin typeface="Arial" charset="0"/>
              </a:rPr>
              <a:t>	3. MedicalBenefitDetail.CoInsuranceMinPercent  &gt; 0.00   </a:t>
            </a:r>
          </a:p>
          <a:p>
            <a:pPr>
              <a:buFont typeface="Wingdings" pitchFamily="2" charset="2"/>
              <a:buNone/>
            </a:pPr>
            <a:r>
              <a:rPr lang="en-US" sz="1800" smtClean="0">
                <a:latin typeface="Arial" charset="0"/>
              </a:rPr>
              <a:t>	4. MedicalBenefitDetail.CoInsuranceMaxPercent  &gt; 0.00   </a:t>
            </a:r>
          </a:p>
          <a:p>
            <a:pPr>
              <a:buFont typeface="Wingdings" pitchFamily="2" charset="2"/>
              <a:buNone/>
            </a:pPr>
            <a:r>
              <a:rPr lang="en-US" sz="1800" smtClean="0">
                <a:latin typeface="Arial" charset="0"/>
              </a:rPr>
              <a:t>	3 &amp; 4 above are the same Coins %</a:t>
            </a:r>
          </a:p>
          <a:p>
            <a:pPr>
              <a:buFont typeface="Wingdings" pitchFamily="2" charset="2"/>
              <a:buNone/>
            </a:pPr>
            <a:endParaRPr lang="en-US" sz="1800" smtClean="0">
              <a:latin typeface="Arial" charset="0"/>
            </a:endParaRPr>
          </a:p>
          <a:p>
            <a:pPr>
              <a:buFont typeface="Wingdings" pitchFamily="2" charset="2"/>
              <a:buNone/>
            </a:pPr>
            <a:r>
              <a:rPr lang="en-US" sz="1800" smtClean="0">
                <a:latin typeface="Arial" charset="0"/>
              </a:rPr>
              <a:t>Scenario: 3</a:t>
            </a:r>
          </a:p>
          <a:p>
            <a:pPr>
              <a:buFont typeface="Wingdings" pitchFamily="2" charset="2"/>
              <a:buNone/>
            </a:pPr>
            <a:endParaRPr lang="en-US" sz="1800" smtClean="0">
              <a:latin typeface="Arial" charset="0"/>
            </a:endParaRPr>
          </a:p>
          <a:p>
            <a:pPr>
              <a:buFont typeface="Wingdings" pitchFamily="2" charset="2"/>
              <a:buNone/>
            </a:pPr>
            <a:r>
              <a:rPr lang="en-US" sz="1800" smtClean="0">
                <a:latin typeface="Arial" charset="0"/>
              </a:rPr>
              <a:t>	1. MedicalBenefitDetail.CopayMinAmount  is 0.00 </a:t>
            </a:r>
          </a:p>
          <a:p>
            <a:pPr>
              <a:buFont typeface="Wingdings" pitchFamily="2" charset="2"/>
              <a:buNone/>
            </a:pPr>
            <a:r>
              <a:rPr lang="en-US" sz="1800" smtClean="0">
                <a:latin typeface="Arial" charset="0"/>
              </a:rPr>
              <a:t>	2. MedicalBenefitDetail.CopayMaxAmount  is 0.00 </a:t>
            </a:r>
          </a:p>
          <a:p>
            <a:pPr>
              <a:buFont typeface="Wingdings" pitchFamily="2" charset="2"/>
              <a:buNone/>
            </a:pPr>
            <a:r>
              <a:rPr lang="en-US" sz="1800" smtClean="0">
                <a:latin typeface="Arial" charset="0"/>
              </a:rPr>
              <a:t>	3. MedicalBenefitDetail.CoInsuranceMinPercent &gt; 0.0     </a:t>
            </a:r>
          </a:p>
          <a:p>
            <a:pPr>
              <a:buFont typeface="Wingdings" pitchFamily="2" charset="2"/>
              <a:buNone/>
            </a:pPr>
            <a:r>
              <a:rPr lang="en-US" sz="1800" smtClean="0">
                <a:latin typeface="Arial" charset="0"/>
              </a:rPr>
              <a:t>	4. MedicalBenefitDetail.CoInsuranceMaxPercent &gt; 0.0     </a:t>
            </a:r>
          </a:p>
          <a:p>
            <a:pPr>
              <a:buFont typeface="Wingdings" pitchFamily="2" charset="2"/>
              <a:buNone/>
            </a:pPr>
            <a:r>
              <a:rPr lang="en-US" sz="1800" smtClean="0">
                <a:latin typeface="Arial" charset="0"/>
              </a:rPr>
              <a:t>	1 &amp; 2 above are not the same Coins %</a:t>
            </a:r>
          </a:p>
        </p:txBody>
      </p:sp>
    </p:spTree>
    <p:extLst>
      <p:ext uri="{BB962C8B-B14F-4D97-AF65-F5344CB8AC3E}">
        <p14:creationId xmlns:p14="http://schemas.microsoft.com/office/powerpoint/2010/main" val="304671727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z="2800" dirty="0" smtClean="0">
                <a:latin typeface="Verdana" pitchFamily="34" charset="0"/>
                <a:ea typeface="Verdana" pitchFamily="34" charset="0"/>
                <a:cs typeface="Verdana" pitchFamily="34" charset="0"/>
              </a:rPr>
              <a:t>Scenarios </a:t>
            </a:r>
            <a:r>
              <a:rPr lang="en-US" sz="2800" dirty="0" err="1" smtClean="0">
                <a:latin typeface="Verdana" pitchFamily="34" charset="0"/>
                <a:ea typeface="Verdana" pitchFamily="34" charset="0"/>
                <a:cs typeface="Verdana" pitchFamily="34" charset="0"/>
              </a:rPr>
              <a:t>contd</a:t>
            </a:r>
            <a:r>
              <a:rPr lang="en-US" sz="2800" dirty="0" smtClean="0">
                <a:latin typeface="Verdana" pitchFamily="34" charset="0"/>
                <a:ea typeface="Verdana" pitchFamily="34" charset="0"/>
                <a:cs typeface="Verdana" pitchFamily="34" charset="0"/>
              </a:rPr>
              <a:t>…</a:t>
            </a:r>
          </a:p>
        </p:txBody>
      </p:sp>
      <p:sp>
        <p:nvSpPr>
          <p:cNvPr id="29698" name="Rectangle 3"/>
          <p:cNvSpPr>
            <a:spLocks noGrp="1" noChangeArrowheads="1"/>
          </p:cNvSpPr>
          <p:nvPr>
            <p:ph type="body" idx="1"/>
          </p:nvPr>
        </p:nvSpPr>
        <p:spPr>
          <a:xfrm>
            <a:off x="457200" y="990600"/>
            <a:ext cx="8228013" cy="5181600"/>
          </a:xfrm>
        </p:spPr>
        <p:txBody>
          <a:bodyPr/>
          <a:lstStyle/>
          <a:p>
            <a:pPr>
              <a:lnSpc>
                <a:spcPct val="90000"/>
              </a:lnSpc>
              <a:buFont typeface="Wingdings" pitchFamily="2" charset="2"/>
              <a:buNone/>
            </a:pPr>
            <a:r>
              <a:rPr lang="en-US" sz="1800" dirty="0" smtClean="0">
                <a:latin typeface="Arial" charset="0"/>
              </a:rPr>
              <a:t>Scenario 4:</a:t>
            </a:r>
          </a:p>
          <a:p>
            <a:pPr>
              <a:lnSpc>
                <a:spcPct val="90000"/>
              </a:lnSpc>
              <a:buFont typeface="Wingdings" pitchFamily="2" charset="2"/>
              <a:buNone/>
            </a:pPr>
            <a:r>
              <a:rPr lang="en-US" sz="1800" dirty="0" smtClean="0">
                <a:latin typeface="Arial" charset="0"/>
              </a:rPr>
              <a:t>	1. </a:t>
            </a:r>
            <a:r>
              <a:rPr lang="en-US" sz="1800" dirty="0" err="1" smtClean="0">
                <a:latin typeface="Arial" charset="0"/>
              </a:rPr>
              <a:t>MedicalBenefitDetail.CopayMinAmount</a:t>
            </a:r>
            <a:r>
              <a:rPr lang="en-US" sz="1800" dirty="0" smtClean="0">
                <a:latin typeface="Arial" charset="0"/>
              </a:rPr>
              <a:t>  &gt; 0.00  </a:t>
            </a:r>
          </a:p>
          <a:p>
            <a:pPr>
              <a:lnSpc>
                <a:spcPct val="90000"/>
              </a:lnSpc>
              <a:buFont typeface="Wingdings" pitchFamily="2" charset="2"/>
              <a:buNone/>
            </a:pPr>
            <a:r>
              <a:rPr lang="en-US" sz="1800" dirty="0" smtClean="0">
                <a:latin typeface="Arial" charset="0"/>
              </a:rPr>
              <a:t>	2. </a:t>
            </a:r>
            <a:r>
              <a:rPr lang="en-US" sz="1800" dirty="0" err="1" smtClean="0">
                <a:latin typeface="Arial" charset="0"/>
              </a:rPr>
              <a:t>MedicalBenefitDetail.CopayMaxAmount</a:t>
            </a:r>
            <a:r>
              <a:rPr lang="en-US" sz="1800" dirty="0" smtClean="0">
                <a:latin typeface="Arial" charset="0"/>
              </a:rPr>
              <a:t>  &gt; 0.00  </a:t>
            </a:r>
          </a:p>
          <a:p>
            <a:pPr>
              <a:lnSpc>
                <a:spcPct val="90000"/>
              </a:lnSpc>
              <a:buFont typeface="Wingdings" pitchFamily="2" charset="2"/>
              <a:buNone/>
            </a:pPr>
            <a:r>
              <a:rPr lang="en-US" sz="1800" dirty="0" smtClean="0">
                <a:latin typeface="Arial" charset="0"/>
              </a:rPr>
              <a:t>	3. </a:t>
            </a:r>
            <a:r>
              <a:rPr lang="en-US" sz="1800" dirty="0" err="1" smtClean="0">
                <a:latin typeface="Arial" charset="0"/>
              </a:rPr>
              <a:t>MedicalBenefitDetail.CoInsuranceMinPercent</a:t>
            </a:r>
            <a:r>
              <a:rPr lang="en-US" sz="1800" dirty="0" smtClean="0">
                <a:latin typeface="Arial" charset="0"/>
              </a:rPr>
              <a:t> &gt; 0.0     </a:t>
            </a:r>
          </a:p>
          <a:p>
            <a:pPr>
              <a:lnSpc>
                <a:spcPct val="90000"/>
              </a:lnSpc>
              <a:buFont typeface="Wingdings" pitchFamily="2" charset="2"/>
              <a:buNone/>
            </a:pPr>
            <a:r>
              <a:rPr lang="en-US" sz="1800" dirty="0" smtClean="0">
                <a:latin typeface="Arial" charset="0"/>
              </a:rPr>
              <a:t>	4. </a:t>
            </a:r>
            <a:r>
              <a:rPr lang="en-US" sz="1800" dirty="0" err="1" smtClean="0">
                <a:latin typeface="Arial" charset="0"/>
              </a:rPr>
              <a:t>MedicalBenefitDetail.CoInsuranceMaxPercent</a:t>
            </a:r>
            <a:r>
              <a:rPr lang="en-US" sz="1800" dirty="0" smtClean="0">
                <a:latin typeface="Arial" charset="0"/>
              </a:rPr>
              <a:t> &gt; 0.0     </a:t>
            </a:r>
          </a:p>
          <a:p>
            <a:pPr>
              <a:lnSpc>
                <a:spcPct val="90000"/>
              </a:lnSpc>
              <a:buFont typeface="Wingdings" pitchFamily="2" charset="2"/>
              <a:buNone/>
            </a:pPr>
            <a:r>
              <a:rPr lang="en-US" sz="1800" dirty="0" smtClean="0">
                <a:latin typeface="Arial" charset="0"/>
              </a:rPr>
              <a:t>	1 &amp; 2 above are not the same Copay Amount</a:t>
            </a:r>
          </a:p>
          <a:p>
            <a:pPr>
              <a:lnSpc>
                <a:spcPct val="90000"/>
              </a:lnSpc>
              <a:buFont typeface="Wingdings" pitchFamily="2" charset="2"/>
              <a:buNone/>
            </a:pPr>
            <a:r>
              <a:rPr lang="en-US" sz="1800" dirty="0" smtClean="0">
                <a:latin typeface="Arial" charset="0"/>
              </a:rPr>
              <a:t>	3 &amp; 4 above are not the same Coins %</a:t>
            </a:r>
          </a:p>
          <a:p>
            <a:pPr>
              <a:lnSpc>
                <a:spcPct val="90000"/>
              </a:lnSpc>
            </a:pPr>
            <a:endParaRPr lang="en-US" sz="1800" dirty="0" smtClean="0">
              <a:latin typeface="Arial" charset="0"/>
            </a:endParaRPr>
          </a:p>
          <a:p>
            <a:pPr>
              <a:lnSpc>
                <a:spcPct val="90000"/>
              </a:lnSpc>
              <a:buFont typeface="Wingdings" pitchFamily="2" charset="2"/>
              <a:buNone/>
            </a:pPr>
            <a:r>
              <a:rPr lang="en-US" sz="1800" dirty="0" smtClean="0">
                <a:latin typeface="Arial" charset="0"/>
              </a:rPr>
              <a:t>Scenario 5:</a:t>
            </a:r>
          </a:p>
          <a:p>
            <a:pPr>
              <a:lnSpc>
                <a:spcPct val="90000"/>
              </a:lnSpc>
              <a:buFont typeface="Wingdings" pitchFamily="2" charset="2"/>
              <a:buNone/>
            </a:pPr>
            <a:r>
              <a:rPr lang="en-US" sz="1800" dirty="0" smtClean="0">
                <a:latin typeface="Arial" charset="0"/>
              </a:rPr>
              <a:t>	1. </a:t>
            </a:r>
            <a:r>
              <a:rPr lang="en-US" sz="1800" dirty="0" err="1" smtClean="0">
                <a:latin typeface="Arial" charset="0"/>
              </a:rPr>
              <a:t>MedicalBenefitDetail.CopayMinAmount</a:t>
            </a:r>
            <a:r>
              <a:rPr lang="en-US" sz="1800" dirty="0" smtClean="0">
                <a:latin typeface="Arial" charset="0"/>
              </a:rPr>
              <a:t>  &gt; 0.00  </a:t>
            </a:r>
          </a:p>
          <a:p>
            <a:pPr>
              <a:lnSpc>
                <a:spcPct val="90000"/>
              </a:lnSpc>
              <a:buFont typeface="Wingdings" pitchFamily="2" charset="2"/>
              <a:buNone/>
            </a:pPr>
            <a:r>
              <a:rPr lang="en-US" sz="1800" dirty="0" smtClean="0">
                <a:latin typeface="Arial" charset="0"/>
              </a:rPr>
              <a:t>	2. </a:t>
            </a:r>
            <a:r>
              <a:rPr lang="en-US" sz="1800" dirty="0" err="1" smtClean="0">
                <a:latin typeface="Arial" charset="0"/>
              </a:rPr>
              <a:t>MedicalBenefitDetail.CopayMaxAmount</a:t>
            </a:r>
            <a:r>
              <a:rPr lang="en-US" sz="1800" dirty="0" smtClean="0">
                <a:latin typeface="Arial" charset="0"/>
              </a:rPr>
              <a:t>  &gt; 0.00  </a:t>
            </a:r>
          </a:p>
          <a:p>
            <a:pPr>
              <a:lnSpc>
                <a:spcPct val="90000"/>
              </a:lnSpc>
              <a:buFont typeface="Wingdings" pitchFamily="2" charset="2"/>
              <a:buNone/>
            </a:pPr>
            <a:r>
              <a:rPr lang="en-US" sz="1800" dirty="0" smtClean="0">
                <a:latin typeface="Arial" charset="0"/>
              </a:rPr>
              <a:t>	3. </a:t>
            </a:r>
            <a:r>
              <a:rPr lang="en-US" sz="1800" dirty="0" err="1" smtClean="0">
                <a:latin typeface="Arial" charset="0"/>
              </a:rPr>
              <a:t>MedicalBenefitDetail.CoInsuranceMinPercent</a:t>
            </a:r>
            <a:r>
              <a:rPr lang="en-US" sz="1800" dirty="0" smtClean="0">
                <a:latin typeface="Arial" charset="0"/>
              </a:rPr>
              <a:t> &gt; 0.0     </a:t>
            </a:r>
          </a:p>
          <a:p>
            <a:pPr>
              <a:lnSpc>
                <a:spcPct val="90000"/>
              </a:lnSpc>
              <a:buFont typeface="Wingdings" pitchFamily="2" charset="2"/>
              <a:buNone/>
            </a:pPr>
            <a:r>
              <a:rPr lang="en-US" sz="1800" dirty="0" smtClean="0">
                <a:latin typeface="Arial" charset="0"/>
              </a:rPr>
              <a:t>	4. </a:t>
            </a:r>
            <a:r>
              <a:rPr lang="en-US" sz="1800" dirty="0" err="1" smtClean="0">
                <a:latin typeface="Arial" charset="0"/>
              </a:rPr>
              <a:t>MedicalBenefitDetail.CoInsuranceMaxPercent</a:t>
            </a:r>
            <a:r>
              <a:rPr lang="en-US" sz="1800" dirty="0" smtClean="0">
                <a:latin typeface="Arial" charset="0"/>
              </a:rPr>
              <a:t> &gt; 0.0     </a:t>
            </a:r>
          </a:p>
          <a:p>
            <a:pPr>
              <a:lnSpc>
                <a:spcPct val="90000"/>
              </a:lnSpc>
              <a:buFont typeface="Wingdings" pitchFamily="2" charset="2"/>
              <a:buNone/>
            </a:pPr>
            <a:r>
              <a:rPr lang="en-US" sz="1800" dirty="0" smtClean="0">
                <a:latin typeface="Arial" charset="0"/>
              </a:rPr>
              <a:t>	1 &amp; 2 above are the same Copay Amount</a:t>
            </a:r>
          </a:p>
          <a:p>
            <a:pPr>
              <a:lnSpc>
                <a:spcPct val="90000"/>
              </a:lnSpc>
              <a:buFont typeface="Wingdings" pitchFamily="2" charset="2"/>
              <a:buNone/>
            </a:pPr>
            <a:r>
              <a:rPr lang="en-US" sz="1800" dirty="0" smtClean="0">
                <a:latin typeface="Arial" charset="0"/>
              </a:rPr>
              <a:t>	3 &amp; 4 above are the same Coins %</a:t>
            </a:r>
          </a:p>
        </p:txBody>
      </p:sp>
    </p:spTree>
    <p:extLst>
      <p:ext uri="{BB962C8B-B14F-4D97-AF65-F5344CB8AC3E}">
        <p14:creationId xmlns:p14="http://schemas.microsoft.com/office/powerpoint/2010/main" val="428363473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sz="2800" dirty="0" smtClean="0">
                <a:latin typeface="Verdana" pitchFamily="34" charset="0"/>
                <a:ea typeface="Verdana" pitchFamily="34" charset="0"/>
                <a:cs typeface="Verdana" pitchFamily="34" charset="0"/>
              </a:rPr>
              <a:t>Scenarios </a:t>
            </a:r>
            <a:r>
              <a:rPr lang="en-US" sz="2800" dirty="0" err="1" smtClean="0">
                <a:latin typeface="Verdana" pitchFamily="34" charset="0"/>
                <a:ea typeface="Verdana" pitchFamily="34" charset="0"/>
                <a:cs typeface="Verdana" pitchFamily="34" charset="0"/>
              </a:rPr>
              <a:t>contd</a:t>
            </a:r>
            <a:r>
              <a:rPr lang="en-US" sz="2800" dirty="0" smtClean="0">
                <a:latin typeface="Verdana" pitchFamily="34" charset="0"/>
                <a:ea typeface="Verdana" pitchFamily="34" charset="0"/>
                <a:cs typeface="Verdana" pitchFamily="34" charset="0"/>
              </a:rPr>
              <a:t>…</a:t>
            </a:r>
          </a:p>
        </p:txBody>
      </p:sp>
      <p:sp>
        <p:nvSpPr>
          <p:cNvPr id="30722" name="Rectangle 3"/>
          <p:cNvSpPr>
            <a:spLocks noGrp="1" noChangeArrowheads="1"/>
          </p:cNvSpPr>
          <p:nvPr>
            <p:ph type="body" idx="1"/>
          </p:nvPr>
        </p:nvSpPr>
        <p:spPr>
          <a:xfrm>
            <a:off x="228600" y="990600"/>
            <a:ext cx="8061325" cy="5181600"/>
          </a:xfrm>
        </p:spPr>
        <p:txBody>
          <a:bodyPr/>
          <a:lstStyle/>
          <a:p>
            <a:pPr>
              <a:lnSpc>
                <a:spcPct val="80000"/>
              </a:lnSpc>
              <a:buFont typeface="Wingdings" pitchFamily="2" charset="2"/>
              <a:buNone/>
            </a:pPr>
            <a:r>
              <a:rPr lang="en-US" sz="1800" dirty="0" smtClean="0">
                <a:latin typeface="Arial" charset="0"/>
              </a:rPr>
              <a:t>Scenario 6:</a:t>
            </a:r>
          </a:p>
          <a:p>
            <a:pPr>
              <a:lnSpc>
                <a:spcPct val="80000"/>
              </a:lnSpc>
              <a:buFont typeface="Wingdings" pitchFamily="2" charset="2"/>
              <a:buNone/>
            </a:pPr>
            <a:endParaRPr lang="en-US" sz="1800" dirty="0" smtClean="0">
              <a:latin typeface="Arial" charset="0"/>
            </a:endParaRPr>
          </a:p>
          <a:p>
            <a:pPr>
              <a:lnSpc>
                <a:spcPct val="80000"/>
              </a:lnSpc>
              <a:buFont typeface="Wingdings" pitchFamily="2" charset="2"/>
              <a:buNone/>
            </a:pPr>
            <a:r>
              <a:rPr lang="en-US" sz="1800" dirty="0" smtClean="0">
                <a:latin typeface="Arial" charset="0"/>
              </a:rPr>
              <a:t>	1. </a:t>
            </a:r>
            <a:r>
              <a:rPr lang="en-US" sz="1800" dirty="0" err="1" smtClean="0">
                <a:latin typeface="Arial" charset="0"/>
              </a:rPr>
              <a:t>MedicalBenefitDetail.CopayMinAmount</a:t>
            </a:r>
            <a:r>
              <a:rPr lang="en-US" sz="1800" dirty="0" smtClean="0">
                <a:latin typeface="Arial" charset="0"/>
              </a:rPr>
              <a:t>  is null</a:t>
            </a:r>
          </a:p>
          <a:p>
            <a:pPr>
              <a:lnSpc>
                <a:spcPct val="80000"/>
              </a:lnSpc>
              <a:buFont typeface="Wingdings" pitchFamily="2" charset="2"/>
              <a:buNone/>
            </a:pPr>
            <a:r>
              <a:rPr lang="en-US" sz="1800" dirty="0" smtClean="0">
                <a:latin typeface="Arial" charset="0"/>
              </a:rPr>
              <a:t>	2. </a:t>
            </a:r>
            <a:r>
              <a:rPr lang="en-US" sz="1800" dirty="0" err="1" smtClean="0">
                <a:latin typeface="Arial" charset="0"/>
              </a:rPr>
              <a:t>MedicalBenefitDetail.CopayMaxAmount</a:t>
            </a:r>
            <a:r>
              <a:rPr lang="en-US" sz="1800" dirty="0" smtClean="0">
                <a:latin typeface="Arial" charset="0"/>
              </a:rPr>
              <a:t> is null</a:t>
            </a:r>
          </a:p>
          <a:p>
            <a:pPr>
              <a:lnSpc>
                <a:spcPct val="80000"/>
              </a:lnSpc>
              <a:buFont typeface="Wingdings" pitchFamily="2" charset="2"/>
              <a:buNone/>
            </a:pPr>
            <a:r>
              <a:rPr lang="en-US" sz="1800" dirty="0" smtClean="0">
                <a:latin typeface="Arial" charset="0"/>
              </a:rPr>
              <a:t>	3. </a:t>
            </a:r>
            <a:r>
              <a:rPr lang="en-US" sz="1800" dirty="0" err="1" smtClean="0">
                <a:latin typeface="Arial" charset="0"/>
              </a:rPr>
              <a:t>MedicalBenefitDetail.CoInsuranceMinPercentis</a:t>
            </a:r>
            <a:r>
              <a:rPr lang="en-US" sz="1800" dirty="0" smtClean="0">
                <a:latin typeface="Arial" charset="0"/>
              </a:rPr>
              <a:t> null</a:t>
            </a:r>
          </a:p>
          <a:p>
            <a:pPr>
              <a:lnSpc>
                <a:spcPct val="80000"/>
              </a:lnSpc>
              <a:buFont typeface="Wingdings" pitchFamily="2" charset="2"/>
              <a:buNone/>
            </a:pPr>
            <a:r>
              <a:rPr lang="en-US" sz="1800" dirty="0" smtClean="0">
                <a:latin typeface="Arial" charset="0"/>
              </a:rPr>
              <a:t>	4. </a:t>
            </a:r>
            <a:r>
              <a:rPr lang="en-US" sz="1800" dirty="0" err="1" smtClean="0">
                <a:latin typeface="Arial" charset="0"/>
              </a:rPr>
              <a:t>MedicalBenefitDetail.CoInsuranceMaxPercent</a:t>
            </a:r>
            <a:r>
              <a:rPr lang="en-US" sz="1800" dirty="0" smtClean="0">
                <a:latin typeface="Arial" charset="0"/>
              </a:rPr>
              <a:t> is null</a:t>
            </a:r>
          </a:p>
          <a:p>
            <a:pPr>
              <a:lnSpc>
                <a:spcPct val="80000"/>
              </a:lnSpc>
              <a:buFont typeface="Wingdings" pitchFamily="2" charset="2"/>
              <a:buNone/>
            </a:pPr>
            <a:endParaRPr lang="en-US" sz="1800" dirty="0" smtClean="0">
              <a:latin typeface="Arial" charset="0"/>
            </a:endParaRPr>
          </a:p>
          <a:p>
            <a:pPr>
              <a:lnSpc>
                <a:spcPct val="80000"/>
              </a:lnSpc>
              <a:buFont typeface="Wingdings" pitchFamily="2" charset="2"/>
              <a:buNone/>
            </a:pPr>
            <a:r>
              <a:rPr lang="en-US" sz="1800" dirty="0" smtClean="0">
                <a:latin typeface="Arial" charset="0"/>
              </a:rPr>
              <a:t>Scenario 7:</a:t>
            </a:r>
          </a:p>
          <a:p>
            <a:pPr>
              <a:lnSpc>
                <a:spcPct val="80000"/>
              </a:lnSpc>
              <a:buFont typeface="Wingdings" pitchFamily="2" charset="2"/>
              <a:buNone/>
            </a:pPr>
            <a:endParaRPr lang="en-US" sz="1800" dirty="0" smtClean="0">
              <a:latin typeface="Arial" charset="0"/>
            </a:endParaRPr>
          </a:p>
          <a:p>
            <a:pPr>
              <a:lnSpc>
                <a:spcPct val="80000"/>
              </a:lnSpc>
              <a:buFont typeface="Wingdings" pitchFamily="2" charset="2"/>
              <a:buNone/>
            </a:pPr>
            <a:r>
              <a:rPr lang="en-US" sz="1800" dirty="0" smtClean="0">
                <a:latin typeface="Arial" charset="0"/>
              </a:rPr>
              <a:t>	1. </a:t>
            </a:r>
            <a:r>
              <a:rPr lang="en-US" sz="1800" dirty="0" err="1" smtClean="0">
                <a:latin typeface="Arial" charset="0"/>
              </a:rPr>
              <a:t>MedicalBenefitDetail.CopayMinAmount</a:t>
            </a:r>
            <a:r>
              <a:rPr lang="en-US" sz="1800" dirty="0" smtClean="0">
                <a:latin typeface="Arial" charset="0"/>
              </a:rPr>
              <a:t>  is 0.00</a:t>
            </a:r>
          </a:p>
          <a:p>
            <a:pPr>
              <a:lnSpc>
                <a:spcPct val="80000"/>
              </a:lnSpc>
              <a:buFont typeface="Wingdings" pitchFamily="2" charset="2"/>
              <a:buNone/>
            </a:pPr>
            <a:r>
              <a:rPr lang="en-US" sz="1800" dirty="0" smtClean="0">
                <a:latin typeface="Arial" charset="0"/>
              </a:rPr>
              <a:t>	2. </a:t>
            </a:r>
            <a:r>
              <a:rPr lang="en-US" sz="1800" dirty="0" err="1" smtClean="0">
                <a:latin typeface="Arial" charset="0"/>
              </a:rPr>
              <a:t>MedicalBenefitDetail.CopayMaxAmount</a:t>
            </a:r>
            <a:r>
              <a:rPr lang="en-US" sz="1800" dirty="0" smtClean="0">
                <a:latin typeface="Arial" charset="0"/>
              </a:rPr>
              <a:t> is 0.00</a:t>
            </a:r>
          </a:p>
          <a:p>
            <a:pPr>
              <a:lnSpc>
                <a:spcPct val="80000"/>
              </a:lnSpc>
              <a:buFont typeface="Wingdings" pitchFamily="2" charset="2"/>
              <a:buNone/>
            </a:pPr>
            <a:r>
              <a:rPr lang="en-US" sz="1800" dirty="0" smtClean="0">
                <a:latin typeface="Arial" charset="0"/>
              </a:rPr>
              <a:t>	3. </a:t>
            </a:r>
            <a:r>
              <a:rPr lang="en-US" sz="1800" dirty="0" err="1" smtClean="0">
                <a:latin typeface="Arial" charset="0"/>
              </a:rPr>
              <a:t>MedicalBenefitDetail.CoInsuranceMinPercentis</a:t>
            </a:r>
            <a:r>
              <a:rPr lang="en-US" sz="1800" dirty="0" smtClean="0">
                <a:latin typeface="Arial" charset="0"/>
              </a:rPr>
              <a:t> 0.00</a:t>
            </a:r>
          </a:p>
          <a:p>
            <a:pPr>
              <a:lnSpc>
                <a:spcPct val="80000"/>
              </a:lnSpc>
              <a:buFont typeface="Wingdings" pitchFamily="2" charset="2"/>
              <a:buNone/>
            </a:pPr>
            <a:r>
              <a:rPr lang="en-US" sz="1800" dirty="0" smtClean="0">
                <a:latin typeface="Arial" charset="0"/>
              </a:rPr>
              <a:t>	4. </a:t>
            </a:r>
            <a:r>
              <a:rPr lang="en-US" sz="1800" dirty="0" err="1" smtClean="0">
                <a:latin typeface="Arial" charset="0"/>
              </a:rPr>
              <a:t>MedicalBenefitDetail.CoInsuranceMaxPercent</a:t>
            </a:r>
            <a:r>
              <a:rPr lang="en-US" sz="1800" dirty="0" smtClean="0">
                <a:latin typeface="Arial" charset="0"/>
              </a:rPr>
              <a:t> is 0.00</a:t>
            </a:r>
          </a:p>
        </p:txBody>
      </p:sp>
    </p:spTree>
    <p:extLst>
      <p:ext uri="{BB962C8B-B14F-4D97-AF65-F5344CB8AC3E}">
        <p14:creationId xmlns:p14="http://schemas.microsoft.com/office/powerpoint/2010/main" val="416077732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sz="2800" dirty="0" smtClean="0">
                <a:latin typeface="Verdana" pitchFamily="34" charset="0"/>
                <a:ea typeface="Verdana" pitchFamily="34" charset="0"/>
                <a:cs typeface="Verdana" pitchFamily="34" charset="0"/>
              </a:rPr>
              <a:t>Scenarios </a:t>
            </a:r>
            <a:r>
              <a:rPr lang="en-US" sz="2800" dirty="0" err="1" smtClean="0">
                <a:latin typeface="Verdana" pitchFamily="34" charset="0"/>
                <a:ea typeface="Verdana" pitchFamily="34" charset="0"/>
                <a:cs typeface="Verdana" pitchFamily="34" charset="0"/>
              </a:rPr>
              <a:t>contd</a:t>
            </a:r>
            <a:r>
              <a:rPr lang="en-US" sz="2800" dirty="0" smtClean="0">
                <a:latin typeface="Verdana" pitchFamily="34" charset="0"/>
                <a:ea typeface="Verdana" pitchFamily="34" charset="0"/>
                <a:cs typeface="Verdana" pitchFamily="34" charset="0"/>
              </a:rPr>
              <a:t>…</a:t>
            </a:r>
          </a:p>
        </p:txBody>
      </p:sp>
      <p:sp>
        <p:nvSpPr>
          <p:cNvPr id="30722" name="Rectangle 3"/>
          <p:cNvSpPr>
            <a:spLocks noGrp="1" noChangeArrowheads="1"/>
          </p:cNvSpPr>
          <p:nvPr>
            <p:ph type="body" idx="1"/>
          </p:nvPr>
        </p:nvSpPr>
        <p:spPr>
          <a:xfrm>
            <a:off x="228600" y="990600"/>
            <a:ext cx="8061325" cy="5181600"/>
          </a:xfrm>
        </p:spPr>
        <p:txBody>
          <a:bodyPr/>
          <a:lstStyle/>
          <a:p>
            <a:pPr>
              <a:lnSpc>
                <a:spcPct val="80000"/>
              </a:lnSpc>
              <a:buFont typeface="Wingdings" pitchFamily="2" charset="2"/>
              <a:buNone/>
            </a:pPr>
            <a:r>
              <a:rPr lang="en-US" sz="1800" dirty="0" smtClean="0">
                <a:latin typeface="Arial" charset="0"/>
              </a:rPr>
              <a:t>Scenario 8 :</a:t>
            </a:r>
          </a:p>
          <a:p>
            <a:pPr>
              <a:lnSpc>
                <a:spcPct val="80000"/>
              </a:lnSpc>
              <a:buFont typeface="Wingdings" pitchFamily="2" charset="2"/>
              <a:buNone/>
            </a:pPr>
            <a:r>
              <a:rPr lang="en-US" sz="1800" dirty="0" smtClean="0">
                <a:latin typeface="Arial" charset="0"/>
              </a:rPr>
              <a:t>	1. </a:t>
            </a:r>
            <a:r>
              <a:rPr lang="en-US" sz="1800" dirty="0" err="1" smtClean="0">
                <a:latin typeface="Arial" charset="0"/>
              </a:rPr>
              <a:t>MedicalBenefitDetail.CopayMinAmount</a:t>
            </a:r>
            <a:r>
              <a:rPr lang="en-US" sz="1800" dirty="0" smtClean="0">
                <a:latin typeface="Arial" charset="0"/>
              </a:rPr>
              <a:t>  &gt; 0.00  </a:t>
            </a:r>
          </a:p>
          <a:p>
            <a:pPr>
              <a:lnSpc>
                <a:spcPct val="80000"/>
              </a:lnSpc>
              <a:buFont typeface="Wingdings" pitchFamily="2" charset="2"/>
              <a:buNone/>
            </a:pPr>
            <a:r>
              <a:rPr lang="en-US" sz="1800" dirty="0" smtClean="0">
                <a:latin typeface="Arial" charset="0"/>
              </a:rPr>
              <a:t>	2. </a:t>
            </a:r>
            <a:r>
              <a:rPr lang="en-US" sz="1800" dirty="0" err="1" smtClean="0">
                <a:latin typeface="Arial" charset="0"/>
              </a:rPr>
              <a:t>MedicalBenefitDetail.CopayMaxAmount</a:t>
            </a:r>
            <a:r>
              <a:rPr lang="en-US" sz="1800" dirty="0" smtClean="0">
                <a:latin typeface="Arial" charset="0"/>
              </a:rPr>
              <a:t>  &gt; 0.00  </a:t>
            </a:r>
          </a:p>
          <a:p>
            <a:pPr>
              <a:lnSpc>
                <a:spcPct val="80000"/>
              </a:lnSpc>
              <a:buFont typeface="Wingdings" pitchFamily="2" charset="2"/>
              <a:buNone/>
            </a:pPr>
            <a:r>
              <a:rPr lang="en-US" sz="1800" dirty="0" smtClean="0">
                <a:latin typeface="Arial" charset="0"/>
              </a:rPr>
              <a:t>	3. </a:t>
            </a:r>
            <a:r>
              <a:rPr lang="en-US" sz="1800" dirty="0" err="1" smtClean="0">
                <a:latin typeface="Arial" charset="0"/>
              </a:rPr>
              <a:t>MedicalBenefitDetail.CoInsuranceMinPercent</a:t>
            </a:r>
            <a:r>
              <a:rPr lang="en-US" sz="1800" dirty="0" smtClean="0">
                <a:latin typeface="Arial" charset="0"/>
              </a:rPr>
              <a:t> is 0.0    </a:t>
            </a:r>
          </a:p>
          <a:p>
            <a:pPr>
              <a:lnSpc>
                <a:spcPct val="80000"/>
              </a:lnSpc>
              <a:buFont typeface="Wingdings" pitchFamily="2" charset="2"/>
              <a:buNone/>
            </a:pPr>
            <a:r>
              <a:rPr lang="en-US" sz="1800" dirty="0" smtClean="0">
                <a:latin typeface="Arial" charset="0"/>
              </a:rPr>
              <a:t>	4. </a:t>
            </a:r>
            <a:r>
              <a:rPr lang="en-US" sz="1800" dirty="0" err="1" smtClean="0">
                <a:latin typeface="Arial" charset="0"/>
              </a:rPr>
              <a:t>MedicalBenefitDetail.CoInsuranceMaxPercent</a:t>
            </a:r>
            <a:r>
              <a:rPr lang="en-US" sz="1800" dirty="0" smtClean="0">
                <a:latin typeface="Arial" charset="0"/>
              </a:rPr>
              <a:t> is 0.0    </a:t>
            </a:r>
          </a:p>
          <a:p>
            <a:pPr>
              <a:lnSpc>
                <a:spcPct val="80000"/>
              </a:lnSpc>
              <a:buFont typeface="Wingdings" pitchFamily="2" charset="2"/>
              <a:buNone/>
            </a:pPr>
            <a:r>
              <a:rPr lang="en-US" sz="1800" dirty="0" smtClean="0">
                <a:latin typeface="Arial" charset="0"/>
              </a:rPr>
              <a:t>	1 &amp; 2 above are not the same Copay Amount</a:t>
            </a:r>
          </a:p>
          <a:p>
            <a:pPr>
              <a:lnSpc>
                <a:spcPct val="80000"/>
              </a:lnSpc>
              <a:buFont typeface="Wingdings" pitchFamily="2" charset="2"/>
              <a:buNone/>
            </a:pPr>
            <a:endParaRPr lang="en-US" sz="1800" dirty="0">
              <a:latin typeface="Arial" charset="0"/>
            </a:endParaRPr>
          </a:p>
          <a:p>
            <a:pPr>
              <a:lnSpc>
                <a:spcPct val="80000"/>
              </a:lnSpc>
              <a:buFont typeface="Wingdings" pitchFamily="2" charset="2"/>
              <a:buNone/>
            </a:pPr>
            <a:r>
              <a:rPr lang="en-US" sz="1800" dirty="0" smtClean="0">
                <a:latin typeface="Arial" charset="0"/>
              </a:rPr>
              <a:t>Sample MBG Extract:</a:t>
            </a:r>
          </a:p>
          <a:p>
            <a:pPr>
              <a:lnSpc>
                <a:spcPct val="80000"/>
              </a:lnSpc>
              <a:buFont typeface="Wingdings" pitchFamily="2" charset="2"/>
              <a:buNone/>
            </a:pPr>
            <a:endParaRPr lang="en-US" sz="1800" dirty="0">
              <a:latin typeface="Arial" charset="0"/>
            </a:endParaRPr>
          </a:p>
          <a:p>
            <a:pPr>
              <a:lnSpc>
                <a:spcPct val="80000"/>
              </a:lnSpc>
              <a:buFont typeface="Wingdings" pitchFamily="2" charset="2"/>
              <a:buNone/>
            </a:pPr>
            <a:endParaRPr lang="en-US" sz="1800" dirty="0" smtClean="0">
              <a:latin typeface="Arial" charset="0"/>
            </a:endParaRPr>
          </a:p>
          <a:p>
            <a:pPr>
              <a:lnSpc>
                <a:spcPct val="80000"/>
              </a:lnSpc>
              <a:buFont typeface="Wingdings" pitchFamily="2" charset="2"/>
              <a:buNone/>
            </a:pPr>
            <a:endParaRPr lang="en-US" sz="1800" dirty="0">
              <a:latin typeface="Arial" charset="0"/>
            </a:endParaRPr>
          </a:p>
          <a:p>
            <a:pPr>
              <a:lnSpc>
                <a:spcPct val="80000"/>
              </a:lnSpc>
              <a:buFont typeface="Wingdings" pitchFamily="2" charset="2"/>
              <a:buNone/>
            </a:pPr>
            <a:endParaRPr lang="en-US" sz="1800" dirty="0" smtClean="0">
              <a:latin typeface="Arial" charset="0"/>
            </a:endParaRPr>
          </a:p>
          <a:p>
            <a:pPr>
              <a:lnSpc>
                <a:spcPct val="80000"/>
              </a:lnSpc>
              <a:buFont typeface="Wingdings" pitchFamily="2" charset="2"/>
              <a:buNone/>
            </a:pPr>
            <a:r>
              <a:rPr lang="en-US" sz="1800" dirty="0" smtClean="0">
                <a:latin typeface="Arial" charset="0"/>
              </a:rPr>
              <a:t>     </a:t>
            </a:r>
          </a:p>
          <a:p>
            <a:pPr>
              <a:lnSpc>
                <a:spcPct val="80000"/>
              </a:lnSpc>
              <a:buFont typeface="Wingdings" pitchFamily="2" charset="2"/>
              <a:buNone/>
            </a:pPr>
            <a:r>
              <a:rPr lang="en-US" sz="1800" dirty="0">
                <a:latin typeface="Arial" charset="0"/>
              </a:rPr>
              <a:t> </a:t>
            </a:r>
            <a:r>
              <a:rPr lang="en-US" sz="1800" dirty="0" smtClean="0">
                <a:latin typeface="Arial" charset="0"/>
              </a:rPr>
              <a:t>                   </a:t>
            </a:r>
          </a:p>
        </p:txBody>
      </p:sp>
      <p:pic>
        <p:nvPicPr>
          <p:cNvPr id="206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3479800"/>
            <a:ext cx="82677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29755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sz="2800" dirty="0" smtClean="0">
                <a:latin typeface="Verdana" pitchFamily="34" charset="0"/>
                <a:ea typeface="Verdana" pitchFamily="34" charset="0"/>
                <a:cs typeface="Verdana" pitchFamily="34" charset="0"/>
              </a:rPr>
              <a:t>MBG Extracts and BO reports…</a:t>
            </a:r>
          </a:p>
        </p:txBody>
      </p:sp>
      <p:sp>
        <p:nvSpPr>
          <p:cNvPr id="30722" name="Rectangle 3"/>
          <p:cNvSpPr>
            <a:spLocks noGrp="1" noChangeArrowheads="1"/>
          </p:cNvSpPr>
          <p:nvPr>
            <p:ph type="body" idx="1"/>
          </p:nvPr>
        </p:nvSpPr>
        <p:spPr>
          <a:xfrm>
            <a:off x="228600" y="990600"/>
            <a:ext cx="8061325" cy="5181600"/>
          </a:xfrm>
        </p:spPr>
        <p:txBody>
          <a:bodyPr/>
          <a:lstStyle/>
          <a:p>
            <a:pPr>
              <a:lnSpc>
                <a:spcPct val="80000"/>
              </a:lnSpc>
              <a:buFont typeface="Wingdings" pitchFamily="2" charset="2"/>
              <a:buNone/>
            </a:pPr>
            <a:endParaRPr lang="en-US" sz="1800" dirty="0">
              <a:latin typeface="Arial" charset="0"/>
            </a:endParaRPr>
          </a:p>
          <a:p>
            <a:pPr marL="285750" indent="-285750">
              <a:lnSpc>
                <a:spcPct val="80000"/>
              </a:lnSpc>
              <a:buFont typeface="Arial" pitchFamily="34" charset="0"/>
              <a:buChar char="•"/>
            </a:pPr>
            <a:r>
              <a:rPr lang="en-US" sz="1800" kern="1200" dirty="0" smtClean="0">
                <a:latin typeface="Verdana" pitchFamily="34" charset="0"/>
                <a:ea typeface="Arial Unicode MS" pitchFamily="34" charset="-128"/>
                <a:cs typeface="Arial Unicode MS" pitchFamily="34" charset="-128"/>
              </a:rPr>
              <a:t> </a:t>
            </a:r>
            <a:r>
              <a:rPr lang="en-US" sz="1800" kern="1200" dirty="0">
                <a:latin typeface="Verdana" pitchFamily="34" charset="0"/>
                <a:ea typeface="Arial Unicode MS" pitchFamily="34" charset="-128"/>
                <a:cs typeface="Arial Unicode MS" pitchFamily="34" charset="-128"/>
              </a:rPr>
              <a:t>Sample MBG Extracts</a:t>
            </a:r>
            <a:r>
              <a:rPr lang="en-US" sz="1800" dirty="0" smtClean="0">
                <a:latin typeface="Arial" charset="0"/>
              </a:rPr>
              <a:t>:</a:t>
            </a:r>
            <a:endParaRPr lang="en-US" sz="1800" dirty="0">
              <a:latin typeface="Arial" charset="0"/>
            </a:endParaRPr>
          </a:p>
          <a:p>
            <a:pPr>
              <a:lnSpc>
                <a:spcPct val="80000"/>
              </a:lnSpc>
            </a:pPr>
            <a:endParaRPr lang="en-US" sz="1800" dirty="0" smtClean="0">
              <a:latin typeface="Arial" charset="0"/>
            </a:endParaRPr>
          </a:p>
          <a:p>
            <a:pPr>
              <a:lnSpc>
                <a:spcPct val="80000"/>
              </a:lnSpc>
            </a:pPr>
            <a:endParaRPr lang="en-US" sz="1800" dirty="0">
              <a:latin typeface="Arial" charset="0"/>
            </a:endParaRPr>
          </a:p>
          <a:p>
            <a:pPr>
              <a:lnSpc>
                <a:spcPct val="80000"/>
              </a:lnSpc>
            </a:pPr>
            <a:endParaRPr lang="en-US" sz="1800" dirty="0" smtClean="0">
              <a:latin typeface="Arial" charset="0"/>
            </a:endParaRPr>
          </a:p>
          <a:p>
            <a:pPr>
              <a:lnSpc>
                <a:spcPct val="80000"/>
              </a:lnSpc>
            </a:pPr>
            <a:endParaRPr lang="en-US" sz="1800" dirty="0">
              <a:latin typeface="Arial" charset="0"/>
            </a:endParaRPr>
          </a:p>
          <a:p>
            <a:pPr>
              <a:lnSpc>
                <a:spcPct val="80000"/>
              </a:lnSpc>
            </a:pPr>
            <a:endParaRPr lang="en-US" sz="1800" dirty="0" smtClean="0">
              <a:latin typeface="Arial" charset="0"/>
            </a:endParaRPr>
          </a:p>
          <a:p>
            <a:pPr marL="285750" indent="-285750">
              <a:lnSpc>
                <a:spcPct val="80000"/>
              </a:lnSpc>
              <a:buFont typeface="Arial" pitchFamily="34" charset="0"/>
              <a:buChar char="•"/>
            </a:pPr>
            <a:endParaRPr lang="en-US" sz="1800" kern="1200" dirty="0">
              <a:latin typeface="Verdana" pitchFamily="34" charset="0"/>
              <a:ea typeface="Arial Unicode MS" pitchFamily="34" charset="-128"/>
              <a:cs typeface="Arial Unicode MS" pitchFamily="34" charset="-128"/>
            </a:endParaRPr>
          </a:p>
          <a:p>
            <a:pPr marL="285750" indent="-285750">
              <a:lnSpc>
                <a:spcPct val="80000"/>
              </a:lnSpc>
              <a:buFont typeface="Arial" pitchFamily="34" charset="0"/>
              <a:buChar char="•"/>
            </a:pPr>
            <a:r>
              <a:rPr lang="en-US" sz="1800" kern="1200" dirty="0">
                <a:latin typeface="Verdana" pitchFamily="34" charset="0"/>
                <a:ea typeface="Arial Unicode MS" pitchFamily="34" charset="-128"/>
                <a:cs typeface="Arial Unicode MS" pitchFamily="34" charset="-128"/>
              </a:rPr>
              <a:t>  </a:t>
            </a:r>
            <a:r>
              <a:rPr lang="en-US" sz="1800" kern="1200" dirty="0" smtClean="0">
                <a:latin typeface="Verdana" pitchFamily="34" charset="0"/>
                <a:ea typeface="Arial Unicode MS" pitchFamily="34" charset="-128"/>
                <a:cs typeface="Arial Unicode MS" pitchFamily="34" charset="-128"/>
              </a:rPr>
              <a:t> </a:t>
            </a:r>
            <a:r>
              <a:rPr lang="en-US" sz="1800" kern="1200" dirty="0">
                <a:latin typeface="Verdana" pitchFamily="34" charset="0"/>
                <a:ea typeface="Arial Unicode MS" pitchFamily="34" charset="-128"/>
                <a:cs typeface="Arial Unicode MS" pitchFamily="34" charset="-128"/>
              </a:rPr>
              <a:t>BO Reports:</a:t>
            </a:r>
          </a:p>
          <a:p>
            <a:pPr>
              <a:lnSpc>
                <a:spcPct val="80000"/>
              </a:lnSpc>
              <a:buFont typeface="Wingdings" pitchFamily="2" charset="2"/>
              <a:buNone/>
            </a:pPr>
            <a:endParaRPr lang="en-US" sz="1800" dirty="0" smtClean="0">
              <a:latin typeface="Arial"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18105775"/>
              </p:ext>
            </p:extLst>
          </p:nvPr>
        </p:nvGraphicFramePr>
        <p:xfrm>
          <a:off x="3048000" y="3906838"/>
          <a:ext cx="1701800" cy="1236662"/>
        </p:xfrm>
        <a:graphic>
          <a:graphicData uri="http://schemas.openxmlformats.org/presentationml/2006/ole">
            <mc:AlternateContent xmlns:mc="http://schemas.openxmlformats.org/markup-compatibility/2006">
              <mc:Choice xmlns:v="urn:schemas-microsoft-com:vml" Requires="v">
                <p:oleObj spid="_x0000_s327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3048000" y="3906838"/>
                        <a:ext cx="1701800" cy="12366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87441537"/>
              </p:ext>
            </p:extLst>
          </p:nvPr>
        </p:nvGraphicFramePr>
        <p:xfrm>
          <a:off x="1206500" y="3995738"/>
          <a:ext cx="1295400" cy="1211262"/>
        </p:xfrm>
        <a:graphic>
          <a:graphicData uri="http://schemas.openxmlformats.org/presentationml/2006/ole">
            <mc:AlternateContent xmlns:mc="http://schemas.openxmlformats.org/markup-compatibility/2006">
              <mc:Choice xmlns:v="urn:schemas-microsoft-com:vml" Requires="v">
                <p:oleObj spid="_x0000_s3275"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206500" y="3995738"/>
                        <a:ext cx="1295400" cy="12112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91970652"/>
              </p:ext>
            </p:extLst>
          </p:nvPr>
        </p:nvGraphicFramePr>
        <p:xfrm>
          <a:off x="2844800" y="1963738"/>
          <a:ext cx="1536700" cy="1249362"/>
        </p:xfrm>
        <a:graphic>
          <a:graphicData uri="http://schemas.openxmlformats.org/presentationml/2006/ole">
            <mc:AlternateContent xmlns:mc="http://schemas.openxmlformats.org/markup-compatibility/2006">
              <mc:Choice xmlns:v="urn:schemas-microsoft-com:vml" Requires="v">
                <p:oleObj spid="_x0000_s3276"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2844800" y="1963738"/>
                        <a:ext cx="1536700" cy="124936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23860900"/>
              </p:ext>
            </p:extLst>
          </p:nvPr>
        </p:nvGraphicFramePr>
        <p:xfrm>
          <a:off x="990600" y="1951038"/>
          <a:ext cx="1524000" cy="1312862"/>
        </p:xfrm>
        <a:graphic>
          <a:graphicData uri="http://schemas.openxmlformats.org/presentationml/2006/ole">
            <mc:AlternateContent xmlns:mc="http://schemas.openxmlformats.org/markup-compatibility/2006">
              <mc:Choice xmlns:v="urn:schemas-microsoft-com:vml" Requires="v">
                <p:oleObj spid="_x0000_s3277" name="Worksheet" showAsIcon="1" r:id="rId9" imgW="914400" imgH="771480" progId="Excel.Sheet.12">
                  <p:embed/>
                </p:oleObj>
              </mc:Choice>
              <mc:Fallback>
                <p:oleObj name="Worksheet" showAsIcon="1" r:id="rId9" imgW="914400" imgH="771480" progId="Excel.Sheet.12">
                  <p:embed/>
                  <p:pic>
                    <p:nvPicPr>
                      <p:cNvPr id="0" name=""/>
                      <p:cNvPicPr/>
                      <p:nvPr/>
                    </p:nvPicPr>
                    <p:blipFill>
                      <a:blip r:embed="rId10"/>
                      <a:stretch>
                        <a:fillRect/>
                      </a:stretch>
                    </p:blipFill>
                    <p:spPr>
                      <a:xfrm>
                        <a:off x="990600" y="1951038"/>
                        <a:ext cx="1524000" cy="1312862"/>
                      </a:xfrm>
                      <a:prstGeom prst="rect">
                        <a:avLst/>
                      </a:prstGeom>
                    </p:spPr>
                  </p:pic>
                </p:oleObj>
              </mc:Fallback>
            </mc:AlternateContent>
          </a:graphicData>
        </a:graphic>
      </p:graphicFrame>
    </p:spTree>
    <p:extLst>
      <p:ext uri="{BB962C8B-B14F-4D97-AF65-F5344CB8AC3E}">
        <p14:creationId xmlns:p14="http://schemas.microsoft.com/office/powerpoint/2010/main" val="332011887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sz="2800" dirty="0" smtClean="0">
                <a:latin typeface="Verdana" pitchFamily="34" charset="0"/>
                <a:ea typeface="Verdana" pitchFamily="34" charset="0"/>
                <a:cs typeface="Verdana" pitchFamily="34" charset="0"/>
              </a:rPr>
              <a:t>MBG BO Links</a:t>
            </a:r>
            <a:endParaRPr lang="en-US" sz="2800" dirty="0" smtClean="0">
              <a:latin typeface="Verdana" pitchFamily="34" charset="0"/>
              <a:ea typeface="Verdana" pitchFamily="34" charset="0"/>
              <a:cs typeface="Verdana" pitchFamily="34" charset="0"/>
            </a:endParaRPr>
          </a:p>
        </p:txBody>
      </p:sp>
      <p:sp>
        <p:nvSpPr>
          <p:cNvPr id="30722" name="Rectangle 3"/>
          <p:cNvSpPr>
            <a:spLocks noGrp="1" noChangeArrowheads="1"/>
          </p:cNvSpPr>
          <p:nvPr>
            <p:ph type="body" idx="1"/>
          </p:nvPr>
        </p:nvSpPr>
        <p:spPr>
          <a:xfrm>
            <a:off x="228600" y="990600"/>
            <a:ext cx="8061325" cy="5181600"/>
          </a:xfrm>
        </p:spPr>
        <p:txBody>
          <a:bodyPr/>
          <a:lstStyle/>
          <a:p>
            <a:pPr>
              <a:lnSpc>
                <a:spcPct val="80000"/>
              </a:lnSpc>
              <a:buFont typeface="Wingdings" pitchFamily="2" charset="2"/>
              <a:buNone/>
            </a:pPr>
            <a:endParaRPr lang="en-US" sz="1800" dirty="0" smtClean="0">
              <a:latin typeface="Arial" charset="0"/>
            </a:endParaRPr>
          </a:p>
          <a:p>
            <a:pPr marL="3429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 </a:t>
            </a:r>
            <a:r>
              <a:rPr lang="en-US" sz="1800" kern="1200" dirty="0">
                <a:latin typeface="Verdana" pitchFamily="34" charset="0"/>
                <a:ea typeface="Arial Unicode MS" pitchFamily="34" charset="-128"/>
                <a:cs typeface="Arial Unicode MS" pitchFamily="34" charset="-128"/>
              </a:rPr>
              <a:t>MBG BO Repot Links</a:t>
            </a:r>
            <a:r>
              <a:rPr lang="en-US" sz="1800" kern="1200" dirty="0">
                <a:latin typeface="Verdana" pitchFamily="34" charset="0"/>
                <a:ea typeface="Arial Unicode MS" pitchFamily="34" charset="-128"/>
                <a:cs typeface="Arial Unicode MS" pitchFamily="34" charset="-128"/>
              </a:rPr>
              <a:t>:</a:t>
            </a:r>
          </a:p>
          <a:p>
            <a:pPr marL="457200" lvl="1" indent="0" eaLnBrk="1" hangingPunct="1">
              <a:buNone/>
              <a:defRPr/>
            </a:pPr>
            <a:endParaRPr lang="en-US" sz="1800" kern="1200" dirty="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smtClean="0">
                <a:latin typeface="Verdana" pitchFamily="34" charset="0"/>
                <a:ea typeface="Arial Unicode MS" pitchFamily="34" charset="-128"/>
                <a:cs typeface="Arial Unicode MS" pitchFamily="34" charset="-128"/>
              </a:rPr>
              <a:t>TST1/TST2</a:t>
            </a:r>
            <a:r>
              <a:rPr lang="en-US" sz="1800" kern="1200" dirty="0">
                <a:latin typeface="Verdana" pitchFamily="34" charset="0"/>
                <a:ea typeface="Arial Unicode MS" pitchFamily="34" charset="-128"/>
                <a:cs typeface="Arial Unicode MS" pitchFamily="34" charset="-128"/>
              </a:rPr>
              <a:t>: </a:t>
            </a:r>
            <a:r>
              <a:rPr lang="en-US" sz="1800" kern="1200" dirty="0">
                <a:latin typeface="Verdana" pitchFamily="34" charset="0"/>
                <a:ea typeface="Arial Unicode MS" pitchFamily="34" charset="-128"/>
                <a:cs typeface="Arial Unicode MS" pitchFamily="34" charset="-128"/>
                <a:hlinkClick r:id="rId2"/>
              </a:rPr>
              <a:t>http://</a:t>
            </a:r>
            <a:r>
              <a:rPr lang="en-US" sz="1800" kern="1200" dirty="0" smtClean="0">
                <a:latin typeface="Verdana" pitchFamily="34" charset="0"/>
                <a:ea typeface="Arial Unicode MS" pitchFamily="34" charset="-128"/>
                <a:cs typeface="Arial Unicode MS" pitchFamily="34" charset="-128"/>
                <a:hlinkClick r:id="rId2"/>
              </a:rPr>
              <a:t>orbit-businessobjects-test/BOE/BI</a:t>
            </a:r>
            <a:endParaRPr lang="en-US" sz="1800" kern="1200" dirty="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smtClean="0">
                <a:latin typeface="Verdana" pitchFamily="34" charset="0"/>
                <a:ea typeface="Arial Unicode MS" pitchFamily="34" charset="-128"/>
                <a:cs typeface="Arial Unicode MS" pitchFamily="34" charset="-128"/>
              </a:rPr>
              <a:t>UAT</a:t>
            </a:r>
            <a:r>
              <a:rPr lang="en-US" sz="1800" kern="1200" dirty="0">
                <a:latin typeface="Verdana" pitchFamily="34" charset="0"/>
                <a:ea typeface="Arial Unicode MS" pitchFamily="34" charset="-128"/>
                <a:cs typeface="Arial Unicode MS" pitchFamily="34" charset="-128"/>
              </a:rPr>
              <a:t>:  </a:t>
            </a:r>
            <a:r>
              <a:rPr lang="en-US" sz="1800" kern="1200" dirty="0">
                <a:latin typeface="Verdana" pitchFamily="34" charset="0"/>
                <a:ea typeface="Arial Unicode MS" pitchFamily="34" charset="-128"/>
                <a:cs typeface="Arial Unicode MS" pitchFamily="34" charset="-128"/>
                <a:hlinkClick r:id="rId3"/>
              </a:rPr>
              <a:t>http://</a:t>
            </a:r>
            <a:r>
              <a:rPr lang="en-US" sz="1800" kern="1200" dirty="0" smtClean="0">
                <a:latin typeface="Verdana" pitchFamily="34" charset="0"/>
                <a:ea typeface="Arial Unicode MS" pitchFamily="34" charset="-128"/>
                <a:cs typeface="Arial Unicode MS" pitchFamily="34" charset="-128"/>
                <a:hlinkClick r:id="rId3"/>
              </a:rPr>
              <a:t>orbit-businessobjects-stage/BOE/BI</a:t>
            </a:r>
            <a:endParaRPr lang="en-US" sz="1800" kern="1200" dirty="0" smtClean="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endParaRPr lang="en-US" sz="1800" kern="1200" dirty="0">
              <a:latin typeface="Verdana"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73034128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31825" y="152400"/>
            <a:ext cx="7445375" cy="533400"/>
          </a:xfrm>
        </p:spPr>
        <p:txBody>
          <a:bodyPr/>
          <a:lstStyle/>
          <a:p>
            <a:pPr eaLnBrk="1" hangingPunct="1"/>
            <a:r>
              <a:rPr lang="en-US" sz="2800" dirty="0" smtClean="0">
                <a:latin typeface="Verdana" pitchFamily="34" charset="0"/>
                <a:ea typeface="Verdana" pitchFamily="34" charset="0"/>
                <a:cs typeface="Verdana" pitchFamily="34" charset="0"/>
              </a:rPr>
              <a:t>Contents</a:t>
            </a:r>
          </a:p>
        </p:txBody>
      </p:sp>
      <p:sp>
        <p:nvSpPr>
          <p:cNvPr id="17410" name="Rectangle 177"/>
          <p:cNvSpPr>
            <a:spLocks noChangeArrowheads="1"/>
          </p:cNvSpPr>
          <p:nvPr/>
        </p:nvSpPr>
        <p:spPr bwMode="auto">
          <a:xfrm>
            <a:off x="482600" y="900200"/>
            <a:ext cx="7467600" cy="3573286"/>
          </a:xfrm>
          <a:prstGeom prst="rect">
            <a:avLst/>
          </a:prstGeom>
          <a:noFill/>
          <a:ln w="9525">
            <a:noFill/>
            <a:miter lim="800000"/>
            <a:headEnd/>
            <a:tailEnd/>
          </a:ln>
        </p:spPr>
        <p:txBody>
          <a:bodyPr tIns="0" bIns="0" anchor="ctr">
            <a:spAutoFit/>
          </a:bodyPr>
          <a:lstStyle/>
          <a:p>
            <a:endParaRPr lang="en-US" dirty="0">
              <a:latin typeface="Verdana" pitchFamily="34" charset="0"/>
            </a:endParaRPr>
          </a:p>
          <a:p>
            <a:pPr>
              <a:buFontTx/>
              <a:buChar char="•"/>
            </a:pPr>
            <a:r>
              <a:rPr lang="en-US" sz="1800" dirty="0" smtClean="0">
                <a:latin typeface="Verdana" pitchFamily="34" charset="0"/>
              </a:rPr>
              <a:t>   MBG </a:t>
            </a:r>
            <a:r>
              <a:rPr lang="en-US" sz="1800" dirty="0">
                <a:latin typeface="Verdana" pitchFamily="34" charset="0"/>
              </a:rPr>
              <a:t>Overview </a:t>
            </a:r>
          </a:p>
          <a:p>
            <a:pPr marL="285750" indent="-285750"/>
            <a:r>
              <a:rPr lang="en-US" sz="1800" dirty="0" smtClean="0">
                <a:latin typeface="Verdana" pitchFamily="34" charset="0"/>
              </a:rPr>
              <a:t> Acronyms</a:t>
            </a:r>
            <a:endParaRPr lang="en-US" sz="1800" dirty="0">
              <a:latin typeface="Verdana" pitchFamily="34" charset="0"/>
            </a:endParaRPr>
          </a:p>
          <a:p>
            <a:pPr marL="285750" indent="-285750"/>
            <a:r>
              <a:rPr lang="en-US" sz="1800" dirty="0" smtClean="0">
                <a:latin typeface="Verdana" pitchFamily="34" charset="0"/>
              </a:rPr>
              <a:t> Functionality </a:t>
            </a:r>
            <a:r>
              <a:rPr lang="en-US" sz="1800" dirty="0">
                <a:latin typeface="Verdana" pitchFamily="34" charset="0"/>
              </a:rPr>
              <a:t>Overview </a:t>
            </a:r>
          </a:p>
          <a:p>
            <a:pPr marL="285750" indent="-285750"/>
            <a:r>
              <a:rPr lang="en-US" sz="1800" dirty="0" smtClean="0">
                <a:latin typeface="Verdana" pitchFamily="34" charset="0"/>
              </a:rPr>
              <a:t> Detailed </a:t>
            </a:r>
            <a:r>
              <a:rPr lang="en-US" sz="1800" dirty="0">
                <a:latin typeface="Verdana" pitchFamily="34" charset="0"/>
              </a:rPr>
              <a:t>Flow </a:t>
            </a:r>
          </a:p>
          <a:p>
            <a:pPr marL="285750" indent="-285750"/>
            <a:r>
              <a:rPr lang="en-US" sz="1800" dirty="0" smtClean="0">
                <a:latin typeface="Verdana" pitchFamily="34" charset="0"/>
              </a:rPr>
              <a:t> Scenarios </a:t>
            </a:r>
          </a:p>
          <a:p>
            <a:pPr marL="285750" indent="-285750"/>
            <a:r>
              <a:rPr lang="en-US" sz="1800" dirty="0" smtClean="0">
                <a:latin typeface="Verdana" pitchFamily="34" charset="0"/>
              </a:rPr>
              <a:t> Sample MBG Extracts and BO Reports</a:t>
            </a:r>
          </a:p>
          <a:p>
            <a:pPr marL="285750" indent="-285750"/>
            <a:r>
              <a:rPr lang="en-US" sz="1800" dirty="0" smtClean="0">
                <a:latin typeface="Verdana" pitchFamily="34" charset="0"/>
              </a:rPr>
              <a:t> Q&amp;A</a:t>
            </a:r>
            <a:endParaRPr lang="en-US" sz="1800" dirty="0">
              <a:latin typeface="Verdana" pitchFamily="34" charset="0"/>
            </a:endParaRPr>
          </a:p>
          <a:p>
            <a:pPr marL="285750" indent="-285750"/>
            <a:endParaRPr lang="en-US" sz="1800" dirty="0">
              <a:latin typeface="Verdana" pitchFamily="34" charset="0"/>
            </a:endParaRPr>
          </a:p>
          <a:p>
            <a:pPr eaLnBrk="0" hangingPunct="0"/>
            <a:endParaRPr lang="en-US" dirty="0">
              <a:latin typeface="Verdana" pitchFamily="34" charset="0"/>
            </a:endParaRPr>
          </a:p>
        </p:txBody>
      </p:sp>
    </p:spTree>
    <p:extLst>
      <p:ext uri="{BB962C8B-B14F-4D97-AF65-F5344CB8AC3E}">
        <p14:creationId xmlns:p14="http://schemas.microsoft.com/office/powerpoint/2010/main" val="3435534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eaLnBrk="1" hangingPunct="1"/>
            <a:r>
              <a:rPr lang="en-US" sz="4000" dirty="0" smtClean="0">
                <a:latin typeface="Verdana" pitchFamily="34" charset="0"/>
                <a:ea typeface="Verdana" pitchFamily="34" charset="0"/>
                <a:cs typeface="Verdana" pitchFamily="34" charset="0"/>
              </a:rPr>
              <a:t>        Q&amp;A</a:t>
            </a:r>
          </a:p>
        </p:txBody>
      </p:sp>
    </p:spTree>
    <p:extLst>
      <p:ext uri="{BB962C8B-B14F-4D97-AF65-F5344CB8AC3E}">
        <p14:creationId xmlns:p14="http://schemas.microsoft.com/office/powerpoint/2010/main" val="125258128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eaLnBrk="1" hangingPunct="1"/>
            <a:r>
              <a:rPr lang="en-US" sz="4000" dirty="0" smtClean="0">
                <a:latin typeface="Verdana" pitchFamily="34" charset="0"/>
                <a:ea typeface="Verdana" pitchFamily="34" charset="0"/>
                <a:cs typeface="Verdana" pitchFamily="34" charset="0"/>
              </a:rPr>
              <a:t>   Thank you!!</a:t>
            </a:r>
          </a:p>
        </p:txBody>
      </p:sp>
    </p:spTree>
    <p:extLst>
      <p:ext uri="{BB962C8B-B14F-4D97-AF65-F5344CB8AC3E}">
        <p14:creationId xmlns:p14="http://schemas.microsoft.com/office/powerpoint/2010/main" val="41045551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31825" y="152400"/>
            <a:ext cx="7445375" cy="533400"/>
          </a:xfrm>
        </p:spPr>
        <p:txBody>
          <a:bodyPr/>
          <a:lstStyle/>
          <a:p>
            <a:pPr eaLnBrk="1" hangingPunct="1"/>
            <a:r>
              <a:rPr lang="en-US" sz="2800" dirty="0" smtClean="0">
                <a:latin typeface="Verdana" pitchFamily="34" charset="0"/>
                <a:ea typeface="Verdana" pitchFamily="34" charset="0"/>
                <a:cs typeface="Verdana" pitchFamily="34" charset="0"/>
              </a:rPr>
              <a:t>MBG Overview</a:t>
            </a:r>
          </a:p>
        </p:txBody>
      </p:sp>
      <p:sp>
        <p:nvSpPr>
          <p:cNvPr id="17410" name="Rectangle 177"/>
          <p:cNvSpPr>
            <a:spLocks noChangeArrowheads="1"/>
          </p:cNvSpPr>
          <p:nvPr/>
        </p:nvSpPr>
        <p:spPr bwMode="auto">
          <a:xfrm>
            <a:off x="419100" y="775061"/>
            <a:ext cx="8305800" cy="5499967"/>
          </a:xfrm>
          <a:prstGeom prst="rect">
            <a:avLst/>
          </a:prstGeom>
          <a:noFill/>
          <a:ln w="9525">
            <a:noFill/>
            <a:miter lim="800000"/>
            <a:headEnd/>
            <a:tailEnd/>
          </a:ln>
        </p:spPr>
        <p:txBody>
          <a:bodyPr wrap="square" tIns="0" bIns="0" anchor="ctr">
            <a:spAutoFit/>
          </a:bodyPr>
          <a:lstStyle/>
          <a:p>
            <a:pPr>
              <a:buNone/>
            </a:pPr>
            <a:endParaRPr lang="en-US" sz="1800" dirty="0" smtClean="0">
              <a:latin typeface="Verdana" pitchFamily="34" charset="0"/>
            </a:endParaRPr>
          </a:p>
          <a:p>
            <a:pPr marL="800100" lvl="1" indent="-342900" eaLnBrk="1" hangingPunct="1">
              <a:buFont typeface="Courier New" panose="02070309020205020404" pitchFamily="49" charset="0"/>
              <a:buChar char="•"/>
              <a:defRPr/>
            </a:pPr>
            <a:r>
              <a:rPr lang="en-US" sz="1800" dirty="0">
                <a:latin typeface="Verdana" pitchFamily="34" charset="0"/>
              </a:rPr>
              <a:t>MBG stands for Master Benefit Grid.</a:t>
            </a:r>
          </a:p>
          <a:p>
            <a:pPr marL="800100" lvl="1" indent="-342900" eaLnBrk="1" hangingPunct="1">
              <a:buFont typeface="Courier New" panose="02070309020205020404" pitchFamily="49" charset="0"/>
              <a:buChar char="•"/>
              <a:defRPr/>
            </a:pPr>
            <a:r>
              <a:rPr lang="en-US" sz="1800" dirty="0">
                <a:latin typeface="Verdana" pitchFamily="34" charset="0"/>
              </a:rPr>
              <a:t>It extracts data from MAPS DB for both Public and Secure Plans.</a:t>
            </a:r>
          </a:p>
          <a:p>
            <a:pPr marL="800100" lvl="1" indent="-342900">
              <a:buFont typeface="Courier New" panose="02070309020205020404" pitchFamily="49" charset="0"/>
              <a:buChar char="•"/>
              <a:defRPr/>
            </a:pPr>
            <a:r>
              <a:rPr lang="en-US" sz="1800" dirty="0">
                <a:latin typeface="Verdana" pitchFamily="34" charset="0"/>
              </a:rPr>
              <a:t>The MBG is used throughout the company as a source of truth for plan, benefit &amp; geography data.  </a:t>
            </a:r>
            <a:endParaRPr lang="en-US" sz="1800" dirty="0" smtClean="0">
              <a:latin typeface="Verdana" pitchFamily="34" charset="0"/>
            </a:endParaRPr>
          </a:p>
          <a:p>
            <a:pPr lvl="1">
              <a:buNone/>
              <a:defRPr/>
            </a:pPr>
            <a:endParaRPr lang="en-US" sz="1800" dirty="0">
              <a:latin typeface="Verdana" pitchFamily="34" charset="0"/>
            </a:endParaRPr>
          </a:p>
          <a:p>
            <a:pPr marL="342900" indent="-342900">
              <a:buFont typeface="Courier New" panose="02070309020205020404" pitchFamily="49" charset="0"/>
              <a:buChar char="•"/>
              <a:defRPr/>
            </a:pPr>
            <a:r>
              <a:rPr lang="en-US" sz="1800" dirty="0" smtClean="0">
                <a:latin typeface="Verdana" pitchFamily="34" charset="0"/>
              </a:rPr>
              <a:t>MAPS </a:t>
            </a:r>
            <a:r>
              <a:rPr lang="en-US" sz="1800" dirty="0">
                <a:latin typeface="Verdana" pitchFamily="34" charset="0"/>
              </a:rPr>
              <a:t>uses several load templates to populate the MBG</a:t>
            </a:r>
          </a:p>
          <a:p>
            <a:pPr marL="800100" lvl="1" indent="-342900">
              <a:buFont typeface="Courier New" panose="02070309020205020404" pitchFamily="49" charset="0"/>
              <a:buChar char="•"/>
              <a:defRPr/>
            </a:pPr>
            <a:r>
              <a:rPr lang="en-US" sz="1800" dirty="0">
                <a:latin typeface="Verdana" pitchFamily="34" charset="0"/>
              </a:rPr>
              <a:t>PBP Software</a:t>
            </a:r>
          </a:p>
          <a:p>
            <a:pPr marL="800100" lvl="1" indent="-342900">
              <a:buFont typeface="Courier New" panose="02070309020205020404" pitchFamily="49" charset="0"/>
              <a:buChar char="•"/>
              <a:defRPr/>
            </a:pPr>
            <a:r>
              <a:rPr lang="en-US" sz="1800" dirty="0">
                <a:latin typeface="Verdana" pitchFamily="34" charset="0"/>
              </a:rPr>
              <a:t>UWG </a:t>
            </a:r>
          </a:p>
          <a:p>
            <a:pPr marL="800100" lvl="1" indent="-342900">
              <a:buFont typeface="Courier New" panose="02070309020205020404" pitchFamily="49" charset="0"/>
              <a:buChar char="•"/>
              <a:defRPr/>
            </a:pPr>
            <a:r>
              <a:rPr lang="en-US" sz="1800" dirty="0">
                <a:latin typeface="Verdana" pitchFamily="34" charset="0"/>
              </a:rPr>
              <a:t>OSG</a:t>
            </a:r>
          </a:p>
          <a:p>
            <a:pPr marL="800100" lvl="1" indent="-342900">
              <a:buFont typeface="Courier New" panose="02070309020205020404" pitchFamily="49" charset="0"/>
              <a:buChar char="•"/>
              <a:defRPr/>
            </a:pPr>
            <a:r>
              <a:rPr lang="en-US" sz="1800" dirty="0">
                <a:latin typeface="Verdana" pitchFamily="34" charset="0"/>
              </a:rPr>
              <a:t>HPMS</a:t>
            </a:r>
          </a:p>
          <a:p>
            <a:pPr marL="800100" lvl="1" indent="-342900">
              <a:buFont typeface="Courier New" panose="02070309020205020404" pitchFamily="49" charset="0"/>
              <a:buChar char="•"/>
              <a:defRPr/>
            </a:pPr>
            <a:r>
              <a:rPr lang="en-US" sz="1800" dirty="0">
                <a:latin typeface="Verdana" pitchFamily="34" charset="0"/>
              </a:rPr>
              <a:t>Footnotes Template</a:t>
            </a:r>
          </a:p>
          <a:p>
            <a:pPr marL="800100" lvl="1" indent="-342900">
              <a:buFont typeface="Courier New" panose="02070309020205020404" pitchFamily="49" charset="0"/>
              <a:buChar char="•"/>
              <a:defRPr/>
            </a:pPr>
            <a:r>
              <a:rPr lang="en-US" sz="1800" dirty="0">
                <a:latin typeface="Verdana" pitchFamily="34" charset="0"/>
              </a:rPr>
              <a:t>MDCS </a:t>
            </a:r>
            <a:r>
              <a:rPr lang="en-US" sz="1800" dirty="0" smtClean="0">
                <a:latin typeface="Verdana" pitchFamily="34" charset="0"/>
              </a:rPr>
              <a:t>Template</a:t>
            </a:r>
          </a:p>
          <a:p>
            <a:pPr marL="800100" lvl="1" indent="-342900">
              <a:buFont typeface="Courier New" panose="02070309020205020404" pitchFamily="49" charset="0"/>
              <a:buChar char="•"/>
              <a:defRPr/>
            </a:pPr>
            <a:endParaRPr lang="en-US" sz="1800" dirty="0">
              <a:latin typeface="Verdana" pitchFamily="34" charset="0"/>
            </a:endParaRPr>
          </a:p>
          <a:p>
            <a:pPr eaLnBrk="0" hangingPunct="0"/>
            <a:endParaRPr lang="en-US" dirty="0">
              <a:latin typeface="Verdana" pitchFamily="34" charset="0"/>
            </a:endParaRPr>
          </a:p>
        </p:txBody>
      </p:sp>
    </p:spTree>
    <p:extLst>
      <p:ext uri="{BB962C8B-B14F-4D97-AF65-F5344CB8AC3E}">
        <p14:creationId xmlns:p14="http://schemas.microsoft.com/office/powerpoint/2010/main" val="1440785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31825" y="152400"/>
            <a:ext cx="7445375" cy="533400"/>
          </a:xfrm>
        </p:spPr>
        <p:txBody>
          <a:bodyPr/>
          <a:lstStyle/>
          <a:p>
            <a:pPr eaLnBrk="1" hangingPunct="1"/>
            <a:r>
              <a:rPr lang="en-US" sz="2800" dirty="0" smtClean="0">
                <a:latin typeface="Verdana" pitchFamily="34" charset="0"/>
                <a:ea typeface="Verdana" pitchFamily="34" charset="0"/>
                <a:cs typeface="Verdana" pitchFamily="34" charset="0"/>
              </a:rPr>
              <a:t>Continued..</a:t>
            </a:r>
          </a:p>
        </p:txBody>
      </p:sp>
      <p:sp>
        <p:nvSpPr>
          <p:cNvPr id="17410" name="Rectangle 177"/>
          <p:cNvSpPr>
            <a:spLocks noChangeArrowheads="1"/>
          </p:cNvSpPr>
          <p:nvPr/>
        </p:nvSpPr>
        <p:spPr bwMode="auto">
          <a:xfrm>
            <a:off x="482600" y="1140629"/>
            <a:ext cx="8305800" cy="5276829"/>
          </a:xfrm>
          <a:prstGeom prst="rect">
            <a:avLst/>
          </a:prstGeom>
          <a:noFill/>
          <a:ln w="9525">
            <a:noFill/>
            <a:miter lim="800000"/>
            <a:headEnd/>
            <a:tailEnd/>
          </a:ln>
        </p:spPr>
        <p:txBody>
          <a:bodyPr wrap="square" tIns="0" bIns="0" anchor="ctr">
            <a:spAutoFit/>
          </a:bodyPr>
          <a:lstStyle/>
          <a:p>
            <a:r>
              <a:rPr lang="en-US" sz="1800" dirty="0" smtClean="0">
                <a:latin typeface="Verdana" pitchFamily="34" charset="0"/>
              </a:rPr>
              <a:t>   MBG </a:t>
            </a:r>
            <a:r>
              <a:rPr lang="en-US" sz="1800" dirty="0">
                <a:latin typeface="Verdana" pitchFamily="34" charset="0"/>
              </a:rPr>
              <a:t>(Master Benefit Grid) and other benefit extracts</a:t>
            </a:r>
          </a:p>
          <a:p>
            <a:pPr>
              <a:buFontTx/>
              <a:buNone/>
            </a:pPr>
            <a:endParaRPr lang="en-US" sz="1800" dirty="0">
              <a:latin typeface="Calibri" pitchFamily="34" charset="0"/>
            </a:endParaRPr>
          </a:p>
          <a:p>
            <a:pPr marL="800100" lvl="1" indent="-342900">
              <a:buFont typeface="Courier New" panose="02070309020205020404" pitchFamily="49" charset="0"/>
              <a:buChar char="•"/>
              <a:defRPr/>
            </a:pPr>
            <a:r>
              <a:rPr lang="en-US" sz="1800" dirty="0" smtClean="0">
                <a:latin typeface="Verdana" pitchFamily="34" charset="0"/>
              </a:rPr>
              <a:t>MBG </a:t>
            </a:r>
            <a:r>
              <a:rPr lang="en-US" sz="1800" dirty="0">
                <a:latin typeface="Verdana" pitchFamily="34" charset="0"/>
              </a:rPr>
              <a:t>will Contain Benefit Information for the Individual and Employer plans comes from PBP only.</a:t>
            </a:r>
          </a:p>
          <a:p>
            <a:pPr marL="800100" lvl="1" indent="-342900">
              <a:buFont typeface="Courier New" panose="02070309020205020404" pitchFamily="49" charset="0"/>
              <a:buChar char="•"/>
              <a:defRPr/>
            </a:pPr>
            <a:r>
              <a:rPr lang="en-US" sz="1800" dirty="0">
                <a:latin typeface="Verdana" pitchFamily="34" charset="0"/>
              </a:rPr>
              <a:t>Plan level Info</a:t>
            </a:r>
          </a:p>
          <a:p>
            <a:pPr marL="800100" lvl="1" indent="-342900">
              <a:buFont typeface="Courier New" panose="02070309020205020404" pitchFamily="49" charset="0"/>
              <a:buChar char="•"/>
              <a:defRPr/>
            </a:pPr>
            <a:r>
              <a:rPr lang="en-US" sz="1800" dirty="0">
                <a:latin typeface="Verdana" pitchFamily="34" charset="0"/>
              </a:rPr>
              <a:t>Plan county info</a:t>
            </a:r>
          </a:p>
          <a:p>
            <a:pPr marL="800100" lvl="1" indent="-342900">
              <a:buFont typeface="Courier New" panose="02070309020205020404" pitchFamily="49" charset="0"/>
              <a:buChar char="•"/>
              <a:defRPr/>
            </a:pPr>
            <a:r>
              <a:rPr lang="en-US" sz="1800" dirty="0">
                <a:latin typeface="Verdana" pitchFamily="34" charset="0"/>
              </a:rPr>
              <a:t>Benefit Level Info</a:t>
            </a:r>
          </a:p>
          <a:p>
            <a:pPr marL="800100" lvl="1" indent="-342900">
              <a:buFont typeface="Courier New" panose="02070309020205020404" pitchFamily="49" charset="0"/>
              <a:buChar char="•"/>
              <a:defRPr/>
            </a:pPr>
            <a:r>
              <a:rPr lang="en-US" sz="1800" dirty="0">
                <a:latin typeface="Verdana" pitchFamily="34" charset="0"/>
              </a:rPr>
              <a:t>Medical Benefit Details (both in and Out of Networks)</a:t>
            </a:r>
          </a:p>
          <a:p>
            <a:pPr marL="800100" lvl="1" indent="-342900">
              <a:buFont typeface="Courier New" panose="02070309020205020404" pitchFamily="49" charset="0"/>
              <a:buChar char="•"/>
              <a:defRPr/>
            </a:pPr>
            <a:r>
              <a:rPr lang="en-US" sz="1800" dirty="0">
                <a:latin typeface="Verdana" pitchFamily="34" charset="0"/>
              </a:rPr>
              <a:t>Optional Benefit Details (both in and Out of Networks)</a:t>
            </a:r>
          </a:p>
          <a:p>
            <a:pPr marL="800100" lvl="1" indent="-342900">
              <a:buFont typeface="Courier New" panose="02070309020205020404" pitchFamily="49" charset="0"/>
              <a:buChar char="•"/>
              <a:defRPr/>
            </a:pPr>
            <a:r>
              <a:rPr lang="en-US" sz="1800" dirty="0">
                <a:latin typeface="Verdana" pitchFamily="34" charset="0"/>
              </a:rPr>
              <a:t>Part D Benefit Details</a:t>
            </a:r>
          </a:p>
          <a:p>
            <a:pPr lvl="1"/>
            <a:endParaRPr lang="en-US" sz="1800" dirty="0">
              <a:latin typeface="Calibri" pitchFamily="34" charset="0"/>
            </a:endParaRPr>
          </a:p>
          <a:p>
            <a:pPr lvl="1"/>
            <a:endParaRPr lang="en-US" sz="1800" dirty="0" smtClean="0">
              <a:latin typeface="Calibri" pitchFamily="34" charset="0"/>
            </a:endParaRPr>
          </a:p>
          <a:p>
            <a:pPr lvl="1"/>
            <a:endParaRPr lang="en-US" sz="1800" dirty="0">
              <a:latin typeface="Calibri" pitchFamily="34" charset="0"/>
            </a:endParaRPr>
          </a:p>
          <a:p>
            <a:endParaRPr lang="en-US" dirty="0"/>
          </a:p>
          <a:p>
            <a:pPr eaLnBrk="0" hangingPunct="0"/>
            <a:endParaRPr lang="en-US" dirty="0">
              <a:latin typeface="Verdana" pitchFamily="34" charset="0"/>
            </a:endParaRPr>
          </a:p>
        </p:txBody>
      </p:sp>
    </p:spTree>
    <p:extLst>
      <p:ext uri="{BB962C8B-B14F-4D97-AF65-F5344CB8AC3E}">
        <p14:creationId xmlns:p14="http://schemas.microsoft.com/office/powerpoint/2010/main" val="694180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455613" y="165100"/>
            <a:ext cx="8226425" cy="611188"/>
          </a:xfrm>
        </p:spPr>
        <p:txBody>
          <a:bodyPr/>
          <a:lstStyle/>
          <a:p>
            <a:pPr eaLnBrk="1" hangingPunct="1"/>
            <a:r>
              <a:rPr lang="en-US" sz="2800" dirty="0">
                <a:latin typeface="Verdana" pitchFamily="34" charset="0"/>
                <a:ea typeface="Verdana" pitchFamily="34" charset="0"/>
                <a:cs typeface="Verdana" pitchFamily="34" charset="0"/>
              </a:rPr>
              <a:t>Continued.</a:t>
            </a:r>
            <a:r>
              <a:rPr lang="en-US" sz="2400" dirty="0">
                <a:latin typeface="Verdana" pitchFamily="34" charset="0"/>
                <a:ea typeface="Verdana" pitchFamily="34" charset="0"/>
                <a:cs typeface="Verdana" pitchFamily="34" charset="0"/>
              </a:rPr>
              <a:t>.</a:t>
            </a:r>
            <a:endParaRPr lang="en-US" sz="2400" dirty="0" smtClean="0"/>
          </a:p>
        </p:txBody>
      </p:sp>
      <p:sp>
        <p:nvSpPr>
          <p:cNvPr id="18434" name="Rectangle 3"/>
          <p:cNvSpPr>
            <a:spLocks noGrp="1" noChangeArrowheads="1"/>
          </p:cNvSpPr>
          <p:nvPr>
            <p:ph type="body" idx="1"/>
          </p:nvPr>
        </p:nvSpPr>
        <p:spPr/>
        <p:txBody>
          <a:bodyPr/>
          <a:lstStyle/>
          <a:p>
            <a:pPr marL="800100" lvl="1" indent="-342900" eaLnBrk="1" hangingPunct="1">
              <a:buFont typeface="Courier New" panose="02070309020205020404" pitchFamily="49" charset="0"/>
              <a:buChar char="•"/>
              <a:defRPr/>
            </a:pPr>
            <a:endParaRPr lang="en-US" sz="1800" kern="1200" dirty="0" smtClean="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smtClean="0">
                <a:latin typeface="Verdana" pitchFamily="34" charset="0"/>
                <a:ea typeface="Arial Unicode MS" pitchFamily="34" charset="-128"/>
                <a:cs typeface="Arial Unicode MS" pitchFamily="34" charset="-128"/>
              </a:rPr>
              <a:t>Data </a:t>
            </a:r>
            <a:r>
              <a:rPr lang="en-US" sz="1800" kern="1200" dirty="0">
                <a:latin typeface="Verdana" pitchFamily="34" charset="0"/>
                <a:ea typeface="Arial Unicode MS" pitchFamily="34" charset="-128"/>
                <a:cs typeface="Arial Unicode MS" pitchFamily="34" charset="-128"/>
              </a:rPr>
              <a:t>from MAPS DB is extracted in Base extract &amp; BO report.</a:t>
            </a:r>
          </a:p>
          <a:p>
            <a:pPr marL="8001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For Base MBG extract Console app from app server has to be executed.</a:t>
            </a:r>
          </a:p>
          <a:p>
            <a:pPr marL="8001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For BO report user has to login to BO portal</a:t>
            </a:r>
            <a:r>
              <a:rPr lang="en-US" sz="1800" kern="1200" dirty="0" smtClean="0">
                <a:latin typeface="Verdana" pitchFamily="34" charset="0"/>
                <a:ea typeface="Arial Unicode MS" pitchFamily="34" charset="-128"/>
                <a:cs typeface="Arial Unicode MS" pitchFamily="34" charset="-128"/>
              </a:rPr>
              <a:t>.</a:t>
            </a:r>
          </a:p>
          <a:p>
            <a:pPr marL="8001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BO report extracts data from Reporting DB</a:t>
            </a:r>
            <a:r>
              <a:rPr lang="en-US" sz="1800" kern="1200" dirty="0" smtClean="0">
                <a:latin typeface="Verdana" pitchFamily="34" charset="0"/>
                <a:ea typeface="Arial Unicode MS" pitchFamily="34" charset="-128"/>
                <a:cs typeface="Arial Unicode MS" pitchFamily="34" charset="-128"/>
              </a:rPr>
              <a:t>.</a:t>
            </a:r>
            <a:endParaRPr lang="en-US" sz="1800" kern="1200" dirty="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Prior to running BO report, Job_MBG.dtsx and reporting replication jobs has to be executed</a:t>
            </a:r>
            <a:r>
              <a:rPr lang="en-US" sz="1800" kern="1200" dirty="0" smtClean="0">
                <a:latin typeface="Verdana" pitchFamily="34" charset="0"/>
                <a:ea typeface="Arial Unicode MS" pitchFamily="34" charset="-128"/>
                <a:cs typeface="Arial Unicode MS" pitchFamily="34" charset="-128"/>
              </a:rPr>
              <a:t>.</a:t>
            </a:r>
            <a:endParaRPr lang="en-US" sz="1800" kern="1200" dirty="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MBG BO Reports are of two types, Public MBG &amp; Secure MBG</a:t>
            </a:r>
            <a:r>
              <a:rPr lang="en-US" sz="1800" kern="1200" dirty="0" smtClean="0">
                <a:latin typeface="Verdana" pitchFamily="34" charset="0"/>
                <a:ea typeface="Arial Unicode MS" pitchFamily="34" charset="-128"/>
                <a:cs typeface="Arial Unicode MS" pitchFamily="34" charset="-128"/>
              </a:rPr>
              <a:t>.</a:t>
            </a:r>
            <a:endParaRPr lang="en-US" sz="1800" kern="1200" dirty="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MBG BO Compare Reports are there which compares data for current year and prior year</a:t>
            </a:r>
            <a:r>
              <a:rPr lang="en-US" sz="1800" kern="1200" dirty="0" smtClean="0">
                <a:latin typeface="Verdana" pitchFamily="34" charset="0"/>
                <a:ea typeface="Arial Unicode MS" pitchFamily="34" charset="-128"/>
                <a:cs typeface="Arial Unicode MS" pitchFamily="34" charset="-128"/>
              </a:rPr>
              <a:t>.</a:t>
            </a:r>
            <a:endParaRPr lang="en-US" sz="1800" kern="1200" dirty="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smtClean="0">
                <a:latin typeface="Verdana" pitchFamily="34" charset="0"/>
                <a:ea typeface="Arial Unicode MS" pitchFamily="34" charset="-128"/>
                <a:cs typeface="Arial Unicode MS" pitchFamily="34" charset="-128"/>
              </a:rPr>
              <a:t>If </a:t>
            </a:r>
            <a:r>
              <a:rPr lang="en-US" sz="1800" kern="1200" dirty="0">
                <a:latin typeface="Verdana" pitchFamily="34" charset="0"/>
                <a:ea typeface="Arial Unicode MS" pitchFamily="34" charset="-128"/>
                <a:cs typeface="Arial Unicode MS" pitchFamily="34" charset="-128"/>
              </a:rPr>
              <a:t>there are difference in values then cells will be highlighted in o</a:t>
            </a:r>
            <a:r>
              <a:rPr lang="en-US" sz="1800" kern="1200" dirty="0" smtClean="0">
                <a:latin typeface="Verdana" pitchFamily="34" charset="0"/>
                <a:ea typeface="Arial Unicode MS" pitchFamily="34" charset="-128"/>
                <a:cs typeface="Arial Unicode MS" pitchFamily="34" charset="-128"/>
              </a:rPr>
              <a:t>range </a:t>
            </a:r>
            <a:r>
              <a:rPr lang="en-US" sz="1800" kern="1200" dirty="0">
                <a:latin typeface="Verdana" pitchFamily="34" charset="0"/>
                <a:ea typeface="Arial Unicode MS" pitchFamily="34" charset="-128"/>
                <a:cs typeface="Arial Unicode MS" pitchFamily="34" charset="-128"/>
              </a:rPr>
              <a:t>to show the value changes.</a:t>
            </a:r>
          </a:p>
          <a:p>
            <a:pPr marL="800100" lvl="1" indent="-342900" eaLnBrk="1" hangingPunct="1">
              <a:buFont typeface="Courier New" panose="02070309020205020404" pitchFamily="49" charset="0"/>
              <a:buChar char="•"/>
              <a:defRPr/>
            </a:pPr>
            <a:endParaRPr lang="en-US" sz="1800" kern="1200" dirty="0">
              <a:latin typeface="Verdana" pitchFamily="34" charset="0"/>
              <a:ea typeface="Arial Unicode MS" pitchFamily="34" charset="-128"/>
              <a:cs typeface="Arial Unicode MS" pitchFamily="34" charset="-128"/>
            </a:endParaRPr>
          </a:p>
          <a:p>
            <a:pPr marL="381000" indent="-381000" eaLnBrk="1" hangingPunct="1">
              <a:buFont typeface="Wingdings" pitchFamily="2" charset="2"/>
              <a:buNone/>
            </a:pPr>
            <a:endParaRPr lang="en-US" sz="1800" dirty="0" smtClean="0">
              <a:latin typeface="Arial" charset="0"/>
            </a:endParaRPr>
          </a:p>
          <a:p>
            <a:pPr marL="381000" indent="-381000" eaLnBrk="1" hangingPunct="1">
              <a:buFont typeface="Wingdings" pitchFamily="2" charset="2"/>
              <a:buNone/>
            </a:pPr>
            <a:endParaRPr lang="en-US" sz="1800" dirty="0" smtClean="0">
              <a:latin typeface="Arial" charset="0"/>
            </a:endParaRPr>
          </a:p>
          <a:p>
            <a:pPr marL="381000" indent="-381000">
              <a:buFont typeface="Wingdings" pitchFamily="2" charset="2"/>
              <a:buNone/>
            </a:pPr>
            <a:endParaRPr lang="en-US" dirty="0" smtClean="0"/>
          </a:p>
        </p:txBody>
      </p:sp>
    </p:spTree>
    <p:extLst>
      <p:ext uri="{BB962C8B-B14F-4D97-AF65-F5344CB8AC3E}">
        <p14:creationId xmlns:p14="http://schemas.microsoft.com/office/powerpoint/2010/main" val="42901290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z="2800" dirty="0" smtClean="0">
                <a:latin typeface="Verdana" pitchFamily="34" charset="0"/>
                <a:ea typeface="Verdana" pitchFamily="34" charset="0"/>
                <a:cs typeface="Verdana" pitchFamily="34" charset="0"/>
              </a:rPr>
              <a:t>Acronyms</a:t>
            </a:r>
          </a:p>
        </p:txBody>
      </p:sp>
      <p:sp>
        <p:nvSpPr>
          <p:cNvPr id="20482" name="Rectangle 3"/>
          <p:cNvSpPr>
            <a:spLocks noGrp="1" noChangeArrowheads="1"/>
          </p:cNvSpPr>
          <p:nvPr>
            <p:ph type="body" idx="1"/>
          </p:nvPr>
        </p:nvSpPr>
        <p:spPr/>
        <p:txBody>
          <a:bodyPr/>
          <a:lstStyle/>
          <a:p>
            <a:pPr eaLnBrk="1" hangingPunct="1"/>
            <a:endParaRPr lang="en-US" dirty="0" smtClean="0"/>
          </a:p>
          <a:p>
            <a:pPr eaLnBrk="1" hangingPunct="1"/>
            <a:endParaRPr lang="en-US" sz="1600" dirty="0" smtClean="0"/>
          </a:p>
          <a:p>
            <a:pPr marL="800100" lvl="1" indent="-342900" algn="just"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MBG	</a:t>
            </a:r>
            <a:r>
              <a:rPr lang="en-US" sz="1800" kern="1200" dirty="0" smtClean="0">
                <a:latin typeface="Verdana" pitchFamily="34" charset="0"/>
                <a:ea typeface="Arial Unicode MS" pitchFamily="34" charset="-128"/>
                <a:cs typeface="Arial Unicode MS" pitchFamily="34" charset="-128"/>
              </a:rPr>
              <a:t>-         Master </a:t>
            </a:r>
            <a:r>
              <a:rPr lang="en-US" sz="1800" kern="1200" dirty="0">
                <a:latin typeface="Verdana" pitchFamily="34" charset="0"/>
                <a:ea typeface="Arial Unicode MS" pitchFamily="34" charset="-128"/>
                <a:cs typeface="Arial Unicode MS" pitchFamily="34" charset="-128"/>
              </a:rPr>
              <a:t>Benefit Grid</a:t>
            </a:r>
          </a:p>
          <a:p>
            <a:pPr marL="800100" lvl="1" indent="-342900" algn="just" eaLnBrk="1" hangingPunct="1">
              <a:buFont typeface="Courier New" panose="02070309020205020404" pitchFamily="49" charset="0"/>
              <a:buChar char="•"/>
              <a:defRPr/>
            </a:pPr>
            <a:r>
              <a:rPr lang="en-US" sz="1800" kern="1200" dirty="0" smtClean="0">
                <a:latin typeface="Verdana" pitchFamily="34" charset="0"/>
                <a:ea typeface="Arial Unicode MS" pitchFamily="34" charset="-128"/>
                <a:cs typeface="Arial Unicode MS" pitchFamily="34" charset="-128"/>
              </a:rPr>
              <a:t>INN</a:t>
            </a:r>
            <a:r>
              <a:rPr lang="en-US" sz="1800" kern="1200" dirty="0">
                <a:latin typeface="Verdana" pitchFamily="34" charset="0"/>
                <a:ea typeface="Arial Unicode MS" pitchFamily="34" charset="-128"/>
                <a:cs typeface="Arial Unicode MS" pitchFamily="34" charset="-128"/>
              </a:rPr>
              <a:t>	</a:t>
            </a:r>
            <a:r>
              <a:rPr lang="en-US" sz="1800" kern="1200" dirty="0" smtClean="0">
                <a:latin typeface="Verdana" pitchFamily="34" charset="0"/>
                <a:ea typeface="Arial Unicode MS" pitchFamily="34" charset="-128"/>
                <a:cs typeface="Arial Unicode MS" pitchFamily="34" charset="-128"/>
              </a:rPr>
              <a:t>-         In Network</a:t>
            </a:r>
            <a:endParaRPr lang="en-US" sz="1800" kern="1200" dirty="0">
              <a:latin typeface="Verdana" pitchFamily="34" charset="0"/>
              <a:ea typeface="Arial Unicode MS" pitchFamily="34" charset="-128"/>
              <a:cs typeface="Arial Unicode MS" pitchFamily="34" charset="-128"/>
            </a:endParaRPr>
          </a:p>
          <a:p>
            <a:pPr marL="800100" lvl="1" indent="-342900" algn="just"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OON	</a:t>
            </a:r>
            <a:r>
              <a:rPr lang="en-US" sz="1800" kern="1200" dirty="0" smtClean="0">
                <a:latin typeface="Verdana" pitchFamily="34" charset="0"/>
                <a:ea typeface="Arial Unicode MS" pitchFamily="34" charset="-128"/>
                <a:cs typeface="Arial Unicode MS" pitchFamily="34" charset="-128"/>
              </a:rPr>
              <a:t>-         Out </a:t>
            </a:r>
            <a:r>
              <a:rPr lang="en-US" sz="1800" kern="1200" dirty="0">
                <a:latin typeface="Verdana" pitchFamily="34" charset="0"/>
                <a:ea typeface="Arial Unicode MS" pitchFamily="34" charset="-128"/>
                <a:cs typeface="Arial Unicode MS" pitchFamily="34" charset="-128"/>
              </a:rPr>
              <a:t>of Network</a:t>
            </a:r>
          </a:p>
          <a:p>
            <a:pPr marL="800100" lvl="1" indent="-342900" algn="just"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BO        </a:t>
            </a:r>
            <a:r>
              <a:rPr lang="en-US" sz="1800" kern="1200" dirty="0" smtClean="0">
                <a:latin typeface="Verdana" pitchFamily="34" charset="0"/>
                <a:ea typeface="Arial Unicode MS" pitchFamily="34" charset="-128"/>
                <a:cs typeface="Arial Unicode MS" pitchFamily="34" charset="-128"/>
              </a:rPr>
              <a:t> -         Business </a:t>
            </a:r>
            <a:r>
              <a:rPr lang="en-US" sz="1800" kern="1200" dirty="0">
                <a:latin typeface="Verdana" pitchFamily="34" charset="0"/>
                <a:ea typeface="Arial Unicode MS" pitchFamily="34" charset="-128"/>
                <a:cs typeface="Arial Unicode MS" pitchFamily="34" charset="-128"/>
              </a:rPr>
              <a:t>Objects</a:t>
            </a:r>
          </a:p>
          <a:p>
            <a:pPr marL="800100" lvl="1" indent="-342900" algn="just"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PBP       </a:t>
            </a:r>
            <a:r>
              <a:rPr lang="en-US" sz="1800" kern="1200" dirty="0" smtClean="0">
                <a:latin typeface="Verdana" pitchFamily="34" charset="0"/>
                <a:ea typeface="Arial Unicode MS" pitchFamily="34" charset="-128"/>
                <a:cs typeface="Arial Unicode MS" pitchFamily="34" charset="-128"/>
              </a:rPr>
              <a:t> -         Plan </a:t>
            </a:r>
            <a:r>
              <a:rPr lang="en-US" sz="1800" kern="1200" dirty="0">
                <a:latin typeface="Verdana" pitchFamily="34" charset="0"/>
                <a:ea typeface="Arial Unicode MS" pitchFamily="34" charset="-128"/>
                <a:cs typeface="Arial Unicode MS" pitchFamily="34" charset="-128"/>
              </a:rPr>
              <a:t>Benefit Package </a:t>
            </a:r>
          </a:p>
          <a:p>
            <a:pPr marL="800100" lvl="1" indent="-342900" algn="just"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UWG     </a:t>
            </a:r>
            <a:r>
              <a:rPr lang="en-US" sz="1800" kern="1200" dirty="0" smtClean="0">
                <a:latin typeface="Verdana" pitchFamily="34" charset="0"/>
                <a:ea typeface="Arial Unicode MS" pitchFamily="34" charset="-128"/>
                <a:cs typeface="Arial Unicode MS" pitchFamily="34" charset="-128"/>
              </a:rPr>
              <a:t> -         Under </a:t>
            </a:r>
            <a:r>
              <a:rPr lang="en-US" sz="1800" kern="1200" dirty="0">
                <a:latin typeface="Verdana" pitchFamily="34" charset="0"/>
                <a:ea typeface="Arial Unicode MS" pitchFamily="34" charset="-128"/>
                <a:cs typeface="Arial Unicode MS" pitchFamily="34" charset="-128"/>
              </a:rPr>
              <a:t>Writing Grid (UWG)</a:t>
            </a:r>
          </a:p>
          <a:p>
            <a:pPr marL="800100" lvl="1" indent="-342900" algn="just"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OSG      </a:t>
            </a:r>
            <a:r>
              <a:rPr lang="en-US" sz="1800" kern="1200" dirty="0" smtClean="0">
                <a:latin typeface="Verdana" pitchFamily="34" charset="0"/>
                <a:ea typeface="Arial Unicode MS" pitchFamily="34" charset="-128"/>
                <a:cs typeface="Arial Unicode MS" pitchFamily="34" charset="-128"/>
              </a:rPr>
              <a:t> -         </a:t>
            </a:r>
            <a:r>
              <a:rPr lang="en-US" sz="1800" kern="1200" dirty="0">
                <a:latin typeface="Verdana" pitchFamily="34" charset="0"/>
                <a:ea typeface="Arial Unicode MS" pitchFamily="34" charset="-128"/>
                <a:cs typeface="Arial Unicode MS" pitchFamily="34" charset="-128"/>
              </a:rPr>
              <a:t>Optional Supplemental </a:t>
            </a:r>
          </a:p>
          <a:p>
            <a:pPr marL="800100" lvl="1" indent="-342900" algn="just"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HPMS     </a:t>
            </a:r>
            <a:r>
              <a:rPr lang="en-US" sz="1800" kern="1200" dirty="0" smtClean="0">
                <a:latin typeface="Verdana" pitchFamily="34" charset="0"/>
                <a:ea typeface="Arial Unicode MS" pitchFamily="34" charset="-128"/>
                <a:cs typeface="Arial Unicode MS" pitchFamily="34" charset="-128"/>
              </a:rPr>
              <a:t>-         Health </a:t>
            </a:r>
            <a:r>
              <a:rPr lang="en-US" sz="1800" kern="1200" dirty="0">
                <a:latin typeface="Verdana" pitchFamily="34" charset="0"/>
                <a:ea typeface="Arial Unicode MS" pitchFamily="34" charset="-128"/>
                <a:cs typeface="Arial Unicode MS" pitchFamily="34" charset="-128"/>
              </a:rPr>
              <a:t>Plan Management System </a:t>
            </a:r>
          </a:p>
          <a:p>
            <a:pPr marL="800100" lvl="1" indent="-342900" algn="just"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MDCS     </a:t>
            </a:r>
            <a:r>
              <a:rPr lang="en-US" sz="1800" kern="1200" dirty="0" smtClean="0">
                <a:latin typeface="Verdana" pitchFamily="34" charset="0"/>
                <a:ea typeface="Arial Unicode MS" pitchFamily="34" charset="-128"/>
                <a:cs typeface="Arial Unicode MS" pitchFamily="34" charset="-128"/>
              </a:rPr>
              <a:t>-         Medicare </a:t>
            </a:r>
            <a:r>
              <a:rPr lang="en-US" sz="1800" kern="1200" dirty="0">
                <a:latin typeface="Verdana" pitchFamily="34" charset="0"/>
                <a:ea typeface="Arial Unicode MS" pitchFamily="34" charset="-128"/>
                <a:cs typeface="Arial Unicode MS" pitchFamily="34" charset="-128"/>
              </a:rPr>
              <a:t>Defined cost shares</a:t>
            </a:r>
          </a:p>
          <a:p>
            <a:pPr marL="800100" lvl="1" indent="-342900" eaLnBrk="1" hangingPunct="1">
              <a:buFont typeface="Courier New" panose="02070309020205020404" pitchFamily="49" charset="0"/>
              <a:buChar char="•"/>
              <a:defRPr/>
            </a:pPr>
            <a:endParaRPr lang="en-US" sz="1800" kern="1200" dirty="0">
              <a:latin typeface="Verdana"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1957661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2800" dirty="0" smtClean="0">
                <a:latin typeface="Verdana" pitchFamily="34" charset="0"/>
                <a:ea typeface="Verdana" pitchFamily="34" charset="0"/>
                <a:cs typeface="Verdana" pitchFamily="34" charset="0"/>
              </a:rPr>
              <a:t>Functionality Overview</a:t>
            </a:r>
          </a:p>
        </p:txBody>
      </p:sp>
      <p:sp>
        <p:nvSpPr>
          <p:cNvPr id="21506" name="Rectangle 3"/>
          <p:cNvSpPr>
            <a:spLocks noGrp="1" noChangeArrowheads="1"/>
          </p:cNvSpPr>
          <p:nvPr>
            <p:ph type="body" idx="1"/>
          </p:nvPr>
        </p:nvSpPr>
        <p:spPr>
          <a:xfrm>
            <a:off x="292100" y="1028700"/>
            <a:ext cx="8061325" cy="5181600"/>
          </a:xfrm>
        </p:spPr>
        <p:txBody>
          <a:bodyPr/>
          <a:lstStyle/>
          <a:p>
            <a:pPr marL="3429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 How </a:t>
            </a:r>
            <a:r>
              <a:rPr lang="en-US" sz="1800" kern="1200" dirty="0" smtClean="0">
                <a:latin typeface="Verdana" pitchFamily="34" charset="0"/>
                <a:ea typeface="Arial Unicode MS" pitchFamily="34" charset="-128"/>
                <a:cs typeface="Arial Unicode MS" pitchFamily="34" charset="-128"/>
              </a:rPr>
              <a:t>the files are </a:t>
            </a:r>
            <a:r>
              <a:rPr lang="en-US" sz="1800" kern="1200" dirty="0">
                <a:latin typeface="Verdana" pitchFamily="34" charset="0"/>
                <a:ea typeface="Arial Unicode MS" pitchFamily="34" charset="-128"/>
                <a:cs typeface="Arial Unicode MS" pitchFamily="34" charset="-128"/>
              </a:rPr>
              <a:t>generated?</a:t>
            </a:r>
          </a:p>
          <a:p>
            <a:pPr marL="342900" indent="-342900">
              <a:buFont typeface="Wingdings" pitchFamily="2" charset="2"/>
              <a:buNone/>
            </a:pPr>
            <a:endParaRPr lang="en-US" sz="1400" dirty="0" smtClean="0">
              <a:latin typeface="Arial" charset="0"/>
            </a:endParaRPr>
          </a:p>
          <a:p>
            <a:pPr marL="800100" lvl="1" indent="-342900" eaLnBrk="1" hangingPunct="1">
              <a:buFont typeface="Courier New" panose="02070309020205020404" pitchFamily="49" charset="0"/>
              <a:buChar char="•"/>
              <a:defRPr/>
            </a:pPr>
            <a:r>
              <a:rPr lang="en-US" sz="1800" kern="1200" dirty="0">
                <a:latin typeface="Verdana" pitchFamily="34" charset="0"/>
                <a:ea typeface="Arial Unicode MS" pitchFamily="34" charset="-128"/>
                <a:cs typeface="Arial Unicode MS" pitchFamily="34" charset="-128"/>
              </a:rPr>
              <a:t>Executable Server: APSET0368, DBSET0070</a:t>
            </a:r>
          </a:p>
          <a:p>
            <a:pPr marL="457200" lvl="1" indent="0" eaLnBrk="1" hangingPunct="1">
              <a:buNone/>
              <a:defRPr/>
            </a:pPr>
            <a:r>
              <a:rPr lang="en-US" sz="1800" kern="1200" dirty="0" smtClean="0">
                <a:latin typeface="Verdana" pitchFamily="34" charset="0"/>
                <a:ea typeface="Arial Unicode MS" pitchFamily="34" charset="-128"/>
                <a:cs typeface="Arial Unicode MS" pitchFamily="34" charset="-128"/>
              </a:rPr>
              <a:t>    E</a:t>
            </a:r>
            <a:r>
              <a:rPr lang="en-US" sz="1800" kern="1200" dirty="0">
                <a:latin typeface="Verdana" pitchFamily="34" charset="0"/>
                <a:ea typeface="Arial Unicode MS" pitchFamily="34" charset="-128"/>
                <a:cs typeface="Arial Unicode MS" pitchFamily="34" charset="-128"/>
              </a:rPr>
              <a:t>:\</a:t>
            </a:r>
            <a:r>
              <a:rPr lang="en-US" sz="1800" kern="1200" dirty="0" smtClean="0">
                <a:latin typeface="Verdana" pitchFamily="34" charset="0"/>
                <a:ea typeface="Arial Unicode MS" pitchFamily="34" charset="-128"/>
                <a:cs typeface="Arial Unicode MS" pitchFamily="34" charset="-128"/>
              </a:rPr>
              <a:t>SSIS_Root\MPS\Loads\mbgConsole\v6_2014</a:t>
            </a:r>
          </a:p>
          <a:p>
            <a:pPr marL="457200" lvl="1" indent="0" eaLnBrk="1" hangingPunct="1">
              <a:buNone/>
              <a:defRPr/>
            </a:pPr>
            <a:endParaRPr lang="en-US" sz="1800" kern="1200" dirty="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smtClean="0">
                <a:latin typeface="Verdana" pitchFamily="34" charset="0"/>
                <a:ea typeface="Arial Unicode MS" pitchFamily="34" charset="-128"/>
                <a:cs typeface="Arial Unicode MS" pitchFamily="34" charset="-128"/>
              </a:rPr>
              <a:t>Data </a:t>
            </a:r>
            <a:r>
              <a:rPr lang="en-US" sz="1800" kern="1200" dirty="0">
                <a:latin typeface="Verdana" pitchFamily="34" charset="0"/>
                <a:ea typeface="Arial Unicode MS" pitchFamily="34" charset="-128"/>
                <a:cs typeface="Arial Unicode MS" pitchFamily="34" charset="-128"/>
              </a:rPr>
              <a:t>base: DBSW8218, </a:t>
            </a:r>
            <a:r>
              <a:rPr lang="en-US" sz="1800" kern="1200" dirty="0" smtClean="0">
                <a:latin typeface="Verdana" pitchFamily="34" charset="0"/>
                <a:ea typeface="Arial Unicode MS" pitchFamily="34" charset="-128"/>
                <a:cs typeface="Arial Unicode MS" pitchFamily="34" charset="-128"/>
              </a:rPr>
              <a:t>DBSWT0023</a:t>
            </a:r>
          </a:p>
          <a:p>
            <a:pPr marL="457200" lvl="1" indent="0" eaLnBrk="1" hangingPunct="1">
              <a:buNone/>
              <a:defRPr/>
            </a:pPr>
            <a:endParaRPr lang="en-US" sz="1800" kern="1200" dirty="0">
              <a:latin typeface="Verdana" pitchFamily="34" charset="0"/>
              <a:ea typeface="Arial Unicode MS" pitchFamily="34" charset="-128"/>
              <a:cs typeface="Arial Unicode MS" pitchFamily="34" charset="-128"/>
            </a:endParaRPr>
          </a:p>
          <a:p>
            <a:pPr marL="800100" lvl="1" indent="-342900" eaLnBrk="1" hangingPunct="1">
              <a:buFont typeface="Courier New" panose="02070309020205020404" pitchFamily="49" charset="0"/>
              <a:buChar char="•"/>
              <a:defRPr/>
            </a:pPr>
            <a:r>
              <a:rPr lang="en-US" sz="1800" kern="1200" dirty="0" smtClean="0">
                <a:latin typeface="Verdana" pitchFamily="34" charset="0"/>
                <a:ea typeface="Arial Unicode MS" pitchFamily="34" charset="-128"/>
                <a:cs typeface="Arial Unicode MS" pitchFamily="34" charset="-128"/>
              </a:rPr>
              <a:t>Latest mapping d</a:t>
            </a:r>
            <a:r>
              <a:rPr lang="en-US" sz="1800" kern="1200" dirty="0">
                <a:latin typeface="Verdana" pitchFamily="34" charset="0"/>
                <a:ea typeface="Arial Unicode MS" pitchFamily="34" charset="-128"/>
                <a:cs typeface="Arial Unicode MS" pitchFamily="34" charset="-128"/>
              </a:rPr>
              <a:t>ocuments as of today are available on </a:t>
            </a:r>
            <a:r>
              <a:rPr lang="en-US" sz="1800" kern="1200" dirty="0" smtClean="0">
                <a:latin typeface="Verdana" pitchFamily="34" charset="0"/>
                <a:ea typeface="Arial Unicode MS" pitchFamily="34" charset="-128"/>
                <a:cs typeface="Arial Unicode MS" pitchFamily="34" charset="-128"/>
              </a:rPr>
              <a:t>ADR2 </a:t>
            </a:r>
            <a:r>
              <a:rPr lang="en-US" sz="1800" kern="1200" dirty="0">
                <a:latin typeface="Verdana" pitchFamily="34" charset="0"/>
                <a:ea typeface="Arial Unicode MS" pitchFamily="34" charset="-128"/>
                <a:cs typeface="Arial Unicode MS" pitchFamily="34" charset="-128"/>
              </a:rPr>
              <a:t>in the following </a:t>
            </a:r>
            <a:r>
              <a:rPr lang="en-US" sz="1800" kern="1200" dirty="0" smtClean="0">
                <a:latin typeface="Verdana" pitchFamily="34" charset="0"/>
                <a:ea typeface="Arial Unicode MS" pitchFamily="34" charset="-128"/>
                <a:cs typeface="Arial Unicode MS" pitchFamily="34" charset="-128"/>
              </a:rPr>
              <a:t>path.</a:t>
            </a:r>
            <a:endParaRPr lang="en-US" sz="1800" kern="1200" dirty="0">
              <a:latin typeface="Verdana" pitchFamily="34" charset="0"/>
              <a:ea typeface="Arial Unicode MS" pitchFamily="34" charset="-128"/>
              <a:cs typeface="Arial Unicode MS" pitchFamily="34" charset="-128"/>
            </a:endParaRPr>
          </a:p>
          <a:p>
            <a:pPr marL="457200" lvl="1" indent="0" eaLnBrk="1" hangingPunct="1">
              <a:buNone/>
              <a:defRPr/>
            </a:pPr>
            <a:r>
              <a:rPr lang="en-US" sz="1800" kern="1200" dirty="0">
                <a:latin typeface="Verdana" pitchFamily="34" charset="0"/>
                <a:ea typeface="Arial Unicode MS" pitchFamily="34" charset="-128"/>
                <a:cs typeface="Arial Unicode MS" pitchFamily="34" charset="-128"/>
              </a:rPr>
              <a:t>	http://</a:t>
            </a:r>
            <a:r>
              <a:rPr lang="en-US" sz="1800" kern="1200" dirty="0" smtClean="0">
                <a:latin typeface="Verdana" pitchFamily="34" charset="0"/>
                <a:ea typeface="Arial Unicode MS" pitchFamily="34" charset="-128"/>
                <a:cs typeface="Arial Unicode MS" pitchFamily="34" charset="-128"/>
              </a:rPr>
              <a:t>adr2.uhc.com/apps/MAPS/20140621_C10782462/defa 	ult.aspx</a:t>
            </a:r>
            <a:r>
              <a:rPr lang="en-US" sz="1800" kern="1200" dirty="0">
                <a:latin typeface="Verdana" pitchFamily="34" charset="0"/>
                <a:ea typeface="Arial Unicode MS" pitchFamily="34" charset="-128"/>
                <a:cs typeface="Arial Unicode MS" pitchFamily="34" charset="-128"/>
              </a:rPr>
              <a:t> </a:t>
            </a:r>
            <a:r>
              <a:rPr lang="en-US" sz="1800" kern="1200" dirty="0" smtClean="0">
                <a:latin typeface="Verdana" pitchFamily="34" charset="0"/>
                <a:ea typeface="Arial Unicode MS" pitchFamily="34" charset="-128"/>
                <a:cs typeface="Arial Unicode MS" pitchFamily="34" charset="-128"/>
              </a:rPr>
              <a:t>(Q2 2014 June Release latest)</a:t>
            </a:r>
          </a:p>
          <a:p>
            <a:pPr marL="457200" lvl="1" indent="0" eaLnBrk="1" hangingPunct="1">
              <a:buNone/>
              <a:defRPr/>
            </a:pPr>
            <a:endParaRPr lang="en-US" sz="1800" kern="1200" dirty="0">
              <a:latin typeface="Verdana" pitchFamily="34" charset="0"/>
              <a:ea typeface="Arial Unicode MS" pitchFamily="34" charset="-128"/>
              <a:cs typeface="Arial Unicode MS" pitchFamily="34" charset="-128"/>
            </a:endParaRPr>
          </a:p>
          <a:p>
            <a:pPr marL="342900" indent="-342900">
              <a:buFont typeface="Wingdings" pitchFamily="2" charset="2"/>
              <a:buNone/>
            </a:pPr>
            <a:endParaRPr lang="en-US" sz="1400" dirty="0" smtClean="0">
              <a:latin typeface="Arial" charset="0"/>
            </a:endParaRPr>
          </a:p>
        </p:txBody>
      </p:sp>
    </p:spTree>
    <p:extLst>
      <p:ext uri="{BB962C8B-B14F-4D97-AF65-F5344CB8AC3E}">
        <p14:creationId xmlns:p14="http://schemas.microsoft.com/office/powerpoint/2010/main" val="266040526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sz="2800" dirty="0" smtClean="0">
                <a:latin typeface="Verdana" pitchFamily="34" charset="0"/>
                <a:ea typeface="Verdana" pitchFamily="34" charset="0"/>
                <a:cs typeface="Verdana" pitchFamily="34" charset="0"/>
              </a:rPr>
              <a:t>Detailed Flow contd..</a:t>
            </a:r>
          </a:p>
        </p:txBody>
      </p:sp>
      <p:sp>
        <p:nvSpPr>
          <p:cNvPr id="22530" name="Text Box 5"/>
          <p:cNvSpPr txBox="1">
            <a:spLocks noChangeArrowheads="1"/>
          </p:cNvSpPr>
          <p:nvPr/>
        </p:nvSpPr>
        <p:spPr bwMode="auto">
          <a:xfrm>
            <a:off x="533400" y="971134"/>
            <a:ext cx="7988300" cy="2917722"/>
          </a:xfrm>
          <a:prstGeom prst="rect">
            <a:avLst/>
          </a:prstGeom>
          <a:noFill/>
          <a:ln w="9525">
            <a:noFill/>
            <a:miter lim="800000"/>
            <a:headEnd/>
            <a:tailEnd/>
          </a:ln>
        </p:spPr>
        <p:txBody>
          <a:bodyPr wrap="square">
            <a:spAutoFit/>
          </a:bodyPr>
          <a:lstStyle/>
          <a:p>
            <a:pPr marL="800100" lvl="1" indent="-342900">
              <a:buSzPct val="90000"/>
              <a:buFont typeface="Courier New" panose="02070309020205020404" pitchFamily="49" charset="0"/>
              <a:buChar char="•"/>
              <a:defRPr/>
            </a:pPr>
            <a:r>
              <a:rPr lang="en-US" sz="1800" dirty="0">
                <a:latin typeface="Verdana" pitchFamily="34" charset="0"/>
              </a:rPr>
              <a:t>The extract retrieves data only for the current plan year i.e. if we are running </a:t>
            </a:r>
            <a:r>
              <a:rPr lang="en-US" sz="1800" dirty="0" smtClean="0">
                <a:latin typeface="Verdana" pitchFamily="34" charset="0"/>
              </a:rPr>
              <a:t>2014 </a:t>
            </a:r>
            <a:r>
              <a:rPr lang="en-US" sz="1800" dirty="0">
                <a:latin typeface="Verdana" pitchFamily="34" charset="0"/>
              </a:rPr>
              <a:t>console app only </a:t>
            </a:r>
            <a:r>
              <a:rPr lang="en-US" sz="1800" dirty="0" smtClean="0">
                <a:latin typeface="Verdana" pitchFamily="34" charset="0"/>
              </a:rPr>
              <a:t>2014 </a:t>
            </a:r>
            <a:r>
              <a:rPr lang="en-US" sz="1800" dirty="0">
                <a:latin typeface="Verdana" pitchFamily="34" charset="0"/>
              </a:rPr>
              <a:t>plans will be retrieved in the extract</a:t>
            </a:r>
          </a:p>
          <a:p>
            <a:pPr marL="800100" lvl="1" indent="-342900">
              <a:buSzPct val="90000"/>
              <a:buFont typeface="Courier New" panose="02070309020205020404" pitchFamily="49" charset="0"/>
              <a:buChar char="•"/>
              <a:defRPr/>
            </a:pPr>
            <a:r>
              <a:rPr lang="en-US" sz="1800" dirty="0">
                <a:latin typeface="Verdana" pitchFamily="34" charset="0"/>
              </a:rPr>
              <a:t>MBG console is executed two extracts are generated.  Medical MBG and Optional MBG.  Medical MBG extracts data for Medical benefit detail types.  Whereas Optional MBG extracts data for Deluxe, Dental 260, Dental 466, Dental Platinum, High Optional Dental, Optional Dental and Fitness benefit types</a:t>
            </a:r>
            <a:r>
              <a:rPr lang="en-US" sz="1800" dirty="0" smtClean="0">
                <a:latin typeface="Verdana" pitchFamily="34" charset="0"/>
              </a:rPr>
              <a:t>.</a:t>
            </a:r>
          </a:p>
          <a:p>
            <a:pPr marL="800100" lvl="1" indent="-342900">
              <a:buSzPct val="90000"/>
              <a:buFont typeface="Courier New" panose="02070309020205020404" pitchFamily="49" charset="0"/>
              <a:buChar char="•"/>
              <a:defRPr/>
            </a:pPr>
            <a:r>
              <a:rPr lang="en-US" sz="1800" dirty="0">
                <a:latin typeface="Verdana" pitchFamily="34" charset="0"/>
              </a:rPr>
              <a:t>Extract Location after running console app in app server</a:t>
            </a:r>
            <a:r>
              <a:rPr lang="en-US" sz="1800" dirty="0" smtClean="0">
                <a:latin typeface="Verdana" pitchFamily="34" charset="0"/>
              </a:rPr>
              <a:t>:</a:t>
            </a:r>
            <a:endParaRPr lang="en-US" sz="1800" dirty="0">
              <a:latin typeface="Verdana"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7" y="4071955"/>
            <a:ext cx="7561263" cy="206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14686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Verdana" pitchFamily="34" charset="0"/>
                <a:ea typeface="Verdana" pitchFamily="34" charset="0"/>
                <a:cs typeface="Verdana" pitchFamily="34" charset="0"/>
              </a:rPr>
              <a:t>Down Stream Flow..</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endParaRPr lang="en-US" dirty="0"/>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812800"/>
            <a:ext cx="8178800" cy="536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87225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SD Presentation Template">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
      <a:clrScheme name="Main 2">
        <a:dk1>
          <a:srgbClr val="53565A"/>
        </a:dk1>
        <a:lt1>
          <a:srgbClr val="FFFFFF"/>
        </a:lt1>
        <a:dk2>
          <a:srgbClr val="63666A"/>
        </a:dk2>
        <a:lt2>
          <a:srgbClr val="0D776E"/>
        </a:lt2>
        <a:accent1>
          <a:srgbClr val="D45D00"/>
        </a:accent1>
        <a:accent2>
          <a:srgbClr val="D19000"/>
        </a:accent2>
        <a:accent3>
          <a:srgbClr val="FFFFFF"/>
        </a:accent3>
        <a:accent4>
          <a:srgbClr val="46484C"/>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BLUE text slide">
  <a:themeElements>
    <a:clrScheme name="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txDef>
      <a:spPr>
        <a:noFill/>
      </a:spPr>
      <a:bodyPr wrap="square" rtlCol="0">
        <a:spAutoFit/>
      </a:bodyPr>
      <a:lstStyle>
        <a:defPPr>
          <a:spcAft>
            <a:spcPts val="400"/>
          </a:spcAft>
          <a:defRPr sz="1200" dirty="0" smtClean="0">
            <a:solidFill>
              <a:schemeClr val="bg2">
                <a:lumMod val="75000"/>
              </a:schemeClr>
            </a:solidFill>
            <a:latin typeface="Verdana"/>
            <a:cs typeface="Verdana"/>
          </a:defRPr>
        </a:defPPr>
      </a:lstStyle>
    </a:txDef>
  </a:objectDefaults>
  <a:extraClrSchemeLst>
    <a:extraClrScheme>
      <a:clrScheme name="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00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57200" marR="0" indent="-457200" algn="l" defTabSz="914400" rtl="0" eaLnBrk="1" fontAlgn="base" latinLnBrk="0" hangingPunct="1">
          <a:lnSpc>
            <a:spcPct val="100000"/>
          </a:lnSpc>
          <a:spcBef>
            <a:spcPct val="0"/>
          </a:spcBef>
          <a:spcAft>
            <a:spcPct val="0"/>
          </a:spcAft>
          <a:buClr>
            <a:schemeClr val="accent2"/>
          </a:buClr>
          <a:buSzTx/>
          <a:buFont typeface="Wingdings" pitchFamily="2" charset="2"/>
          <a:buChar char="v"/>
          <a:tabLst/>
          <a:defRPr kumimoji="0" lang="en-US" sz="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00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57200" marR="0" indent="-457200" algn="l" defTabSz="914400" rtl="0" eaLnBrk="1" fontAlgn="base" latinLnBrk="0" hangingPunct="1">
          <a:lnSpc>
            <a:spcPct val="100000"/>
          </a:lnSpc>
          <a:spcBef>
            <a:spcPct val="0"/>
          </a:spcBef>
          <a:spcAft>
            <a:spcPct val="0"/>
          </a:spcAft>
          <a:buClr>
            <a:schemeClr val="accent2"/>
          </a:buClr>
          <a:buSzTx/>
          <a:buFont typeface="Wingdings" pitchFamily="2" charset="2"/>
          <a:buChar char="v"/>
          <a:tabLst/>
          <a:defRPr kumimoji="0" lang="en-US" sz="800" b="0"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 Chapter Slide 1">
    <a:dk1>
      <a:srgbClr val="000000"/>
    </a:dk1>
    <a:lt1>
      <a:srgbClr val="FFFFFF"/>
    </a:lt1>
    <a:dk2>
      <a:srgbClr val="222C80"/>
    </a:dk2>
    <a:lt2>
      <a:srgbClr val="879196"/>
    </a:lt2>
    <a:accent1>
      <a:srgbClr val="005293"/>
    </a:accent1>
    <a:accent2>
      <a:srgbClr val="FFFFFF"/>
    </a:accent2>
    <a:accent3>
      <a:srgbClr val="FFFFFF"/>
    </a:accent3>
    <a:accent4>
      <a:srgbClr val="000000"/>
    </a:accent4>
    <a:accent5>
      <a:srgbClr val="AAB3C8"/>
    </a:accent5>
    <a:accent6>
      <a:srgbClr val="E7E7E7"/>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897a53ec-2016-4aee-8be4-ce9632eb08ca"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F26FB9A8205B44A2DBA90D61AE2630" ma:contentTypeVersion="16" ma:contentTypeDescription="Create a new document." ma:contentTypeScope="" ma:versionID="78f034df17b1eb0343458615fa8c4f89">
  <xsd:schema xmlns:xsd="http://www.w3.org/2001/XMLSchema" xmlns:xs="http://www.w3.org/2001/XMLSchema" xmlns:p="http://schemas.microsoft.com/office/2006/metadata/properties" xmlns:ns2="9bfa4271-ee11-454c-9f58-4ae1095f6e61" targetNamespace="http://schemas.microsoft.com/office/2006/metadata/properties" ma:root="true" ma:fieldsID="4d4eb51494b4d4d97a2dcaec056eef27" ns2:_="">
    <xsd:import namespace="9bfa4271-ee11-454c-9f58-4ae1095f6e61"/>
    <xsd:element name="properties">
      <xsd:complexType>
        <xsd:sequence>
          <xsd:element name="documentManagement">
            <xsd:complexType>
              <xsd:all>
                <xsd:element ref="ns2:Archive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a4271-ee11-454c-9f58-4ae1095f6e61" elementFormDefault="qualified">
    <xsd:import namespace="http://schemas.microsoft.com/office/2006/documentManagement/types"/>
    <xsd:import namespace="http://schemas.microsoft.com/office/infopath/2007/PartnerControls"/>
    <xsd:element name="Archive_x0020_Status" ma:index="8" nillable="true" ma:displayName="Archive Status" ma:default="No" ma:description="Select 'Yes' if this document is ready to be archived." ma:format="Dropdown" ma:internalName="Archive_x0020_Status">
      <xsd:simpleType>
        <xsd:restriction base="dms:Choice">
          <xsd:enumeration value="No"/>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Archive_x0020_Status xmlns="9bfa4271-ee11-454c-9f58-4ae1095f6e61">No</Archive_x0020_Status>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4FFA596-BF5E-4531-BB1D-1D33237B7749}"/>
</file>

<file path=customXml/itemProps2.xml><?xml version="1.0" encoding="utf-8"?>
<ds:datastoreItem xmlns:ds="http://schemas.openxmlformats.org/officeDocument/2006/customXml" ds:itemID="{24C0B7E6-2214-4CCA-B948-BE07326E32B3}"/>
</file>

<file path=customXml/itemProps3.xml><?xml version="1.0" encoding="utf-8"?>
<ds:datastoreItem xmlns:ds="http://schemas.openxmlformats.org/officeDocument/2006/customXml" ds:itemID="{2FFB9A01-BC70-4FF3-96C9-4AC3F5F82EE9}"/>
</file>

<file path=customXml/itemProps4.xml><?xml version="1.0" encoding="utf-8"?>
<ds:datastoreItem xmlns:ds="http://schemas.openxmlformats.org/officeDocument/2006/customXml" ds:itemID="{9C1DFB89-4CAD-466A-8188-CD4FD2479BE6}"/>
</file>

<file path=customXml/itemProps5.xml><?xml version="1.0" encoding="utf-8"?>
<ds:datastoreItem xmlns:ds="http://schemas.openxmlformats.org/officeDocument/2006/customXml" ds:itemID="{B1187BB7-3AA1-43AE-965A-002D034C6606}"/>
</file>

<file path=docProps/app.xml><?xml version="1.0" encoding="utf-8"?>
<Properties xmlns="http://schemas.openxmlformats.org/officeDocument/2006/extended-properties" xmlns:vt="http://schemas.openxmlformats.org/officeDocument/2006/docPropsVTypes">
  <Template/>
  <TotalTime>3850</TotalTime>
  <Words>618</Words>
  <Application>Microsoft Office PowerPoint</Application>
  <PresentationFormat>On-screen Show (4:3)</PresentationFormat>
  <Paragraphs>188</Paragraphs>
  <Slides>21</Slides>
  <Notes>1</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21</vt:i4>
      </vt:variant>
    </vt:vector>
  </HeadingPairs>
  <TitlesOfParts>
    <vt:vector size="30" baseType="lpstr">
      <vt:lpstr>GSD Presentation Template</vt:lpstr>
      <vt:lpstr>Main</vt:lpstr>
      <vt:lpstr>1_Main</vt:lpstr>
      <vt:lpstr>Section B/Thank You</vt:lpstr>
      <vt:lpstr>2_Main</vt:lpstr>
      <vt:lpstr>3_Main</vt:lpstr>
      <vt:lpstr>1_BLUE text slide</vt:lpstr>
      <vt:lpstr>2_Custom Design</vt:lpstr>
      <vt:lpstr>Worksheet</vt:lpstr>
      <vt:lpstr>PowerPoint Presentation</vt:lpstr>
      <vt:lpstr>Contents</vt:lpstr>
      <vt:lpstr>MBG Overview</vt:lpstr>
      <vt:lpstr>Continued..</vt:lpstr>
      <vt:lpstr>Continued..</vt:lpstr>
      <vt:lpstr>Acronyms</vt:lpstr>
      <vt:lpstr>Functionality Overview</vt:lpstr>
      <vt:lpstr>Detailed Flow contd..</vt:lpstr>
      <vt:lpstr>Down Stream Flow..</vt:lpstr>
      <vt:lpstr>Scenarios</vt:lpstr>
      <vt:lpstr>Scenarios contd…</vt:lpstr>
      <vt:lpstr>Scenarios contd…</vt:lpstr>
      <vt:lpstr>Scenarios contd…</vt:lpstr>
      <vt:lpstr>Scenarios contd…</vt:lpstr>
      <vt:lpstr>Scenarios contd…</vt:lpstr>
      <vt:lpstr>Scenarios contd…</vt:lpstr>
      <vt:lpstr>Scenarios contd…</vt:lpstr>
      <vt:lpstr>MBG Extracts and BO reports…</vt:lpstr>
      <vt:lpstr>MBG BO Links</vt:lpstr>
      <vt:lpstr>        Q&amp;A</vt:lpstr>
      <vt:lpstr>   Thank you!!</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with image</dc:title>
  <dc:creator>achopr2</dc:creator>
  <cp:lastModifiedBy>Bogolu, Mallikarjuna R</cp:lastModifiedBy>
  <cp:revision>219</cp:revision>
  <cp:lastPrinted>2011-02-25T23:07:52Z</cp:lastPrinted>
  <dcterms:created xsi:type="dcterms:W3CDTF">2012-06-22T09:06:58Z</dcterms:created>
  <dcterms:modified xsi:type="dcterms:W3CDTF">2014-03-25T10:56:17Z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0x010100A3F26FB9A8205B44A2DBA90D61AE2630</vt:lpwstr>
  </property>
  <property fmtid="{D5CDD505-2E9C-101B-9397-08002B2CF9AE}" pid="3" name="Order">
    <vt:r8>2300</vt:r8>
  </property>
  <property fmtid="{D5CDD505-2E9C-101B-9397-08002B2CF9AE}" pid="5" name="_dlc_DocIdItemGuid">
    <vt:lpwstr>96a295d2-c669-444d-b7d6-03362ebaaecd</vt:lpwstr>
  </property>
  <property fmtid="{D5CDD505-2E9C-101B-9397-08002B2CF9AE}" pid="7" name="xd_ProgID">
    <vt:lpwstr/>
  </property>
  <property fmtid="{D5CDD505-2E9C-101B-9397-08002B2CF9AE}" pid="8" name="_dlc_DocId">
    <vt:lpwstr>DMCA-107-22</vt:lpwstr>
  </property>
  <property fmtid="{D5CDD505-2E9C-101B-9397-08002B2CF9AE}" pid="9" name="_SourceUrl">
    <vt:lpwstr/>
  </property>
  <property fmtid="{D5CDD505-2E9C-101B-9397-08002B2CF9AE}" pid="10" name="_SharedFileIndex">
    <vt:lpwstr/>
  </property>
  <property fmtid="{D5CDD505-2E9C-101B-9397-08002B2CF9AE}" pid="11" name="_dlc_DocIdUrl">
    <vt:lpwstr>http://it500.optum.com/sites/DMCA/teams/gpsmaps/_layouts/DocIdRedir.aspx?ID=DMCA-107-22, DMCA-107-22</vt:lpwstr>
  </property>
  <property fmtid="{D5CDD505-2E9C-101B-9397-08002B2CF9AE}" pid="12" name="TemplateUrl">
    <vt:lpwstr/>
  </property>
  <property fmtid="{D5CDD505-2E9C-101B-9397-08002B2CF9AE}" pid="14" name="CWRMItemRecordData">
    <vt:lpwstr/>
  </property>
  <property fmtid="{D5CDD505-2E9C-101B-9397-08002B2CF9AE}" pid="15" name="TaxCatchAll">
    <vt:lpwstr/>
  </property>
  <property fmtid="{D5CDD505-2E9C-101B-9397-08002B2CF9AE}" pid="16" name="e94be97ffb024deb9c3d6d978a059d35">
    <vt:lpwstr/>
  </property>
</Properties>
</file>