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73" r:id="rId10"/>
    <p:sldId id="277" r:id="rId11"/>
    <p:sldId id="279" r:id="rId12"/>
    <p:sldId id="280" r:id="rId13"/>
    <p:sldId id="282" r:id="rId14"/>
    <p:sldId id="283" r:id="rId15"/>
    <p:sldId id="284" r:id="rId16"/>
    <p:sldId id="285" r:id="rId17"/>
    <p:sldId id="286" r:id="rId18"/>
    <p:sldId id="291" r:id="rId19"/>
    <p:sldId id="292" r:id="rId20"/>
    <p:sldId id="287" r:id="rId21"/>
    <p:sldId id="288" r:id="rId22"/>
    <p:sldId id="289" r:id="rId23"/>
    <p:sldId id="290" r:id="rId24"/>
    <p:sldId id="275" r:id="rId25"/>
    <p:sldId id="293" r:id="rId26"/>
    <p:sldId id="294"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p15:clr>
            <a:srgbClr val="A4A3A4"/>
          </p15:clr>
        </p15:guide>
        <p15:guide id="2" pos="29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E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85"/>
        <p:guide pos="291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9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B1A60D-1EFB-456A-88EB-E95F5114A0E9}" type="datetimeFigureOut">
              <a:rPr lang="en-US" smtClean="0"/>
              <a:t>11/6/2022</a:t>
            </a:fld>
            <a:endParaRPr lang="en-US"/>
          </a:p>
        </p:txBody>
      </p:sp>
      <p:sp>
        <p:nvSpPr>
          <p:cNvPr id="104869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9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9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DAE72-4BBC-442C-9276-4DA3FE8A10CB}" type="slidenum">
              <a:rPr lang="en-US" smtClean="0"/>
              <a:t>‹#›</a:t>
            </a:fld>
            <a:endParaRPr lang="en-US"/>
          </a:p>
        </p:txBody>
      </p:sp>
    </p:spTree>
    <p:extLst>
      <p:ext uri="{BB962C8B-B14F-4D97-AF65-F5344CB8AC3E}">
        <p14:creationId xmlns:p14="http://schemas.microsoft.com/office/powerpoint/2010/main" val="104359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US" dirty="0"/>
          </a:p>
        </p:txBody>
      </p:sp>
      <p:sp>
        <p:nvSpPr>
          <p:cNvPr id="1048595" name="Slide Number Placeholder 3"/>
          <p:cNvSpPr>
            <a:spLocks noGrp="1"/>
          </p:cNvSpPr>
          <p:nvPr>
            <p:ph type="sldNum" sz="quarter" idx="10"/>
          </p:nvPr>
        </p:nvSpPr>
        <p:spPr/>
        <p:txBody>
          <a:bodyPr/>
          <a:lstStyle/>
          <a:p>
            <a:fld id="{D2ADAE72-4BBC-442C-9276-4DA3FE8A10C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6"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597"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98" name="Date Placeholder 6"/>
          <p:cNvSpPr>
            <a:spLocks noGrp="1"/>
          </p:cNvSpPr>
          <p:nvPr>
            <p:ph type="dt" sz="half" idx="10"/>
          </p:nvPr>
        </p:nvSpPr>
        <p:spPr/>
        <p:txBody>
          <a:bodyPr/>
          <a:lstStyle/>
          <a:p>
            <a:fld id="{7B70A51B-9D80-4915-A4E7-76DBA94E0B04}" type="datetimeFigureOut">
              <a:rPr lang="en-US" smtClean="0"/>
              <a:t>11/6/2022</a:t>
            </a:fld>
            <a:endParaRPr lang="en-US"/>
          </a:p>
        </p:txBody>
      </p:sp>
      <p:sp>
        <p:nvSpPr>
          <p:cNvPr id="1048599" name="Footer Placeholder 19"/>
          <p:cNvSpPr>
            <a:spLocks noGrp="1"/>
          </p:cNvSpPr>
          <p:nvPr>
            <p:ph type="ftr" sz="quarter" idx="11"/>
          </p:nvPr>
        </p:nvSpPr>
        <p:spPr/>
        <p:txBody>
          <a:bodyPr/>
          <a:lstStyle/>
          <a:p>
            <a:endParaRPr lang="en-US"/>
          </a:p>
        </p:txBody>
      </p:sp>
      <p:sp>
        <p:nvSpPr>
          <p:cNvPr id="1048600" name="Slide Number Placeholder 9"/>
          <p:cNvSpPr>
            <a:spLocks noGrp="1"/>
          </p:cNvSpPr>
          <p:nvPr>
            <p:ph type="sldNum" sz="quarter" idx="12"/>
          </p:nvPr>
        </p:nvSpPr>
        <p:spPr/>
        <p:txBody>
          <a:bodyPr/>
          <a:lstStyle/>
          <a:p>
            <a:fld id="{6ECDBD13-1402-4636-894A-AB33E139CA37}" type="slidenum">
              <a:rPr lang="en-US" smtClean="0"/>
              <a:t>‹#›</a:t>
            </a:fld>
            <a:endParaRPr lang="en-US"/>
          </a:p>
        </p:txBody>
      </p:sp>
      <p:sp>
        <p:nvSpPr>
          <p:cNvPr id="1048601"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02"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kumimoji="0" lang="en-US"/>
              <a:t>Click to edit Master title style</a:t>
            </a:r>
          </a:p>
        </p:txBody>
      </p:sp>
      <p:sp>
        <p:nvSpPr>
          <p:cNvPr id="104865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4" name="Date Placeholder 3"/>
          <p:cNvSpPr>
            <a:spLocks noGrp="1"/>
          </p:cNvSpPr>
          <p:nvPr>
            <p:ph type="dt" sz="half" idx="10"/>
          </p:nvPr>
        </p:nvSpPr>
        <p:spPr/>
        <p:txBody>
          <a:bodyPr/>
          <a:lstStyle/>
          <a:p>
            <a:fld id="{7B70A51B-9D80-4915-A4E7-76DBA94E0B04}" type="datetimeFigureOut">
              <a:rPr lang="en-US" smtClean="0"/>
              <a:t>11/6/2022</a:t>
            </a:fld>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39"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0" name="Date Placeholder 3"/>
          <p:cNvSpPr>
            <a:spLocks noGrp="1"/>
          </p:cNvSpPr>
          <p:nvPr>
            <p:ph type="dt" sz="half" idx="10"/>
          </p:nvPr>
        </p:nvSpPr>
        <p:spPr/>
        <p:txBody>
          <a:bodyPr/>
          <a:lstStyle/>
          <a:p>
            <a:fld id="{7B70A51B-9D80-4915-A4E7-76DBA94E0B04}" type="datetimeFigureOut">
              <a:rPr lang="en-US" smtClean="0"/>
              <a:t>11/6/2022</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kumimoji="0" lang="en-US"/>
              <a:t>Click to edit Master title style</a:t>
            </a:r>
          </a:p>
        </p:txBody>
      </p:sp>
      <p:sp>
        <p:nvSpPr>
          <p:cNvPr id="1048620"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1" name="Date Placeholder 3"/>
          <p:cNvSpPr>
            <a:spLocks noGrp="1"/>
          </p:cNvSpPr>
          <p:nvPr>
            <p:ph type="dt" sz="half" idx="10"/>
          </p:nvPr>
        </p:nvSpPr>
        <p:spPr/>
        <p:txBody>
          <a:bodyPr/>
          <a:lstStyle/>
          <a:p>
            <a:fld id="{7B70A51B-9D80-4915-A4E7-76DBA94E0B04}" type="datetimeFigureOut">
              <a:rPr lang="en-US" smtClean="0"/>
              <a:t>11/6/2022</a:t>
            </a:fld>
            <a:endParaRPr lang="en-US"/>
          </a:p>
        </p:txBody>
      </p:sp>
      <p:sp>
        <p:nvSpPr>
          <p:cNvPr id="1048622" name="Footer Placeholder 4"/>
          <p:cNvSpPr>
            <a:spLocks noGrp="1"/>
          </p:cNvSpPr>
          <p:nvPr>
            <p:ph type="ftr" sz="quarter" idx="11"/>
          </p:nvPr>
        </p:nvSpPr>
        <p:spPr/>
        <p:txBody>
          <a:bodyPr/>
          <a:lstStyle/>
          <a:p>
            <a:endParaRPr lang="en-US"/>
          </a:p>
        </p:txBody>
      </p:sp>
      <p:sp>
        <p:nvSpPr>
          <p:cNvPr id="1048623" name="Slide Number Placeholder 5"/>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5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8"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659"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0" name="Date Placeholder 3"/>
          <p:cNvSpPr>
            <a:spLocks noGrp="1"/>
          </p:cNvSpPr>
          <p:nvPr>
            <p:ph type="dt" sz="half" idx="10"/>
          </p:nvPr>
        </p:nvSpPr>
        <p:spPr/>
        <p:txBody>
          <a:bodyPr/>
          <a:lstStyle/>
          <a:p>
            <a:fld id="{7B70A51B-9D80-4915-A4E7-76DBA94E0B04}" type="datetimeFigureOut">
              <a:rPr lang="en-US" smtClean="0"/>
              <a:t>11/6/2022</a:t>
            </a:fld>
            <a:endParaRPr lang="en-US"/>
          </a:p>
        </p:txBody>
      </p:sp>
      <p:sp>
        <p:nvSpPr>
          <p:cNvPr id="1048661" name="Footer Placeholder 4"/>
          <p:cNvSpPr>
            <a:spLocks noGrp="1"/>
          </p:cNvSpPr>
          <p:nvPr>
            <p:ph type="ftr" sz="quarter" idx="11"/>
          </p:nvPr>
        </p:nvSpPr>
        <p:spPr/>
        <p:txBody>
          <a:bodyPr/>
          <a:lstStyle/>
          <a:p>
            <a:endParaRPr lang="en-US"/>
          </a:p>
        </p:txBody>
      </p:sp>
      <p:sp>
        <p:nvSpPr>
          <p:cNvPr id="1048662" name="Slide Number Placeholder 5"/>
          <p:cNvSpPr>
            <a:spLocks noGrp="1"/>
          </p:cNvSpPr>
          <p:nvPr>
            <p:ph type="sldNum" sz="quarter" idx="12"/>
          </p:nvPr>
        </p:nvSpPr>
        <p:spPr/>
        <p:txBody>
          <a:bodyPr/>
          <a:lstStyle/>
          <a:p>
            <a:fld id="{6ECDBD13-1402-4636-894A-AB33E139CA37}" type="slidenum">
              <a:rPr lang="en-US" smtClean="0"/>
              <a:t>‹#›</a:t>
            </a:fld>
            <a:endParaRPr lang="en-US"/>
          </a:p>
        </p:txBody>
      </p:sp>
      <p:sp>
        <p:nvSpPr>
          <p:cNvPr id="1048663"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4"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65"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6"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67"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9" name="Date Placeholder 4"/>
          <p:cNvSpPr>
            <a:spLocks noGrp="1"/>
          </p:cNvSpPr>
          <p:nvPr>
            <p:ph type="dt" sz="half" idx="10"/>
          </p:nvPr>
        </p:nvSpPr>
        <p:spPr/>
        <p:txBody>
          <a:bodyPr/>
          <a:lstStyle/>
          <a:p>
            <a:fld id="{7B70A51B-9D80-4915-A4E7-76DBA94E0B04}" type="datetimeFigureOut">
              <a:rPr lang="en-US" smtClean="0"/>
              <a:t>11/6/2022</a:t>
            </a:fld>
            <a:endParaRPr lang="en-US"/>
          </a:p>
        </p:txBody>
      </p:sp>
      <p:sp>
        <p:nvSpPr>
          <p:cNvPr id="1048670" name="Footer Placeholder 5"/>
          <p:cNvSpPr>
            <a:spLocks noGrp="1"/>
          </p:cNvSpPr>
          <p:nvPr>
            <p:ph type="ftr" sz="quarter" idx="11"/>
          </p:nvPr>
        </p:nvSpPr>
        <p:spPr/>
        <p:txBody>
          <a:bodyPr/>
          <a:lstStyle/>
          <a:p>
            <a:endParaRPr lang="en-US"/>
          </a:p>
        </p:txBody>
      </p:sp>
      <p:sp>
        <p:nvSpPr>
          <p:cNvPr id="1048671" name="Slide Number Placeholder 6"/>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7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67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Date Placeholder 6"/>
          <p:cNvSpPr>
            <a:spLocks noGrp="1"/>
          </p:cNvSpPr>
          <p:nvPr>
            <p:ph type="dt" sz="half" idx="10"/>
          </p:nvPr>
        </p:nvSpPr>
        <p:spPr/>
        <p:txBody>
          <a:bodyPr/>
          <a:lstStyle/>
          <a:p>
            <a:fld id="{7B70A51B-9D80-4915-A4E7-76DBA94E0B04}" type="datetimeFigureOut">
              <a:rPr lang="en-US" smtClean="0"/>
              <a:t>11/6/2022</a:t>
            </a:fld>
            <a:endParaRPr lang="en-US"/>
          </a:p>
        </p:txBody>
      </p:sp>
      <p:sp>
        <p:nvSpPr>
          <p:cNvPr id="1048678" name="Footer Placeholder 7"/>
          <p:cNvSpPr>
            <a:spLocks noGrp="1"/>
          </p:cNvSpPr>
          <p:nvPr>
            <p:ph type="ftr" sz="quarter" idx="11"/>
          </p:nvPr>
        </p:nvSpPr>
        <p:spPr/>
        <p:txBody>
          <a:bodyPr/>
          <a:lstStyle/>
          <a:p>
            <a:endParaRPr lang="en-US"/>
          </a:p>
        </p:txBody>
      </p:sp>
      <p:sp>
        <p:nvSpPr>
          <p:cNvPr id="1048679" name="Slide Number Placeholder 8"/>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6"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587" name="Date Placeholder 2"/>
          <p:cNvSpPr>
            <a:spLocks noGrp="1"/>
          </p:cNvSpPr>
          <p:nvPr>
            <p:ph type="dt" sz="half" idx="10"/>
          </p:nvPr>
        </p:nvSpPr>
        <p:spPr/>
        <p:txBody>
          <a:bodyPr/>
          <a:lstStyle/>
          <a:p>
            <a:fld id="{7B70A51B-9D80-4915-A4E7-76DBA94E0B04}" type="datetimeFigureOut">
              <a:rPr lang="en-US" smtClean="0"/>
              <a:t>11/6/2022</a:t>
            </a:fld>
            <a:endParaRPr lang="en-US"/>
          </a:p>
        </p:txBody>
      </p:sp>
      <p:sp>
        <p:nvSpPr>
          <p:cNvPr id="1048588" name="Footer Placeholder 3"/>
          <p:cNvSpPr>
            <a:spLocks noGrp="1"/>
          </p:cNvSpPr>
          <p:nvPr>
            <p:ph type="ftr" sz="quarter" idx="11"/>
          </p:nvPr>
        </p:nvSpPr>
        <p:spPr/>
        <p:txBody>
          <a:bodyPr/>
          <a:lstStyle/>
          <a:p>
            <a:endParaRPr lang="en-US"/>
          </a:p>
        </p:txBody>
      </p:sp>
      <p:sp>
        <p:nvSpPr>
          <p:cNvPr id="1048589" name="Slide Number Placeholder 4"/>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80"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1" name="Date Placeholder 1"/>
          <p:cNvSpPr>
            <a:spLocks noGrp="1"/>
          </p:cNvSpPr>
          <p:nvPr>
            <p:ph type="dt" sz="half" idx="10"/>
          </p:nvPr>
        </p:nvSpPr>
        <p:spPr/>
        <p:txBody>
          <a:bodyPr/>
          <a:lstStyle/>
          <a:p>
            <a:fld id="{7B70A51B-9D80-4915-A4E7-76DBA94E0B04}" type="datetimeFigureOut">
              <a:rPr lang="en-US" smtClean="0"/>
              <a:t>11/6/2022</a:t>
            </a:fld>
            <a:endParaRPr lang="en-US"/>
          </a:p>
        </p:txBody>
      </p:sp>
      <p:sp>
        <p:nvSpPr>
          <p:cNvPr id="1048682" name="Footer Placeholder 2"/>
          <p:cNvSpPr>
            <a:spLocks noGrp="1"/>
          </p:cNvSpPr>
          <p:nvPr>
            <p:ph type="ftr" sz="quarter" idx="11"/>
          </p:nvPr>
        </p:nvSpPr>
        <p:spPr/>
        <p:txBody>
          <a:bodyPr/>
          <a:lstStyle/>
          <a:p>
            <a:endParaRPr lang="en-US"/>
          </a:p>
        </p:txBody>
      </p:sp>
      <p:sp>
        <p:nvSpPr>
          <p:cNvPr id="1048683" name="Slide Number Placeholder 3"/>
          <p:cNvSpPr>
            <a:spLocks noGrp="1"/>
          </p:cNvSpPr>
          <p:nvPr>
            <p:ph type="sldNum" sz="quarter" idx="12"/>
          </p:nvPr>
        </p:nvSpPr>
        <p:spPr/>
        <p:txBody>
          <a:bodyPr/>
          <a:lstStyle/>
          <a:p>
            <a:fld id="{6ECDBD13-1402-4636-894A-AB33E139CA37}" type="slidenum">
              <a:rPr lang="en-US" smtClean="0"/>
              <a:t>‹#›</a:t>
            </a:fld>
            <a:endParaRPr lang="en-US"/>
          </a:p>
        </p:txBody>
      </p:sp>
      <p:sp>
        <p:nvSpPr>
          <p:cNvPr id="1048684"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686"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87"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8" name="Date Placeholder 4"/>
          <p:cNvSpPr>
            <a:spLocks noGrp="1"/>
          </p:cNvSpPr>
          <p:nvPr>
            <p:ph type="dt" sz="half" idx="10"/>
          </p:nvPr>
        </p:nvSpPr>
        <p:spPr/>
        <p:txBody>
          <a:bodyPr/>
          <a:lstStyle/>
          <a:p>
            <a:fld id="{7B70A51B-9D80-4915-A4E7-76DBA94E0B04}" type="datetimeFigureOut">
              <a:rPr lang="en-US" smtClean="0"/>
              <a:t>11/6/2022</a:t>
            </a:fld>
            <a:endParaRPr lang="en-US"/>
          </a:p>
        </p:txBody>
      </p:sp>
      <p:sp>
        <p:nvSpPr>
          <p:cNvPr id="1048689" name="Footer Placeholder 5"/>
          <p:cNvSpPr>
            <a:spLocks noGrp="1"/>
          </p:cNvSpPr>
          <p:nvPr>
            <p:ph type="ftr" sz="quarter" idx="11"/>
          </p:nvPr>
        </p:nvSpPr>
        <p:spPr/>
        <p:txBody>
          <a:bodyPr/>
          <a:lstStyle/>
          <a:p>
            <a:endParaRPr lang="en-US"/>
          </a:p>
        </p:txBody>
      </p:sp>
      <p:sp>
        <p:nvSpPr>
          <p:cNvPr id="1048690" name="Slide Number Placeholder 6"/>
          <p:cNvSpPr>
            <a:spLocks noGrp="1"/>
          </p:cNvSpPr>
          <p:nvPr>
            <p:ph type="sldNum" sz="quarter" idx="12"/>
          </p:nvPr>
        </p:nvSpPr>
        <p:spPr/>
        <p:txBody>
          <a:bodyPr/>
          <a:lstStyle/>
          <a:p>
            <a:fld id="{6ECDBD13-1402-4636-894A-AB33E139CA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3"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44" name="Date Placeholder 4"/>
          <p:cNvSpPr>
            <a:spLocks noGrp="1"/>
          </p:cNvSpPr>
          <p:nvPr>
            <p:ph type="dt" sz="half" idx="10"/>
          </p:nvPr>
        </p:nvSpPr>
        <p:spPr/>
        <p:txBody>
          <a:bodyPr/>
          <a:lstStyle/>
          <a:p>
            <a:fld id="{7B70A51B-9D80-4915-A4E7-76DBA94E0B04}" type="datetimeFigureOut">
              <a:rPr lang="en-US" smtClean="0"/>
              <a:t>11/6/2022</a:t>
            </a:fld>
            <a:endParaRPr lang="en-US"/>
          </a:p>
        </p:txBody>
      </p:sp>
      <p:sp>
        <p:nvSpPr>
          <p:cNvPr id="1048645" name="Footer Placeholder 5"/>
          <p:cNvSpPr>
            <a:spLocks noGrp="1"/>
          </p:cNvSpPr>
          <p:nvPr>
            <p:ph type="ftr" sz="quarter" idx="11"/>
          </p:nvPr>
        </p:nvSpPr>
        <p:spPr/>
        <p:txBody>
          <a:bodyPr/>
          <a:lstStyle/>
          <a:p>
            <a:endParaRPr lang="en-US"/>
          </a:p>
        </p:txBody>
      </p:sp>
      <p:sp>
        <p:nvSpPr>
          <p:cNvPr id="1048646" name="Slide Number Placeholder 6"/>
          <p:cNvSpPr>
            <a:spLocks noGrp="1"/>
          </p:cNvSpPr>
          <p:nvPr>
            <p:ph type="sldNum" sz="quarter" idx="12"/>
          </p:nvPr>
        </p:nvSpPr>
        <p:spPr/>
        <p:txBody>
          <a:bodyPr/>
          <a:lstStyle/>
          <a:p>
            <a:fld id="{6ECDBD13-1402-4636-894A-AB33E139CA37}" type="slidenum">
              <a:rPr lang="en-US" smtClean="0"/>
              <a:t>‹#›</a:t>
            </a:fld>
            <a:endParaRPr lang="en-US"/>
          </a:p>
        </p:txBody>
      </p:sp>
      <p:sp>
        <p:nvSpPr>
          <p:cNvPr id="1048647"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1048648"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64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1"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7B70A51B-9D80-4915-A4E7-76DBA94E0B04}" type="datetimeFigureOut">
              <a:rPr lang="en-US" smtClean="0"/>
              <a:t>11/6/2022</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6ECDBD13-1402-4636-894A-AB33E139CA37}" type="slidenum">
              <a:rPr lang="en-US" smtClean="0"/>
              <a:t>‹#›</a:t>
            </a:fld>
            <a:endParaRPr lang="en-US"/>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mrtc.ac.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1435608" y="154716"/>
            <a:ext cx="7498080" cy="1143000"/>
          </a:xfrm>
        </p:spPr>
        <p:txBody>
          <a:bodyPr>
            <a:normAutofit fontScale="90000"/>
          </a:bodyPr>
          <a:lstStyle/>
          <a:p>
            <a:r>
              <a:rPr lang="en-US" dirty="0"/>
              <a:t>  ACCURATE  AND </a:t>
            </a:r>
            <a:r>
              <a:rPr lang="en-US" sz="4400" dirty="0">
                <a:latin typeface="Times New Roman" panose="02020603050405020304" pitchFamily="18" charset="0"/>
                <a:cs typeface="Times New Roman" panose="02020603050405020304" pitchFamily="18" charset="0"/>
              </a:rPr>
              <a:t>ROBUST</a:t>
            </a:r>
            <a:r>
              <a:rPr lang="en-US" dirty="0"/>
              <a:t>    </a:t>
            </a:r>
            <a:br>
              <a:rPr lang="en-US" dirty="0"/>
            </a:br>
            <a:r>
              <a:rPr lang="en-US" dirty="0"/>
              <a:t>     SALIENCY DETECTION</a:t>
            </a:r>
          </a:p>
        </p:txBody>
      </p:sp>
      <p:sp>
        <p:nvSpPr>
          <p:cNvPr id="1048591" name="Subtitle 2"/>
          <p:cNvSpPr>
            <a:spLocks noGrp="1"/>
          </p:cNvSpPr>
          <p:nvPr>
            <p:ph idx="1"/>
          </p:nvPr>
        </p:nvSpPr>
        <p:spPr>
          <a:xfrm>
            <a:off x="1143000" y="1432810"/>
            <a:ext cx="7790688" cy="4800600"/>
          </a:xfrm>
        </p:spPr>
        <p:txBody>
          <a:bodyPr/>
          <a:lstStyle/>
          <a:p>
            <a:pPr marL="82550" indent="0">
              <a:buNone/>
            </a:pPr>
            <a:r>
              <a:rPr lang="en-US" dirty="0"/>
              <a:t>                           </a:t>
            </a:r>
            <a:r>
              <a:rPr lang="en-US" sz="2400" dirty="0"/>
              <a:t>By</a:t>
            </a:r>
          </a:p>
          <a:p>
            <a:pPr marL="82550" indent="0">
              <a:buNone/>
            </a:pPr>
            <a:r>
              <a:rPr lang="en-US" sz="2800" dirty="0"/>
              <a:t>                </a:t>
            </a:r>
            <a:r>
              <a:rPr lang="en-US" sz="2400" dirty="0">
                <a:latin typeface="Times New Roman" panose="02020603050405020304" pitchFamily="18" charset="0"/>
                <a:cs typeface="Times New Roman" panose="02020603050405020304" pitchFamily="18" charset="0"/>
              </a:rPr>
              <a:t> P.SATVIKA(197R1A05N7)</a:t>
            </a:r>
          </a:p>
          <a:p>
            <a:pPr marL="82550" indent="0">
              <a:buNone/>
            </a:pPr>
            <a:r>
              <a:rPr lang="en-US" sz="2400" dirty="0">
                <a:latin typeface="Times New Roman" panose="02020603050405020304" pitchFamily="18" charset="0"/>
                <a:cs typeface="Times New Roman" panose="02020603050405020304" pitchFamily="18" charset="0"/>
              </a:rPr>
              <a:t>        PARANKUSHAM VAISHNAVI(197R1A05N8)</a:t>
            </a:r>
          </a:p>
          <a:p>
            <a:pPr marL="82550" indent="0">
              <a:buNone/>
            </a:pPr>
            <a:r>
              <a:rPr lang="en-US" sz="2400" dirty="0">
                <a:latin typeface="Times New Roman" panose="02020603050405020304" pitchFamily="18" charset="0"/>
                <a:cs typeface="Times New Roman" panose="02020603050405020304" pitchFamily="18" charset="0"/>
              </a:rPr>
              <a:t>           MAMINDLA MOUNIKA(197R1A05M7)</a:t>
            </a:r>
          </a:p>
          <a:p>
            <a:pPr marL="82550" indent="0">
              <a:buNone/>
            </a:pPr>
            <a:r>
              <a:rPr lang="en-US" sz="2400" dirty="0"/>
              <a:t>                   </a:t>
            </a:r>
          </a:p>
          <a:p>
            <a:pPr marL="82550" indent="0">
              <a:buNone/>
            </a:pPr>
            <a:r>
              <a:rPr lang="en-US" sz="2400" dirty="0"/>
              <a:t>                        Under the Guidance of</a:t>
            </a:r>
          </a:p>
          <a:p>
            <a:pPr marL="82550" indent="0">
              <a:buNone/>
            </a:pPr>
            <a:r>
              <a:rPr lang="en-US" sz="2400" dirty="0"/>
              <a:t>                         </a:t>
            </a:r>
            <a:r>
              <a:rPr lang="en-IN" sz="2400" dirty="0"/>
              <a:t>DR. K. SRUJAN RAJU</a:t>
            </a:r>
            <a:endParaRPr lang="en-US" sz="2400" dirty="0"/>
          </a:p>
          <a:p>
            <a:pPr marL="82550" indent="0">
              <a:buNone/>
            </a:pPr>
            <a:r>
              <a:rPr lang="en-US" sz="2800" dirty="0"/>
              <a:t>               </a:t>
            </a:r>
          </a:p>
          <a:p>
            <a:pPr marL="82550" indent="0">
              <a:buNone/>
            </a:pPr>
            <a:r>
              <a:rPr lang="en-US" sz="2400" dirty="0"/>
              <a:t>                   </a:t>
            </a:r>
            <a:r>
              <a:rPr lang="en-US" sz="2800" dirty="0"/>
              <a:t>                      </a:t>
            </a:r>
          </a:p>
        </p:txBody>
      </p:sp>
      <p:sp>
        <p:nvSpPr>
          <p:cNvPr id="1048592" name="Rectangle 9"/>
          <p:cNvSpPr/>
          <p:nvPr/>
        </p:nvSpPr>
        <p:spPr>
          <a:xfrm>
            <a:off x="1143000" y="5181600"/>
            <a:ext cx="8153400" cy="1477328"/>
          </a:xfrm>
          <a:prstGeom prst="rect">
            <a:avLst/>
          </a:prstGeom>
        </p:spPr>
        <p:txBody>
          <a:bodyPr wrap="square">
            <a:spAutoFit/>
          </a:bodyPr>
          <a:lstStyle/>
          <a:p>
            <a:pPr algn="ctr"/>
            <a:r>
              <a:rPr lang="en-US" dirty="0">
                <a:solidFill>
                  <a:schemeClr val="accent1"/>
                </a:solidFill>
              </a:rPr>
              <a:t>     </a:t>
            </a:r>
          </a:p>
          <a:p>
            <a:pPr algn="ctr"/>
            <a:r>
              <a:rPr lang="en-US" dirty="0">
                <a:solidFill>
                  <a:schemeClr val="accent1"/>
                </a:solidFill>
              </a:rPr>
              <a:t> </a:t>
            </a:r>
          </a:p>
          <a:p>
            <a:pPr algn="ctr"/>
            <a:endParaRPr lang="en-US" dirty="0">
              <a:solidFill>
                <a:schemeClr val="accent1"/>
              </a:solidFill>
            </a:endParaRPr>
          </a:p>
          <a:p>
            <a:pPr algn="ctr"/>
            <a:endParaRPr lang="en-US" dirty="0"/>
          </a:p>
          <a:p>
            <a:pPr algn="ctr"/>
            <a:endParaRPr lang="en-US" dirty="0"/>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44" y="4953068"/>
            <a:ext cx="8001000" cy="1462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04800"/>
            <a:ext cx="7391400" cy="765282"/>
          </a:xfrm>
        </p:spPr>
        <p:txBody>
          <a:bodyPr>
            <a:normAutofit/>
          </a:bodyPr>
          <a:lstStyle/>
          <a:p>
            <a:r>
              <a:rPr lang="en-US" sz="3600" b="1" dirty="0">
                <a:effectLst/>
                <a:latin typeface="Times New Roman" pitchFamily="18" charset="0"/>
                <a:cs typeface="Times New Roman" pitchFamily="18" charset="0"/>
              </a:rPr>
              <a:t>Methodology</a:t>
            </a:r>
          </a:p>
        </p:txBody>
      </p:sp>
      <p:sp>
        <p:nvSpPr>
          <p:cNvPr id="3" name="Subtitle 2"/>
          <p:cNvSpPr>
            <a:spLocks noGrp="1"/>
          </p:cNvSpPr>
          <p:nvPr>
            <p:ph type="subTitle" idx="1"/>
          </p:nvPr>
        </p:nvSpPr>
        <p:spPr>
          <a:xfrm>
            <a:off x="1371600" y="1219200"/>
            <a:ext cx="7467600" cy="4876800"/>
          </a:xfrm>
        </p:spPr>
        <p:txBody>
          <a:bodyPr>
            <a:normAutofit/>
          </a:bodyPr>
          <a:lstStyle/>
          <a:p>
            <a:pPr marL="541655" indent="-514350">
              <a:buFont typeface="Wingdings" pitchFamily="2" charset="2"/>
              <a:buChar char="Ø"/>
            </a:pPr>
            <a:r>
              <a:rPr lang="en-US" sz="2000" dirty="0">
                <a:latin typeface="Times New Roman" pitchFamily="18" charset="0"/>
                <a:cs typeface="Times New Roman" pitchFamily="18" charset="0"/>
              </a:rPr>
              <a:t>The constituent unit of the U</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-Net is the Residual U-block (RSU), a U-shaped Encoder-Decoder structure consisting of symmetric convolutional layers. </a:t>
            </a:r>
          </a:p>
          <a:p>
            <a:pPr marL="541655" indent="-514350">
              <a:buFont typeface="Wingdings" pitchFamily="2" charset="2"/>
              <a:buChar char="Ø"/>
            </a:pPr>
            <a:r>
              <a:rPr lang="en-US" sz="2000" dirty="0">
                <a:latin typeface="Times New Roman" pitchFamily="18" charset="0"/>
                <a:cs typeface="Times New Roman" pitchFamily="18" charset="0"/>
              </a:rPr>
              <a:t>Inspired by U-Net, RSU allows image features of various scales to be extracted through sequential </a:t>
            </a:r>
            <a:r>
              <a:rPr lang="en-US" sz="2000" dirty="0" err="1">
                <a:latin typeface="Times New Roman" pitchFamily="18" charset="0"/>
                <a:cs typeface="Times New Roman" pitchFamily="18" charset="0"/>
              </a:rPr>
              <a:t>downsampling</a:t>
            </a:r>
            <a:r>
              <a:rPr lang="en-US" sz="2000" dirty="0">
                <a:latin typeface="Times New Roman" pitchFamily="18" charset="0"/>
                <a:cs typeface="Times New Roman" pitchFamily="18" charset="0"/>
              </a:rPr>
              <a:t> on the encoder side. Features extracted at each level are preserved and directly added to the corresponding layers on the decoder side during the </a:t>
            </a:r>
            <a:r>
              <a:rPr lang="en-US" sz="2000" dirty="0" err="1">
                <a:latin typeface="Times New Roman" pitchFamily="18" charset="0"/>
                <a:cs typeface="Times New Roman" pitchFamily="18" charset="0"/>
              </a:rPr>
              <a:t>upsampling</a:t>
            </a:r>
            <a:r>
              <a:rPr lang="en-US" sz="2000" dirty="0">
                <a:latin typeface="Times New Roman" pitchFamily="18" charset="0"/>
                <a:cs typeface="Times New Roman" pitchFamily="18" charset="0"/>
              </a:rPr>
              <a:t> process.</a:t>
            </a:r>
          </a:p>
          <a:p>
            <a:pPr marL="541655" indent="-514350">
              <a:buFont typeface="Wingdings" pitchFamily="2" charset="2"/>
              <a:buChar char="Ø"/>
            </a:pPr>
            <a:r>
              <a:rPr lang="en-US" sz="2000" dirty="0">
                <a:latin typeface="Times New Roman" pitchFamily="18" charset="0"/>
                <a:cs typeface="Times New Roman" pitchFamily="18" charset="0"/>
              </a:rPr>
              <a:t>In the U</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-Net, RSUs are stacked in a manner similar to how each of them is constructed - a U-shape Encoder-Decoder. There are 6 units in the encoder and 5 in the decoder. Each level produces a saliency map, which is combined together with the other maps to form the final output. </a:t>
            </a:r>
          </a:p>
        </p:txBody>
      </p:sp>
    </p:spTree>
    <p:extLst>
      <p:ext uri="{BB962C8B-B14F-4D97-AF65-F5344CB8AC3E}">
        <p14:creationId xmlns:p14="http://schemas.microsoft.com/office/powerpoint/2010/main" val="209396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E40A-5D73-4B90-5D4F-F9C041CD16F7}"/>
              </a:ext>
            </a:extLst>
          </p:cNvPr>
          <p:cNvSpPr>
            <a:spLocks noGrp="1"/>
          </p:cNvSpPr>
          <p:nvPr>
            <p:ph type="title"/>
          </p:nvPr>
        </p:nvSpPr>
        <p:spPr/>
        <p:txBody>
          <a:bodyPr>
            <a:normAutofit/>
          </a:bodyPr>
          <a:lstStyle/>
          <a:p>
            <a:r>
              <a:rPr lang="en-US" sz="3600" b="1" dirty="0">
                <a:effectLst/>
                <a:latin typeface="Times New Roman" panose="02020603050405020304" pitchFamily="18" charset="0"/>
                <a:cs typeface="Times New Roman" panose="02020603050405020304" pitchFamily="18" charset="0"/>
              </a:rPr>
              <a:t>Novelty</a:t>
            </a:r>
            <a:endParaRPr lang="en-IN" sz="3600" b="1"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78AE7B-0935-D0D8-78BC-6A4284110500}"/>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Our project about predicting where people look in a scenario, which is relevant in many applications. For example, in advertising, it may be important for the producer to know if the key concept catches the viewer’s eye. Furthermore, if one knows where people are likely to look in an advertisement, relevant content can be placed there.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Another application that might take advantage of human gaze prediction is image editing. Knowing where the viewer looks could help to create smoother shot transitions. </a:t>
            </a:r>
          </a:p>
        </p:txBody>
      </p:sp>
    </p:spTree>
    <p:extLst>
      <p:ext uri="{BB962C8B-B14F-4D97-AF65-F5344CB8AC3E}">
        <p14:creationId xmlns:p14="http://schemas.microsoft.com/office/powerpoint/2010/main" val="299041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D6E7-FA2A-E0FD-CFF0-85CB469D0D33}"/>
              </a:ext>
            </a:extLst>
          </p:cNvPr>
          <p:cNvSpPr>
            <a:spLocks noGrp="1"/>
          </p:cNvSpPr>
          <p:nvPr>
            <p:ph type="ctrTitle"/>
          </p:nvPr>
        </p:nvSpPr>
        <p:spPr>
          <a:xfrm>
            <a:off x="1432560" y="359898"/>
            <a:ext cx="7406640" cy="859302"/>
          </a:xfrm>
        </p:spPr>
        <p:txBody>
          <a:bodyPr>
            <a:normAutofit/>
          </a:bodyPr>
          <a:lstStyle/>
          <a:p>
            <a:r>
              <a:rPr lang="en-US" sz="3600" dirty="0"/>
              <a:t>Architecture</a:t>
            </a:r>
            <a:endParaRPr lang="en-IN" sz="3600" dirty="0"/>
          </a:p>
        </p:txBody>
      </p:sp>
      <p:sp>
        <p:nvSpPr>
          <p:cNvPr id="3" name="Subtitle 2">
            <a:extLst>
              <a:ext uri="{FF2B5EF4-FFF2-40B4-BE49-F238E27FC236}">
                <a16:creationId xmlns:a16="http://schemas.microsoft.com/office/drawing/2014/main" id="{B0D5C194-2C42-C2DD-6A70-6C9D14DE1FC3}"/>
              </a:ext>
            </a:extLst>
          </p:cNvPr>
          <p:cNvSpPr>
            <a:spLocks noGrp="1"/>
          </p:cNvSpPr>
          <p:nvPr>
            <p:ph type="subTitle" idx="1"/>
          </p:nvPr>
        </p:nvSpPr>
        <p:spPr>
          <a:xfrm>
            <a:off x="1432560" y="1447800"/>
            <a:ext cx="7406640" cy="2154864"/>
          </a:xfrm>
        </p:spPr>
        <p:txBody>
          <a:bodyPr/>
          <a:lstStyle/>
          <a:p>
            <a:endParaRPr lang="en-IN" dirty="0"/>
          </a:p>
        </p:txBody>
      </p:sp>
      <p:pic>
        <p:nvPicPr>
          <p:cNvPr id="4" name="Picture 3">
            <a:extLst>
              <a:ext uri="{FF2B5EF4-FFF2-40B4-BE49-F238E27FC236}">
                <a16:creationId xmlns:a16="http://schemas.microsoft.com/office/drawing/2014/main" id="{D7C6B720-36D1-DDFF-993C-3D183D9358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1447801"/>
            <a:ext cx="7406640" cy="4190999"/>
          </a:xfrm>
          <a:prstGeom prst="rect">
            <a:avLst/>
          </a:prstGeom>
          <a:noFill/>
          <a:ln>
            <a:noFill/>
          </a:ln>
        </p:spPr>
      </p:pic>
    </p:spTree>
    <p:extLst>
      <p:ext uri="{BB962C8B-B14F-4D97-AF65-F5344CB8AC3E}">
        <p14:creationId xmlns:p14="http://schemas.microsoft.com/office/powerpoint/2010/main" val="72396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FBA2-7FC6-9930-37B6-AF1192E39267}"/>
              </a:ext>
            </a:extLst>
          </p:cNvPr>
          <p:cNvSpPr>
            <a:spLocks noGrp="1"/>
          </p:cNvSpPr>
          <p:nvPr>
            <p:ph type="ctrTitle"/>
          </p:nvPr>
        </p:nvSpPr>
        <p:spPr>
          <a:xfrm>
            <a:off x="1432560" y="359898"/>
            <a:ext cx="7406640" cy="783102"/>
          </a:xfrm>
        </p:spPr>
        <p:txBody>
          <a:bodyPr>
            <a:normAutofit/>
          </a:bodyPr>
          <a:lstStyle/>
          <a:p>
            <a:r>
              <a:rPr lang="en-US" sz="3600" dirty="0"/>
              <a:t>UML Diagrams</a:t>
            </a:r>
            <a:endParaRPr lang="en-IN" sz="3600" dirty="0"/>
          </a:p>
        </p:txBody>
      </p:sp>
      <p:sp>
        <p:nvSpPr>
          <p:cNvPr id="3" name="Subtitle 2">
            <a:extLst>
              <a:ext uri="{FF2B5EF4-FFF2-40B4-BE49-F238E27FC236}">
                <a16:creationId xmlns:a16="http://schemas.microsoft.com/office/drawing/2014/main" id="{14ADE69D-8727-43D3-E37E-E4C69DA45CE2}"/>
              </a:ext>
            </a:extLst>
          </p:cNvPr>
          <p:cNvSpPr>
            <a:spLocks noGrp="1"/>
          </p:cNvSpPr>
          <p:nvPr>
            <p:ph type="subTitle" idx="1"/>
          </p:nvPr>
        </p:nvSpPr>
        <p:spPr>
          <a:xfrm>
            <a:off x="1432560" y="1143000"/>
            <a:ext cx="7406640" cy="5562600"/>
          </a:xfrm>
        </p:spPr>
        <p:txBody>
          <a:bodyPr/>
          <a:lstStyle/>
          <a:p>
            <a:r>
              <a:rPr lang="en-US" dirty="0"/>
              <a:t>Use Case Diagram:</a:t>
            </a:r>
          </a:p>
          <a:p>
            <a:endParaRPr lang="en-IN" dirty="0"/>
          </a:p>
        </p:txBody>
      </p:sp>
      <p:pic>
        <p:nvPicPr>
          <p:cNvPr id="4" name="Picture 3">
            <a:extLst>
              <a:ext uri="{FF2B5EF4-FFF2-40B4-BE49-F238E27FC236}">
                <a16:creationId xmlns:a16="http://schemas.microsoft.com/office/drawing/2014/main" id="{C6C051D8-B7CB-E836-AE80-7C35A6B954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1752600"/>
            <a:ext cx="6686550" cy="4419600"/>
          </a:xfrm>
          <a:prstGeom prst="rect">
            <a:avLst/>
          </a:prstGeom>
          <a:noFill/>
          <a:ln>
            <a:noFill/>
          </a:ln>
        </p:spPr>
      </p:pic>
    </p:spTree>
    <p:extLst>
      <p:ext uri="{BB962C8B-B14F-4D97-AF65-F5344CB8AC3E}">
        <p14:creationId xmlns:p14="http://schemas.microsoft.com/office/powerpoint/2010/main" val="94759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F47C-BEFF-BCBE-C0BF-0DD2F7A8E085}"/>
              </a:ext>
            </a:extLst>
          </p:cNvPr>
          <p:cNvSpPr>
            <a:spLocks noGrp="1"/>
          </p:cNvSpPr>
          <p:nvPr>
            <p:ph type="ctrTitle"/>
          </p:nvPr>
        </p:nvSpPr>
        <p:spPr>
          <a:xfrm>
            <a:off x="1432560" y="359898"/>
            <a:ext cx="7406640" cy="249702"/>
          </a:xfrm>
        </p:spPr>
        <p:txBody>
          <a:bodyPr>
            <a:normAutofit/>
          </a:bodyPr>
          <a:lstStyle/>
          <a:p>
            <a:r>
              <a:rPr lang="en-US" sz="100" dirty="0"/>
              <a:t>.</a:t>
            </a:r>
            <a:endParaRPr lang="en-IN" sz="100" dirty="0"/>
          </a:p>
        </p:txBody>
      </p:sp>
      <p:sp>
        <p:nvSpPr>
          <p:cNvPr id="3" name="Subtitle 2">
            <a:extLst>
              <a:ext uri="{FF2B5EF4-FFF2-40B4-BE49-F238E27FC236}">
                <a16:creationId xmlns:a16="http://schemas.microsoft.com/office/drawing/2014/main" id="{3A39327B-4BCD-293C-2B46-3995067DC3BA}"/>
              </a:ext>
            </a:extLst>
          </p:cNvPr>
          <p:cNvSpPr>
            <a:spLocks noGrp="1"/>
          </p:cNvSpPr>
          <p:nvPr>
            <p:ph type="subTitle" idx="1"/>
          </p:nvPr>
        </p:nvSpPr>
        <p:spPr>
          <a:xfrm>
            <a:off x="1432560" y="609600"/>
            <a:ext cx="7406640" cy="6096000"/>
          </a:xfrm>
        </p:spPr>
        <p:txBody>
          <a:bodyPr/>
          <a:lstStyle/>
          <a:p>
            <a:r>
              <a:rPr lang="en-US" dirty="0"/>
              <a:t>Class Diagram</a:t>
            </a:r>
          </a:p>
          <a:p>
            <a:endParaRPr lang="en-IN" dirty="0"/>
          </a:p>
        </p:txBody>
      </p:sp>
      <p:pic>
        <p:nvPicPr>
          <p:cNvPr id="5" name="Picture 4">
            <a:extLst>
              <a:ext uri="{FF2B5EF4-FFF2-40B4-BE49-F238E27FC236}">
                <a16:creationId xmlns:a16="http://schemas.microsoft.com/office/drawing/2014/main" id="{EF8C1322-A7B4-89DE-A672-152053BD2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324600" cy="3276600"/>
          </a:xfrm>
          <a:prstGeom prst="rect">
            <a:avLst/>
          </a:prstGeom>
          <a:noFill/>
          <a:ln>
            <a:noFill/>
          </a:ln>
        </p:spPr>
      </p:pic>
    </p:spTree>
    <p:extLst>
      <p:ext uri="{BB962C8B-B14F-4D97-AF65-F5344CB8AC3E}">
        <p14:creationId xmlns:p14="http://schemas.microsoft.com/office/powerpoint/2010/main" val="371162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76A7-2D35-231E-AA4C-66AF8FAD56E6}"/>
              </a:ext>
            </a:extLst>
          </p:cNvPr>
          <p:cNvSpPr>
            <a:spLocks noGrp="1"/>
          </p:cNvSpPr>
          <p:nvPr>
            <p:ph type="ctrTitle"/>
          </p:nvPr>
        </p:nvSpPr>
        <p:spPr>
          <a:xfrm>
            <a:off x="1432560" y="359898"/>
            <a:ext cx="7406640" cy="249702"/>
          </a:xfrm>
        </p:spPr>
        <p:txBody>
          <a:bodyPr>
            <a:normAutofit/>
          </a:bodyPr>
          <a:lstStyle/>
          <a:p>
            <a:r>
              <a:rPr lang="en-US" sz="100" dirty="0"/>
              <a:t>.</a:t>
            </a:r>
            <a:endParaRPr lang="en-IN" sz="100" dirty="0"/>
          </a:p>
        </p:txBody>
      </p:sp>
      <p:sp>
        <p:nvSpPr>
          <p:cNvPr id="3" name="Subtitle 2">
            <a:extLst>
              <a:ext uri="{FF2B5EF4-FFF2-40B4-BE49-F238E27FC236}">
                <a16:creationId xmlns:a16="http://schemas.microsoft.com/office/drawing/2014/main" id="{49B380F2-A0F8-AA0F-AF2E-1037D7FC7055}"/>
              </a:ext>
            </a:extLst>
          </p:cNvPr>
          <p:cNvSpPr>
            <a:spLocks noGrp="1"/>
          </p:cNvSpPr>
          <p:nvPr>
            <p:ph type="subTitle" idx="1"/>
          </p:nvPr>
        </p:nvSpPr>
        <p:spPr>
          <a:xfrm>
            <a:off x="1432560" y="762000"/>
            <a:ext cx="7406640" cy="5846298"/>
          </a:xfrm>
        </p:spPr>
        <p:txBody>
          <a:bodyPr/>
          <a:lstStyle/>
          <a:p>
            <a:r>
              <a:rPr lang="en-US" dirty="0"/>
              <a:t>Sequence Diagram</a:t>
            </a:r>
          </a:p>
          <a:p>
            <a:endParaRPr lang="en-IN" dirty="0"/>
          </a:p>
        </p:txBody>
      </p:sp>
      <p:pic>
        <p:nvPicPr>
          <p:cNvPr id="4" name="Picture 3">
            <a:extLst>
              <a:ext uri="{FF2B5EF4-FFF2-40B4-BE49-F238E27FC236}">
                <a16:creationId xmlns:a16="http://schemas.microsoft.com/office/drawing/2014/main" id="{6DB1721D-DE92-418A-CBBC-F394EB7B9B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399"/>
            <a:ext cx="4876800" cy="4800601"/>
          </a:xfrm>
          <a:prstGeom prst="rect">
            <a:avLst/>
          </a:prstGeom>
          <a:noFill/>
          <a:ln>
            <a:noFill/>
          </a:ln>
        </p:spPr>
      </p:pic>
    </p:spTree>
    <p:extLst>
      <p:ext uri="{BB962C8B-B14F-4D97-AF65-F5344CB8AC3E}">
        <p14:creationId xmlns:p14="http://schemas.microsoft.com/office/powerpoint/2010/main" val="84992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5313-CC56-2BBB-4C67-0CE86DD6AE2F}"/>
              </a:ext>
            </a:extLst>
          </p:cNvPr>
          <p:cNvSpPr>
            <a:spLocks noGrp="1"/>
          </p:cNvSpPr>
          <p:nvPr>
            <p:ph type="ctrTitle"/>
          </p:nvPr>
        </p:nvSpPr>
        <p:spPr>
          <a:xfrm>
            <a:off x="1432560" y="359898"/>
            <a:ext cx="7406640" cy="325902"/>
          </a:xfrm>
        </p:spPr>
        <p:txBody>
          <a:bodyPr>
            <a:normAutofit/>
          </a:bodyPr>
          <a:lstStyle/>
          <a:p>
            <a:r>
              <a:rPr lang="en-US" sz="100" dirty="0"/>
              <a:t>.</a:t>
            </a:r>
            <a:endParaRPr lang="en-IN" sz="100" dirty="0"/>
          </a:p>
        </p:txBody>
      </p:sp>
      <p:sp>
        <p:nvSpPr>
          <p:cNvPr id="3" name="Subtitle 2">
            <a:extLst>
              <a:ext uri="{FF2B5EF4-FFF2-40B4-BE49-F238E27FC236}">
                <a16:creationId xmlns:a16="http://schemas.microsoft.com/office/drawing/2014/main" id="{10BF1CA2-A16A-2237-8AC8-D890A2ACF0CF}"/>
              </a:ext>
            </a:extLst>
          </p:cNvPr>
          <p:cNvSpPr>
            <a:spLocks noGrp="1"/>
          </p:cNvSpPr>
          <p:nvPr>
            <p:ph type="subTitle" idx="1"/>
          </p:nvPr>
        </p:nvSpPr>
        <p:spPr>
          <a:xfrm>
            <a:off x="1432560" y="838200"/>
            <a:ext cx="7406640" cy="5693898"/>
          </a:xfrm>
        </p:spPr>
        <p:txBody>
          <a:bodyPr/>
          <a:lstStyle/>
          <a:p>
            <a:r>
              <a:rPr lang="en-US" dirty="0"/>
              <a:t>Activity Diagram</a:t>
            </a:r>
          </a:p>
          <a:p>
            <a:endParaRPr lang="en-IN" dirty="0"/>
          </a:p>
        </p:txBody>
      </p:sp>
      <p:pic>
        <p:nvPicPr>
          <p:cNvPr id="4" name="Picture 3">
            <a:extLst>
              <a:ext uri="{FF2B5EF4-FFF2-40B4-BE49-F238E27FC236}">
                <a16:creationId xmlns:a16="http://schemas.microsoft.com/office/drawing/2014/main" id="{6AE483F2-B4D5-261B-EC3C-BAD52134F6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410199" cy="5126502"/>
          </a:xfrm>
          <a:prstGeom prst="rect">
            <a:avLst/>
          </a:prstGeom>
          <a:noFill/>
          <a:ln>
            <a:noFill/>
          </a:ln>
        </p:spPr>
      </p:pic>
    </p:spTree>
    <p:extLst>
      <p:ext uri="{BB962C8B-B14F-4D97-AF65-F5344CB8AC3E}">
        <p14:creationId xmlns:p14="http://schemas.microsoft.com/office/powerpoint/2010/main" val="70295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4361-1606-EF0F-F70C-72E8E710E7DE}"/>
              </a:ext>
            </a:extLst>
          </p:cNvPr>
          <p:cNvSpPr>
            <a:spLocks noGrp="1"/>
          </p:cNvSpPr>
          <p:nvPr>
            <p:ph type="ctrTitle"/>
          </p:nvPr>
        </p:nvSpPr>
        <p:spPr>
          <a:xfrm>
            <a:off x="1432560" y="359898"/>
            <a:ext cx="7406640" cy="706902"/>
          </a:xfrm>
        </p:spPr>
        <p:txBody>
          <a:bodyPr>
            <a:normAutofit/>
          </a:bodyPr>
          <a:lstStyle/>
          <a:p>
            <a:r>
              <a:rPr lang="en-US" sz="3600" dirty="0"/>
              <a:t>Sample Code</a:t>
            </a:r>
            <a:endParaRPr lang="en-IN" sz="3600" dirty="0"/>
          </a:p>
        </p:txBody>
      </p:sp>
      <p:sp>
        <p:nvSpPr>
          <p:cNvPr id="3" name="Subtitle 2">
            <a:extLst>
              <a:ext uri="{FF2B5EF4-FFF2-40B4-BE49-F238E27FC236}">
                <a16:creationId xmlns:a16="http://schemas.microsoft.com/office/drawing/2014/main" id="{2F4D8654-5362-CEAD-BA82-672CA5943B6C}"/>
              </a:ext>
            </a:extLst>
          </p:cNvPr>
          <p:cNvSpPr>
            <a:spLocks noGrp="1"/>
          </p:cNvSpPr>
          <p:nvPr>
            <p:ph type="subTitle" idx="1"/>
          </p:nvPr>
        </p:nvSpPr>
        <p:spPr>
          <a:xfrm>
            <a:off x="1432560" y="1066800"/>
            <a:ext cx="7406640" cy="5562600"/>
          </a:xfrm>
        </p:spPr>
        <p:txBody>
          <a:bodyPr>
            <a:noAutofit/>
          </a:bodyPr>
          <a:lstStyle/>
          <a:p>
            <a:r>
              <a:rPr lang="en-US" sz="2000" dirty="0">
                <a:effectLst/>
                <a:latin typeface="Times New Roman" panose="02020603050405020304" pitchFamily="18" charset="0"/>
                <a:ea typeface="Times New Roman" panose="02020603050405020304" pitchFamily="18" charset="0"/>
              </a:rPr>
              <a:t>import </a:t>
            </a:r>
            <a:r>
              <a:rPr lang="en-US" sz="2000" dirty="0" err="1">
                <a:effectLst/>
                <a:latin typeface="Times New Roman" panose="02020603050405020304" pitchFamily="18" charset="0"/>
                <a:ea typeface="Times New Roman" panose="02020603050405020304" pitchFamily="18" charset="0"/>
              </a:rPr>
              <a:t>os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import base64</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import math</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app import app</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flask import flash, request, redirect, </a:t>
            </a:r>
            <a:r>
              <a:rPr lang="en-US" sz="2000" dirty="0" err="1">
                <a:effectLst/>
                <a:latin typeface="Times New Roman" panose="02020603050405020304" pitchFamily="18" charset="0"/>
                <a:ea typeface="Times New Roman" panose="02020603050405020304" pitchFamily="18" charset="0"/>
              </a:rPr>
              <a:t>url_for</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render_template,Flask</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werkzeug.utils</a:t>
            </a:r>
            <a:r>
              <a:rPr lang="en-US" sz="2000" dirty="0">
                <a:effectLst/>
                <a:latin typeface="Times New Roman" panose="02020603050405020304" pitchFamily="18" charset="0"/>
                <a:ea typeface="Times New Roman" panose="02020603050405020304" pitchFamily="18" charset="0"/>
              </a:rPr>
              <a:t> import </a:t>
            </a:r>
            <a:r>
              <a:rPr lang="en-US" sz="2000" dirty="0" err="1">
                <a:effectLst/>
                <a:latin typeface="Times New Roman" panose="02020603050405020304" pitchFamily="18" charset="0"/>
                <a:ea typeface="Times New Roman" panose="02020603050405020304" pitchFamily="18" charset="0"/>
              </a:rPr>
              <a:t>secure_filename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import io as </a:t>
            </a:r>
            <a:r>
              <a:rPr lang="en-US" sz="2000" dirty="0" err="1">
                <a:effectLst/>
                <a:latin typeface="Times New Roman" panose="02020603050405020304" pitchFamily="18" charset="0"/>
                <a:ea typeface="Times New Roman" panose="02020603050405020304" pitchFamily="18" charset="0"/>
              </a:rPr>
              <a:t>io_norm</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skimage</a:t>
            </a:r>
            <a:r>
              <a:rPr lang="en-US" sz="2000" dirty="0">
                <a:effectLst/>
                <a:latin typeface="Times New Roman" panose="02020603050405020304" pitchFamily="18" charset="0"/>
                <a:ea typeface="Times New Roman" panose="02020603050405020304" pitchFamily="18" charset="0"/>
              </a:rPr>
              <a:t> import io</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import torch</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torch.autograd</a:t>
            </a:r>
            <a:r>
              <a:rPr lang="en-US" sz="2000" dirty="0">
                <a:effectLst/>
                <a:latin typeface="Times New Roman" panose="02020603050405020304" pitchFamily="18" charset="0"/>
                <a:ea typeface="Times New Roman" panose="02020603050405020304" pitchFamily="18" charset="0"/>
              </a:rPr>
              <a:t> import Variable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torch.utils.data</a:t>
            </a:r>
            <a:r>
              <a:rPr lang="en-US" sz="2000" dirty="0">
                <a:effectLst/>
                <a:latin typeface="Times New Roman" panose="02020603050405020304" pitchFamily="18" charset="0"/>
                <a:ea typeface="Times New Roman" panose="02020603050405020304" pitchFamily="18" charset="0"/>
              </a:rPr>
              <a:t> import Dataset, </a:t>
            </a:r>
            <a:r>
              <a:rPr lang="en-US" sz="2000" dirty="0" err="1">
                <a:effectLst/>
                <a:latin typeface="Times New Roman" panose="02020603050405020304" pitchFamily="18" charset="0"/>
                <a:ea typeface="Times New Roman" panose="02020603050405020304" pitchFamily="18" charset="0"/>
              </a:rPr>
              <a:t>DataLoader</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torchvision</a:t>
            </a:r>
            <a:r>
              <a:rPr lang="en-US" sz="2000" dirty="0">
                <a:effectLst/>
                <a:latin typeface="Times New Roman" panose="02020603050405020304" pitchFamily="18" charset="0"/>
                <a:ea typeface="Times New Roman" panose="02020603050405020304" pitchFamily="18" charset="0"/>
              </a:rPr>
              <a:t> import transforms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PIL import Image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import glob</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p>
        </p:txBody>
      </p:sp>
    </p:spTree>
    <p:extLst>
      <p:ext uri="{BB962C8B-B14F-4D97-AF65-F5344CB8AC3E}">
        <p14:creationId xmlns:p14="http://schemas.microsoft.com/office/powerpoint/2010/main" val="155789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E84A-BCA2-0BC9-FB30-83D3943E40EF}"/>
              </a:ext>
            </a:extLst>
          </p:cNvPr>
          <p:cNvSpPr>
            <a:spLocks noGrp="1"/>
          </p:cNvSpPr>
          <p:nvPr>
            <p:ph type="ctrTitle"/>
          </p:nvPr>
        </p:nvSpPr>
        <p:spPr>
          <a:xfrm>
            <a:off x="1432560" y="359898"/>
            <a:ext cx="7406640" cy="97302"/>
          </a:xfrm>
        </p:spPr>
        <p:txBody>
          <a:bodyPr>
            <a:noAutofit/>
          </a:bodyPr>
          <a:lstStyle/>
          <a:p>
            <a:r>
              <a:rPr lang="en-US" sz="100" dirty="0"/>
              <a:t>.</a:t>
            </a:r>
            <a:endParaRPr lang="en-IN" sz="100" dirty="0"/>
          </a:p>
        </p:txBody>
      </p:sp>
      <p:sp>
        <p:nvSpPr>
          <p:cNvPr id="3" name="Subtitle 2">
            <a:extLst>
              <a:ext uri="{FF2B5EF4-FFF2-40B4-BE49-F238E27FC236}">
                <a16:creationId xmlns:a16="http://schemas.microsoft.com/office/drawing/2014/main" id="{6291802E-0637-2E97-2541-CFCBA3A32E05}"/>
              </a:ext>
            </a:extLst>
          </p:cNvPr>
          <p:cNvSpPr>
            <a:spLocks noGrp="1"/>
          </p:cNvSpPr>
          <p:nvPr>
            <p:ph type="subTitle" idx="1"/>
          </p:nvPr>
        </p:nvSpPr>
        <p:spPr>
          <a:xfrm>
            <a:off x="1432560" y="152400"/>
            <a:ext cx="7406640" cy="6477000"/>
          </a:xfrm>
        </p:spPr>
        <p:txBody>
          <a:bodyPr/>
          <a:lstStyle/>
          <a:p>
            <a:r>
              <a:rPr lang="en-US" sz="2000" dirty="0">
                <a:effectLst/>
                <a:latin typeface="Times New Roman" panose="02020603050405020304" pitchFamily="18" charset="0"/>
                <a:ea typeface="Times New Roman" panose="02020603050405020304" pitchFamily="18" charset="0"/>
              </a:rPr>
              <a:t>import </a:t>
            </a:r>
            <a:r>
              <a:rPr lang="en-US" sz="2000" dirty="0" err="1">
                <a:effectLst/>
                <a:latin typeface="Times New Roman" panose="02020603050405020304" pitchFamily="18" charset="0"/>
                <a:ea typeface="Times New Roman" panose="02020603050405020304" pitchFamily="18" charset="0"/>
              </a:rPr>
              <a:t>numpy</a:t>
            </a:r>
            <a:r>
              <a:rPr lang="en-US" sz="2000" dirty="0">
                <a:effectLst/>
                <a:latin typeface="Times New Roman" panose="02020603050405020304" pitchFamily="18" charset="0"/>
                <a:ea typeface="Times New Roman" panose="02020603050405020304" pitchFamily="18" charset="0"/>
              </a:rPr>
              <a:t> as np</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PIL import Image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import glob</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data_loader</a:t>
            </a:r>
            <a:r>
              <a:rPr lang="en-US" sz="2000" dirty="0">
                <a:effectLst/>
                <a:latin typeface="Times New Roman" panose="02020603050405020304" pitchFamily="18" charset="0"/>
                <a:ea typeface="Times New Roman" panose="02020603050405020304" pitchFamily="18" charset="0"/>
              </a:rPr>
              <a:t> import </a:t>
            </a:r>
            <a:r>
              <a:rPr lang="en-US" sz="2000" dirty="0" err="1">
                <a:effectLst/>
                <a:latin typeface="Times New Roman" panose="02020603050405020304" pitchFamily="18" charset="0"/>
                <a:ea typeface="Times New Roman" panose="02020603050405020304" pitchFamily="18" charset="0"/>
              </a:rPr>
              <a:t>RescaleT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data_loader</a:t>
            </a:r>
            <a:r>
              <a:rPr lang="en-US" sz="2000" dirty="0">
                <a:effectLst/>
                <a:latin typeface="Times New Roman" panose="02020603050405020304" pitchFamily="18" charset="0"/>
                <a:ea typeface="Times New Roman" panose="02020603050405020304" pitchFamily="18" charset="0"/>
              </a:rPr>
              <a:t> import </a:t>
            </a:r>
            <a:r>
              <a:rPr lang="en-US" sz="2000" dirty="0" err="1">
                <a:effectLst/>
                <a:latin typeface="Times New Roman" panose="02020603050405020304" pitchFamily="18" charset="0"/>
                <a:ea typeface="Times New Roman" panose="02020603050405020304" pitchFamily="18" charset="0"/>
              </a:rPr>
              <a:t>ToTensor</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data_loader</a:t>
            </a:r>
            <a:r>
              <a:rPr lang="en-US" sz="2000" dirty="0">
                <a:effectLst/>
                <a:latin typeface="Times New Roman" panose="02020603050405020304" pitchFamily="18" charset="0"/>
                <a:ea typeface="Times New Roman" panose="02020603050405020304" pitchFamily="18" charset="0"/>
              </a:rPr>
              <a:t> import </a:t>
            </a:r>
            <a:r>
              <a:rPr lang="en-US" sz="2000" dirty="0" err="1">
                <a:effectLst/>
                <a:latin typeface="Times New Roman" panose="02020603050405020304" pitchFamily="18" charset="0"/>
                <a:ea typeface="Times New Roman" panose="02020603050405020304" pitchFamily="18" charset="0"/>
              </a:rPr>
              <a:t>ToTensorLab</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a:t>
            </a:r>
            <a:r>
              <a:rPr lang="en-US" sz="2000" dirty="0" err="1">
                <a:effectLst/>
                <a:latin typeface="Times New Roman" panose="02020603050405020304" pitchFamily="18" charset="0"/>
                <a:ea typeface="Times New Roman" panose="02020603050405020304" pitchFamily="18" charset="0"/>
              </a:rPr>
              <a:t>data_loader</a:t>
            </a:r>
            <a:r>
              <a:rPr lang="en-US" sz="2000" dirty="0">
                <a:effectLst/>
                <a:latin typeface="Times New Roman" panose="02020603050405020304" pitchFamily="18" charset="0"/>
                <a:ea typeface="Times New Roman" panose="02020603050405020304" pitchFamily="18" charset="0"/>
              </a:rPr>
              <a:t> import </a:t>
            </a:r>
            <a:r>
              <a:rPr lang="en-US" sz="2000" dirty="0" err="1">
                <a:effectLst/>
                <a:latin typeface="Times New Roman" panose="02020603050405020304" pitchFamily="18" charset="0"/>
                <a:ea typeface="Times New Roman" panose="02020603050405020304" pitchFamily="18" charset="0"/>
              </a:rPr>
              <a:t>SalObjDataset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model import U2NET # full size version 173.6 MB</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from model import U2NETP # small version u2net 4.7 MB</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UPLOAD_FOLDER = "static/uploads"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FINAL_FOLDER = "static/final"</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app = Flask(__name__)</a:t>
            </a:r>
            <a:endParaRPr lang="en-IN" sz="2000" dirty="0">
              <a:effectLst/>
              <a:latin typeface="Times New Roman" panose="02020603050405020304" pitchFamily="18" charset="0"/>
              <a:ea typeface="Times New Roman" panose="02020603050405020304" pitchFamily="18" charset="0"/>
            </a:endParaRPr>
          </a:p>
          <a:p>
            <a:r>
              <a:rPr lang="en-US" sz="2000" dirty="0" err="1">
                <a:effectLst/>
                <a:latin typeface="Times New Roman" panose="02020603050405020304" pitchFamily="18" charset="0"/>
                <a:ea typeface="Times New Roman" panose="02020603050405020304" pitchFamily="18" charset="0"/>
              </a:rPr>
              <a:t>app.secret_key</a:t>
            </a:r>
            <a:r>
              <a:rPr lang="en-US" sz="2000" dirty="0">
                <a:effectLst/>
                <a:latin typeface="Times New Roman" panose="02020603050405020304" pitchFamily="18" charset="0"/>
                <a:ea typeface="Times New Roman" panose="02020603050405020304" pitchFamily="18" charset="0"/>
              </a:rPr>
              <a:t> = "secret key"</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0680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4BCC90-B00D-F32C-D07C-4D8E3EA60BE5}"/>
              </a:ext>
            </a:extLst>
          </p:cNvPr>
          <p:cNvSpPr>
            <a:spLocks noGrp="1"/>
          </p:cNvSpPr>
          <p:nvPr>
            <p:ph type="subTitle" idx="1"/>
          </p:nvPr>
        </p:nvSpPr>
        <p:spPr>
          <a:xfrm>
            <a:off x="1432560" y="228600"/>
            <a:ext cx="7406640" cy="6400800"/>
          </a:xfrm>
        </p:spPr>
        <p:txBody>
          <a:bodyPr>
            <a:normAutofit fontScale="92500" lnSpcReduction="10000"/>
          </a:bodyPr>
          <a:lstStyle/>
          <a:p>
            <a:r>
              <a:rPr lang="en-US" sz="2000" dirty="0" err="1">
                <a:effectLst/>
                <a:latin typeface="Times New Roman" panose="02020603050405020304" pitchFamily="18" charset="0"/>
                <a:ea typeface="Times New Roman" panose="02020603050405020304" pitchFamily="18" charset="0"/>
              </a:rPr>
              <a:t>app.config</a:t>
            </a:r>
            <a:r>
              <a:rPr lang="en-US" sz="2000" dirty="0">
                <a:effectLst/>
                <a:latin typeface="Times New Roman" panose="02020603050405020304" pitchFamily="18" charset="0"/>
                <a:ea typeface="Times New Roman" panose="02020603050405020304" pitchFamily="18" charset="0"/>
              </a:rPr>
              <a:t>["UPLOAD_FOLDER"] = UPLOAD_FOLDER</a:t>
            </a:r>
            <a:endParaRPr lang="en-IN" sz="2000" dirty="0">
              <a:effectLst/>
              <a:latin typeface="Times New Roman" panose="02020603050405020304" pitchFamily="18" charset="0"/>
              <a:ea typeface="Times New Roman" panose="02020603050405020304" pitchFamily="18" charset="0"/>
            </a:endParaRPr>
          </a:p>
          <a:p>
            <a:r>
              <a:rPr lang="en-US" sz="2000" dirty="0" err="1">
                <a:effectLst/>
                <a:latin typeface="Times New Roman" panose="02020603050405020304" pitchFamily="18" charset="0"/>
                <a:ea typeface="Times New Roman" panose="02020603050405020304" pitchFamily="18" charset="0"/>
              </a:rPr>
              <a:t>app.config</a:t>
            </a:r>
            <a:r>
              <a:rPr lang="en-US" sz="2000" dirty="0">
                <a:effectLst/>
                <a:latin typeface="Times New Roman" panose="02020603050405020304" pitchFamily="18" charset="0"/>
                <a:ea typeface="Times New Roman" panose="02020603050405020304" pitchFamily="18" charset="0"/>
              </a:rPr>
              <a:t>["FINAL_FOLDER"] = FINAL_FOLDER</a:t>
            </a:r>
            <a:endParaRPr lang="en-IN" sz="2000" dirty="0">
              <a:effectLst/>
              <a:latin typeface="Times New Roman" panose="02020603050405020304" pitchFamily="18" charset="0"/>
              <a:ea typeface="Times New Roman" panose="02020603050405020304" pitchFamily="18" charset="0"/>
            </a:endParaRPr>
          </a:p>
          <a:p>
            <a:r>
              <a:rPr lang="en-US" sz="2000" dirty="0" err="1">
                <a:effectLst/>
                <a:latin typeface="Times New Roman" panose="02020603050405020304" pitchFamily="18" charset="0"/>
                <a:ea typeface="Times New Roman" panose="02020603050405020304" pitchFamily="18" charset="0"/>
              </a:rPr>
              <a:t>app.config</a:t>
            </a:r>
            <a:r>
              <a:rPr lang="en-US" sz="2000" dirty="0">
                <a:effectLst/>
                <a:latin typeface="Times New Roman" panose="02020603050405020304" pitchFamily="18" charset="0"/>
                <a:ea typeface="Times New Roman" panose="02020603050405020304" pitchFamily="18" charset="0"/>
              </a:rPr>
              <a:t>["MAX_CONTENT_LENGTH"] = 16*1024*1024</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def </a:t>
            </a:r>
            <a:r>
              <a:rPr lang="en-US" sz="2000" dirty="0" err="1">
                <a:effectLst/>
                <a:latin typeface="Times New Roman" panose="02020603050405020304" pitchFamily="18" charset="0"/>
                <a:ea typeface="Times New Roman" panose="02020603050405020304" pitchFamily="18" charset="0"/>
              </a:rPr>
              <a:t>normPRED</a:t>
            </a:r>
            <a:r>
              <a:rPr lang="en-US" sz="2000" dirty="0">
                <a:effectLst/>
                <a:latin typeface="Times New Roman" panose="02020603050405020304" pitchFamily="18" charset="0"/>
                <a:ea typeface="Times New Roman" panose="02020603050405020304" pitchFamily="18" charset="0"/>
              </a:rPr>
              <a:t>(d):</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ma = </a:t>
            </a:r>
            <a:r>
              <a:rPr lang="en-US" sz="2000" dirty="0" err="1">
                <a:effectLst/>
                <a:latin typeface="Times New Roman" panose="02020603050405020304" pitchFamily="18" charset="0"/>
                <a:ea typeface="Times New Roman" panose="02020603050405020304" pitchFamily="18" charset="0"/>
              </a:rPr>
              <a:t>torch.max</a:t>
            </a:r>
            <a:r>
              <a:rPr lang="en-US" sz="2000" dirty="0">
                <a:effectLst/>
                <a:latin typeface="Times New Roman" panose="02020603050405020304" pitchFamily="18" charset="0"/>
                <a:ea typeface="Times New Roman" panose="02020603050405020304" pitchFamily="18" charset="0"/>
              </a:rPr>
              <a:t>(d)</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mi = </a:t>
            </a:r>
            <a:r>
              <a:rPr lang="en-US" sz="2000" dirty="0" err="1">
                <a:effectLst/>
                <a:latin typeface="Times New Roman" panose="02020603050405020304" pitchFamily="18" charset="0"/>
                <a:ea typeface="Times New Roman" panose="02020603050405020304" pitchFamily="18" charset="0"/>
              </a:rPr>
              <a:t>torch.min</a:t>
            </a:r>
            <a:r>
              <a:rPr lang="en-US" sz="2000" dirty="0">
                <a:effectLst/>
                <a:latin typeface="Times New Roman" panose="02020603050405020304" pitchFamily="18" charset="0"/>
                <a:ea typeface="Times New Roman" panose="02020603050405020304" pitchFamily="18" charset="0"/>
              </a:rPr>
              <a:t>(d)</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dn</a:t>
            </a:r>
            <a:r>
              <a:rPr lang="en-US" sz="2000" dirty="0">
                <a:effectLst/>
                <a:latin typeface="Times New Roman" panose="02020603050405020304" pitchFamily="18" charset="0"/>
                <a:ea typeface="Times New Roman" panose="02020603050405020304" pitchFamily="18" charset="0"/>
              </a:rPr>
              <a:t> = (d-mi)/(ma-mi)</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return </a:t>
            </a:r>
            <a:r>
              <a:rPr lang="en-US" sz="2000" dirty="0" err="1">
                <a:effectLst/>
                <a:latin typeface="Times New Roman" panose="02020603050405020304" pitchFamily="18" charset="0"/>
                <a:ea typeface="Times New Roman" panose="02020603050405020304" pitchFamily="18" charset="0"/>
              </a:rPr>
              <a:t>dn</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def </a:t>
            </a:r>
            <a:r>
              <a:rPr lang="en-US" sz="2000" dirty="0" err="1">
                <a:effectLst/>
                <a:latin typeface="Times New Roman" panose="02020603050405020304" pitchFamily="18" charset="0"/>
                <a:ea typeface="Times New Roman" panose="02020603050405020304" pitchFamily="18" charset="0"/>
              </a:rPr>
              <a:t>convert_img</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image_name,pred,d_dir</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org_img_path</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predict = pred</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predict = </a:t>
            </a:r>
            <a:r>
              <a:rPr lang="en-US" sz="2000" dirty="0" err="1">
                <a:effectLst/>
                <a:latin typeface="Times New Roman" panose="02020603050405020304" pitchFamily="18" charset="0"/>
                <a:ea typeface="Times New Roman" panose="02020603050405020304" pitchFamily="18" charset="0"/>
              </a:rPr>
              <a:t>predict.squeeze</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predict_np</a:t>
            </a:r>
            <a:r>
              <a:rPr lang="en-US" sz="2000" dirty="0">
                <a:effectLst/>
                <a:latin typeface="Times New Roman" panose="02020603050405020304" pitchFamily="18" charset="0"/>
                <a:ea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rPr>
              <a:t>predict.cpu</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data.numpy</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org_img</a:t>
            </a:r>
            <a:r>
              <a:rPr lang="en-US" sz="2000" dirty="0">
                <a:effectLst/>
                <a:latin typeface="Times New Roman" panose="02020603050405020304" pitchFamily="18" charset="0"/>
                <a:ea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rPr>
              <a:t>Image.open</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org_img_path</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855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a:xfrm>
            <a:off x="1432560" y="360045"/>
            <a:ext cx="7406640" cy="708660"/>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1048604" name="Subtitle 2"/>
          <p:cNvSpPr>
            <a:spLocks noGrp="1"/>
          </p:cNvSpPr>
          <p:nvPr>
            <p:ph type="subTitle" idx="1"/>
          </p:nvPr>
        </p:nvSpPr>
        <p:spPr>
          <a:xfrm>
            <a:off x="1432560" y="1154430"/>
            <a:ext cx="7406640" cy="5093970"/>
          </a:xfrm>
        </p:spPr>
        <p:txBody>
          <a:bodyPr>
            <a:noAutofit/>
          </a:bodyPr>
          <a:lstStyle/>
          <a:p>
            <a:pPr marL="313055" indent="-28575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In this project, we design a simple yet powerful deep network architecture U2 -Net, for saliency detection.  </a:t>
            </a:r>
          </a:p>
          <a:p>
            <a:pPr marL="313055" indent="-28575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U2-Net architecture allows the network to go deeper, attain high resolution, without significantly increasing the memory and computation cost.</a:t>
            </a:r>
          </a:p>
          <a:p>
            <a:pPr marL="313055" indent="-28575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This is achieved by a nested U-structure. On the bottom level, with a Residual U-block module and on the top level, there is a U-Net like structure, in which each stage is filled by a RSU block.</a:t>
            </a:r>
          </a:p>
          <a:p>
            <a:pPr marL="313055" indent="-285750" algn="just">
              <a:lnSpc>
                <a:spcPct val="150000"/>
              </a:lnSpc>
              <a:buFont typeface="Wingdings" panose="05000000000000000000" charset="0"/>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13055" indent="-285750" algn="just">
              <a:lnSpc>
                <a:spcPct val="150000"/>
              </a:lnSpc>
              <a:buFont typeface="Wingdings" panose="05000000000000000000" charset="0"/>
              <a:buChar char="Ø"/>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59C6-A153-BA6F-E018-21F1B3351135}"/>
              </a:ext>
            </a:extLst>
          </p:cNvPr>
          <p:cNvSpPr>
            <a:spLocks noGrp="1"/>
          </p:cNvSpPr>
          <p:nvPr>
            <p:ph type="ctrTitle"/>
          </p:nvPr>
        </p:nvSpPr>
        <p:spPr>
          <a:xfrm>
            <a:off x="1432560" y="359898"/>
            <a:ext cx="7406640" cy="402102"/>
          </a:xfrm>
        </p:spPr>
        <p:txBody>
          <a:bodyPr>
            <a:normAutofit fontScale="90000"/>
          </a:bodyPr>
          <a:lstStyle/>
          <a:p>
            <a:r>
              <a:rPr lang="en-US" sz="3600" dirty="0"/>
              <a:t>Screenshots</a:t>
            </a:r>
            <a:endParaRPr lang="en-IN" sz="3600" dirty="0"/>
          </a:p>
        </p:txBody>
      </p:sp>
      <p:sp>
        <p:nvSpPr>
          <p:cNvPr id="3" name="Subtitle 2">
            <a:extLst>
              <a:ext uri="{FF2B5EF4-FFF2-40B4-BE49-F238E27FC236}">
                <a16:creationId xmlns:a16="http://schemas.microsoft.com/office/drawing/2014/main" id="{17CA1198-9AB8-5652-8C7C-327C0DA270A8}"/>
              </a:ext>
            </a:extLst>
          </p:cNvPr>
          <p:cNvSpPr>
            <a:spLocks noGrp="1"/>
          </p:cNvSpPr>
          <p:nvPr>
            <p:ph type="subTitle" idx="1"/>
          </p:nvPr>
        </p:nvSpPr>
        <p:spPr>
          <a:xfrm>
            <a:off x="1432560" y="838200"/>
            <a:ext cx="6797040" cy="4953000"/>
          </a:xfrm>
        </p:spPr>
        <p:txBody>
          <a:bodyPr/>
          <a:lstStyle/>
          <a:p>
            <a:endParaRPr lang="en-IN" dirty="0"/>
          </a:p>
        </p:txBody>
      </p:sp>
      <p:pic>
        <p:nvPicPr>
          <p:cNvPr id="4" name="Picture 3">
            <a:extLst>
              <a:ext uri="{FF2B5EF4-FFF2-40B4-BE49-F238E27FC236}">
                <a16:creationId xmlns:a16="http://schemas.microsoft.com/office/drawing/2014/main" id="{D4A1BF88-E408-23AC-E013-526122664A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561" y="838201"/>
            <a:ext cx="6797040" cy="4953000"/>
          </a:xfrm>
          <a:prstGeom prst="rect">
            <a:avLst/>
          </a:prstGeom>
          <a:noFill/>
        </p:spPr>
      </p:pic>
    </p:spTree>
    <p:extLst>
      <p:ext uri="{BB962C8B-B14F-4D97-AF65-F5344CB8AC3E}">
        <p14:creationId xmlns:p14="http://schemas.microsoft.com/office/powerpoint/2010/main" val="1675606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3C51-DDC6-2BA7-A544-D33D0C5EABD9}"/>
              </a:ext>
            </a:extLst>
          </p:cNvPr>
          <p:cNvSpPr>
            <a:spLocks noGrp="1"/>
          </p:cNvSpPr>
          <p:nvPr>
            <p:ph type="ctrTitle"/>
          </p:nvPr>
        </p:nvSpPr>
        <p:spPr>
          <a:xfrm>
            <a:off x="1432560" y="359898"/>
            <a:ext cx="7406640" cy="173502"/>
          </a:xfrm>
        </p:spPr>
        <p:txBody>
          <a:bodyPr>
            <a:normAutofit/>
          </a:bodyPr>
          <a:lstStyle/>
          <a:p>
            <a:r>
              <a:rPr lang="en-US" sz="100" dirty="0"/>
              <a:t>.</a:t>
            </a:r>
            <a:endParaRPr lang="en-IN" sz="100" dirty="0"/>
          </a:p>
        </p:txBody>
      </p:sp>
      <p:sp>
        <p:nvSpPr>
          <p:cNvPr id="3" name="Subtitle 2">
            <a:extLst>
              <a:ext uri="{FF2B5EF4-FFF2-40B4-BE49-F238E27FC236}">
                <a16:creationId xmlns:a16="http://schemas.microsoft.com/office/drawing/2014/main" id="{F5DAB8B7-CC43-B128-0BF7-7BE2E4BECA95}"/>
              </a:ext>
            </a:extLst>
          </p:cNvPr>
          <p:cNvSpPr>
            <a:spLocks noGrp="1"/>
          </p:cNvSpPr>
          <p:nvPr>
            <p:ph type="subTitle" idx="1"/>
          </p:nvPr>
        </p:nvSpPr>
        <p:spPr>
          <a:xfrm>
            <a:off x="1432560" y="533400"/>
            <a:ext cx="6720839" cy="5257799"/>
          </a:xfrm>
        </p:spPr>
        <p:txBody>
          <a:bodyPr/>
          <a:lstStyle/>
          <a:p>
            <a:endParaRPr lang="en-IN" dirty="0"/>
          </a:p>
        </p:txBody>
      </p:sp>
      <p:pic>
        <p:nvPicPr>
          <p:cNvPr id="4" name="Picture 3">
            <a:extLst>
              <a:ext uri="{FF2B5EF4-FFF2-40B4-BE49-F238E27FC236}">
                <a16:creationId xmlns:a16="http://schemas.microsoft.com/office/drawing/2014/main" id="{66FD3DFF-8080-1431-6828-1DE08342E0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533400"/>
            <a:ext cx="6720839" cy="5257799"/>
          </a:xfrm>
          <a:prstGeom prst="rect">
            <a:avLst/>
          </a:prstGeom>
          <a:noFill/>
        </p:spPr>
      </p:pic>
    </p:spTree>
    <p:extLst>
      <p:ext uri="{BB962C8B-B14F-4D97-AF65-F5344CB8AC3E}">
        <p14:creationId xmlns:p14="http://schemas.microsoft.com/office/powerpoint/2010/main" val="94707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DE4B-497A-3A91-C1F7-C92372215241}"/>
              </a:ext>
            </a:extLst>
          </p:cNvPr>
          <p:cNvSpPr>
            <a:spLocks noGrp="1"/>
          </p:cNvSpPr>
          <p:nvPr>
            <p:ph type="ctrTitle"/>
          </p:nvPr>
        </p:nvSpPr>
        <p:spPr>
          <a:xfrm>
            <a:off x="1432560" y="359898"/>
            <a:ext cx="7406640" cy="97302"/>
          </a:xfrm>
        </p:spPr>
        <p:txBody>
          <a:bodyPr>
            <a:normAutofit fontScale="90000"/>
          </a:bodyPr>
          <a:lstStyle/>
          <a:p>
            <a:r>
              <a:rPr lang="en-US" sz="100" dirty="0"/>
              <a:t>.</a:t>
            </a:r>
            <a:endParaRPr lang="en-IN" sz="100" dirty="0"/>
          </a:p>
        </p:txBody>
      </p:sp>
      <p:sp>
        <p:nvSpPr>
          <p:cNvPr id="3" name="Subtitle 2">
            <a:extLst>
              <a:ext uri="{FF2B5EF4-FFF2-40B4-BE49-F238E27FC236}">
                <a16:creationId xmlns:a16="http://schemas.microsoft.com/office/drawing/2014/main" id="{18110973-5BD4-5990-5937-4425F09B9B67}"/>
              </a:ext>
            </a:extLst>
          </p:cNvPr>
          <p:cNvSpPr>
            <a:spLocks noGrp="1"/>
          </p:cNvSpPr>
          <p:nvPr>
            <p:ph type="subTitle" idx="1"/>
          </p:nvPr>
        </p:nvSpPr>
        <p:spPr>
          <a:xfrm>
            <a:off x="1432560" y="685800"/>
            <a:ext cx="6949439" cy="5486399"/>
          </a:xfrm>
        </p:spPr>
        <p:txBody>
          <a:bodyPr/>
          <a:lstStyle/>
          <a:p>
            <a:endParaRPr lang="en-IN" dirty="0"/>
          </a:p>
        </p:txBody>
      </p:sp>
      <p:pic>
        <p:nvPicPr>
          <p:cNvPr id="4" name="Picture 3">
            <a:extLst>
              <a:ext uri="{FF2B5EF4-FFF2-40B4-BE49-F238E27FC236}">
                <a16:creationId xmlns:a16="http://schemas.microsoft.com/office/drawing/2014/main" id="{01565A5B-96EB-9A8A-58AE-727C1367E9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685800"/>
            <a:ext cx="6949439" cy="5486399"/>
          </a:xfrm>
          <a:prstGeom prst="rect">
            <a:avLst/>
          </a:prstGeom>
          <a:noFill/>
        </p:spPr>
      </p:pic>
    </p:spTree>
    <p:extLst>
      <p:ext uri="{BB962C8B-B14F-4D97-AF65-F5344CB8AC3E}">
        <p14:creationId xmlns:p14="http://schemas.microsoft.com/office/powerpoint/2010/main" val="31438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16F7-B39C-B837-AA74-DDF9EA578F54}"/>
              </a:ext>
            </a:extLst>
          </p:cNvPr>
          <p:cNvSpPr>
            <a:spLocks noGrp="1"/>
          </p:cNvSpPr>
          <p:nvPr>
            <p:ph type="ctrTitle"/>
          </p:nvPr>
        </p:nvSpPr>
        <p:spPr>
          <a:xfrm>
            <a:off x="1432560" y="359898"/>
            <a:ext cx="7406640" cy="97302"/>
          </a:xfrm>
        </p:spPr>
        <p:txBody>
          <a:bodyPr>
            <a:normAutofit fontScale="90000"/>
          </a:bodyPr>
          <a:lstStyle/>
          <a:p>
            <a:r>
              <a:rPr lang="en-US" sz="100" dirty="0"/>
              <a:t>.</a:t>
            </a:r>
            <a:endParaRPr lang="en-IN" sz="100" dirty="0"/>
          </a:p>
        </p:txBody>
      </p:sp>
      <p:sp>
        <p:nvSpPr>
          <p:cNvPr id="3" name="Subtitle 2">
            <a:extLst>
              <a:ext uri="{FF2B5EF4-FFF2-40B4-BE49-F238E27FC236}">
                <a16:creationId xmlns:a16="http://schemas.microsoft.com/office/drawing/2014/main" id="{94B9F536-EC4B-029A-F30F-6D324CB573E7}"/>
              </a:ext>
            </a:extLst>
          </p:cNvPr>
          <p:cNvSpPr>
            <a:spLocks noGrp="1"/>
          </p:cNvSpPr>
          <p:nvPr>
            <p:ph type="subTitle" idx="1"/>
          </p:nvPr>
        </p:nvSpPr>
        <p:spPr>
          <a:xfrm>
            <a:off x="1432560" y="329918"/>
            <a:ext cx="7254240" cy="5744980"/>
          </a:xfrm>
        </p:spPr>
        <p:txBody>
          <a:bodyPr/>
          <a:lstStyle/>
          <a:p>
            <a:endParaRPr lang="en-IN" dirty="0"/>
          </a:p>
        </p:txBody>
      </p:sp>
      <p:pic>
        <p:nvPicPr>
          <p:cNvPr id="4" name="Picture 3">
            <a:extLst>
              <a:ext uri="{FF2B5EF4-FFF2-40B4-BE49-F238E27FC236}">
                <a16:creationId xmlns:a16="http://schemas.microsoft.com/office/drawing/2014/main" id="{10800A20-E94A-482A-55CC-8494D9A177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2560" y="457200"/>
            <a:ext cx="7025639" cy="5617698"/>
          </a:xfrm>
          <a:prstGeom prst="rect">
            <a:avLst/>
          </a:prstGeom>
          <a:noFill/>
        </p:spPr>
      </p:pic>
    </p:spTree>
    <p:extLst>
      <p:ext uri="{BB962C8B-B14F-4D97-AF65-F5344CB8AC3E}">
        <p14:creationId xmlns:p14="http://schemas.microsoft.com/office/powerpoint/2010/main" val="321092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ctrTitle"/>
          </p:nvPr>
        </p:nvSpPr>
        <p:spPr>
          <a:xfrm>
            <a:off x="1447800" y="198119"/>
            <a:ext cx="7391400" cy="640082"/>
          </a:xfrm>
        </p:spPr>
        <p:txBody>
          <a:bodyPr/>
          <a:lstStyle/>
          <a:p>
            <a:r>
              <a:rPr lang="en-US" sz="3600" b="1" dirty="0">
                <a:latin typeface="Times New Roman" panose="02020603050405020304" pitchFamily="18" charset="0"/>
                <a:cs typeface="Times New Roman" panose="02020603050405020304" pitchFamily="18" charset="0"/>
              </a:rPr>
              <a:t>Conclusion</a:t>
            </a:r>
          </a:p>
        </p:txBody>
      </p:sp>
      <p:sp>
        <p:nvSpPr>
          <p:cNvPr id="1048636" name="Subtitle 2"/>
          <p:cNvSpPr>
            <a:spLocks noGrp="1"/>
          </p:cNvSpPr>
          <p:nvPr>
            <p:ph type="subTitle" idx="1"/>
          </p:nvPr>
        </p:nvSpPr>
        <p:spPr>
          <a:xfrm>
            <a:off x="1219200" y="838201"/>
            <a:ext cx="7620000" cy="5821680"/>
          </a:xfrm>
        </p:spPr>
        <p:txBody>
          <a:bodyPr>
            <a:noAutofit/>
          </a:bodyPr>
          <a:lstStyle/>
          <a:p>
            <a:pPr marL="313055" indent="-28575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main idea is to propose a novel deep network: U2 - Net, for saliency detection. </a:t>
            </a:r>
          </a:p>
          <a:p>
            <a:pPr marL="313055" indent="-28575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Compared with those saliency detection models built upon the existing backbones, our U2 -Net is purely built on the proposed RSU blocks which makes it possible to be trained from scratch and configured to have different model size according to the target environment constraints.</a:t>
            </a:r>
          </a:p>
          <a:p>
            <a:pPr marL="313055" indent="-28575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Experimental results on six public salient object detection datasets demonstrate that both models U</a:t>
            </a:r>
            <a:r>
              <a:rPr lang="en-IN" sz="2000" dirty="0">
                <a:latin typeface="Times New Roman" panose="02020603050405020304" pitchFamily="18" charset="0"/>
                <a:cs typeface="Times New Roman" panose="02020603050405020304" pitchFamily="18" charset="0"/>
              </a:rPr>
              <a:t>2 - Net (176.3 MB)and U2 –Net (4.7 MB),</a:t>
            </a:r>
            <a:r>
              <a:rPr lang="en-US" sz="2000" dirty="0">
                <a:latin typeface="Times New Roman" panose="02020603050405020304" pitchFamily="18" charset="0"/>
                <a:cs typeface="Times New Roman" panose="02020603050405020304" pitchFamily="18" charset="0"/>
              </a:rPr>
              <a:t>achieve very competitive performance against other 20 state-of-the-art methods in terms of both qualitative and quantitative measures.</a:t>
            </a:r>
          </a:p>
        </p:txBody>
      </p:sp>
      <p:sp>
        <p:nvSpPr>
          <p:cNvPr id="2" name="Text Box 1"/>
          <p:cNvSpPr txBox="1"/>
          <p:nvPr/>
        </p:nvSpPr>
        <p:spPr>
          <a:xfrm>
            <a:off x="3797300" y="653415"/>
            <a:ext cx="309880" cy="368300"/>
          </a:xfrm>
          <a:prstGeom prst="rect">
            <a:avLst/>
          </a:prstGeom>
          <a:noFill/>
        </p:spPr>
        <p:txBody>
          <a:bodyPr wrap="none" rtlCol="0">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BF99-4FE8-CC76-E503-2B715D55DD7F}"/>
              </a:ext>
            </a:extLst>
          </p:cNvPr>
          <p:cNvSpPr>
            <a:spLocks noGrp="1"/>
          </p:cNvSpPr>
          <p:nvPr>
            <p:ph type="ctrTitle"/>
          </p:nvPr>
        </p:nvSpPr>
        <p:spPr>
          <a:xfrm>
            <a:off x="1432560" y="359898"/>
            <a:ext cx="7406640" cy="706902"/>
          </a:xfrm>
        </p:spPr>
        <p:txBody>
          <a:bodyPr>
            <a:normAutofit/>
          </a:bodyPr>
          <a:lstStyle/>
          <a:p>
            <a:r>
              <a:rPr lang="en-US" sz="3600" dirty="0"/>
              <a:t>Future Enhancement</a:t>
            </a:r>
            <a:endParaRPr lang="en-IN" sz="3600" dirty="0"/>
          </a:p>
        </p:txBody>
      </p:sp>
      <p:sp>
        <p:nvSpPr>
          <p:cNvPr id="3" name="Subtitle 2">
            <a:extLst>
              <a:ext uri="{FF2B5EF4-FFF2-40B4-BE49-F238E27FC236}">
                <a16:creationId xmlns:a16="http://schemas.microsoft.com/office/drawing/2014/main" id="{ECA42058-1F2A-9394-4352-E77F5B04883B}"/>
              </a:ext>
            </a:extLst>
          </p:cNvPr>
          <p:cNvSpPr>
            <a:spLocks noGrp="1"/>
          </p:cNvSpPr>
          <p:nvPr>
            <p:ph type="subTitle" idx="1"/>
          </p:nvPr>
        </p:nvSpPr>
        <p:spPr>
          <a:xfrm>
            <a:off x="1432560" y="1066800"/>
            <a:ext cx="7406640" cy="4953000"/>
          </a:xfrm>
        </p:spPr>
        <p:txBody>
          <a:bodyPr>
            <a:norm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Although our models achieve competitive results against other state-of-the-art methods, faster and smaller models are needed for computation and memory limited devices, such as mobile phones, robots, etc.</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the near future, we will explore different techniques and architectures to further improve the speed and decrease the model size. In addition, larger diversified salient object datasets are needed to train more accurate and robust models.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746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DF27-62C0-D199-BE69-25E24B2B9D74}"/>
              </a:ext>
            </a:extLst>
          </p:cNvPr>
          <p:cNvSpPr>
            <a:spLocks noGrp="1"/>
          </p:cNvSpPr>
          <p:nvPr>
            <p:ph type="ctrTitle"/>
          </p:nvPr>
        </p:nvSpPr>
        <p:spPr>
          <a:xfrm>
            <a:off x="1432560" y="329916"/>
            <a:ext cx="7406640" cy="660683"/>
          </a:xfrm>
        </p:spPr>
        <p:txBody>
          <a:bodyPr>
            <a:normAutofit/>
          </a:bodyPr>
          <a:lstStyle/>
          <a:p>
            <a:r>
              <a:rPr lang="en-US" sz="3600" dirty="0"/>
              <a:t>References</a:t>
            </a:r>
            <a:endParaRPr lang="en-IN" sz="3600" dirty="0"/>
          </a:p>
        </p:txBody>
      </p:sp>
      <p:sp>
        <p:nvSpPr>
          <p:cNvPr id="3" name="Subtitle 2">
            <a:extLst>
              <a:ext uri="{FF2B5EF4-FFF2-40B4-BE49-F238E27FC236}">
                <a16:creationId xmlns:a16="http://schemas.microsoft.com/office/drawing/2014/main" id="{AC72CC77-2A87-5776-40D2-3AFFBF0100A8}"/>
              </a:ext>
            </a:extLst>
          </p:cNvPr>
          <p:cNvSpPr>
            <a:spLocks noGrp="1"/>
          </p:cNvSpPr>
          <p:nvPr>
            <p:ph type="subTitle" idx="1"/>
          </p:nvPr>
        </p:nvSpPr>
        <p:spPr>
          <a:xfrm>
            <a:off x="1432560" y="1295400"/>
            <a:ext cx="7406640" cy="4800600"/>
          </a:xfrm>
        </p:spPr>
        <p:txBody>
          <a:bodyPr/>
          <a:lstStyle/>
          <a:p>
            <a:pPr marL="342900" marR="188595" lvl="0" indent="-342900" algn="just">
              <a:lnSpc>
                <a:spcPct val="95000"/>
              </a:lnSpc>
              <a:spcAft>
                <a:spcPts val="0"/>
              </a:spcAft>
              <a:buSzPts val="800"/>
              <a:buFont typeface="Times New Roman" panose="02020603050405020304" pitchFamily="18" charset="0"/>
              <a:buAutoNum type="arabicPeriod"/>
              <a:tabLst>
                <a:tab pos="307975" algn="l"/>
              </a:tabLst>
            </a:pPr>
            <a:r>
              <a:rPr lang="en-US" sz="2000" dirty="0">
                <a:effectLst/>
                <a:latin typeface="Times New Roman" panose="02020603050405020304" pitchFamily="18" charset="0"/>
                <a:ea typeface="Times New Roman" panose="02020603050405020304" pitchFamily="18" charset="0"/>
              </a:rPr>
              <a:t>S. Li, M. Xu, Y. Ren, and Z. Wang, “Closed-form optimization 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saliency-guided                 image compression for </a:t>
            </a:r>
            <a:r>
              <a:rPr lang="en-US" sz="2000" dirty="0" err="1">
                <a:effectLst/>
                <a:latin typeface="Times New Roman" panose="02020603050405020304" pitchFamily="18" charset="0"/>
                <a:ea typeface="Times New Roman" panose="02020603050405020304" pitchFamily="18" charset="0"/>
              </a:rPr>
              <a:t>hevc-msp</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IEEE Transactions</a:t>
            </a:r>
            <a:r>
              <a:rPr lang="en-US" sz="2000" i="1" spc="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on</a:t>
            </a:r>
            <a:r>
              <a:rPr lang="en-US" sz="2000" i="1" spc="7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Multimedia</a:t>
            </a:r>
            <a:r>
              <a:rPr lang="en-US" sz="2000" dirty="0">
                <a:effectLst/>
                <a:latin typeface="Times New Roman" panose="02020603050405020304" pitchFamily="18" charset="0"/>
                <a:ea typeface="Times New Roman" panose="02020603050405020304" pitchFamily="18" charset="0"/>
              </a:rPr>
              <a:t>,</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2017.</a:t>
            </a:r>
            <a:endParaRPr lang="en-IN" sz="2000" dirty="0">
              <a:effectLst/>
              <a:latin typeface="Times New Roman" panose="02020603050405020304" pitchFamily="18" charset="0"/>
              <a:ea typeface="Times New Roman" panose="02020603050405020304" pitchFamily="18" charset="0"/>
            </a:endParaRPr>
          </a:p>
          <a:p>
            <a:pPr marL="342900" marR="188595" lvl="0" indent="-342900" algn="just">
              <a:lnSpc>
                <a:spcPct val="95000"/>
              </a:lnSpc>
              <a:spcAft>
                <a:spcPts val="0"/>
              </a:spcAft>
              <a:buSzPts val="800"/>
              <a:buFont typeface="Times New Roman" panose="02020603050405020304" pitchFamily="18" charset="0"/>
              <a:buAutoNum type="arabicPeriod"/>
              <a:tabLst>
                <a:tab pos="307975" algn="l"/>
              </a:tabLst>
            </a:pPr>
            <a:r>
              <a:rPr lang="en-US" sz="2000" dirty="0">
                <a:effectLst/>
                <a:latin typeface="Times New Roman" panose="02020603050405020304" pitchFamily="18" charset="0"/>
                <a:ea typeface="Times New Roman" panose="02020603050405020304" pitchFamily="18" charset="0"/>
              </a:rPr>
              <a:t>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“Content-aware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copying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pasting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images,”</a:t>
            </a:r>
            <a:r>
              <a:rPr lang="en-US" sz="2000" spc="5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The</a:t>
            </a:r>
            <a:r>
              <a:rPr lang="en-US" sz="2000" i="1" spc="6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Visual</a:t>
            </a:r>
            <a:r>
              <a:rPr lang="en-US" sz="2000" i="1" spc="6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Computer</a:t>
            </a:r>
            <a:r>
              <a:rPr lang="en-US" sz="2000" dirty="0">
                <a:effectLst/>
                <a:latin typeface="Times New Roman" panose="02020603050405020304" pitchFamily="18" charset="0"/>
                <a:ea typeface="Times New Roman" panose="02020603050405020304" pitchFamily="18" charset="0"/>
              </a:rPr>
              <a:t>,</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26,</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6-8,</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pp.</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721–729,</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2010.</a:t>
            </a:r>
            <a:endParaRPr lang="en-IN" sz="2000" dirty="0">
              <a:effectLst/>
              <a:latin typeface="Times New Roman" panose="02020603050405020304" pitchFamily="18" charset="0"/>
              <a:ea typeface="Times New Roman" panose="02020603050405020304" pitchFamily="18" charset="0"/>
            </a:endParaRPr>
          </a:p>
          <a:p>
            <a:pPr marL="342900" marR="188595" lvl="0" indent="-342900" algn="just">
              <a:lnSpc>
                <a:spcPct val="95000"/>
              </a:lnSpc>
              <a:spcAft>
                <a:spcPts val="0"/>
              </a:spcAft>
              <a:buSzPts val="800"/>
              <a:buFont typeface="Times New Roman" panose="02020603050405020304" pitchFamily="18" charset="0"/>
              <a:buAutoNum type="arabicPeriod"/>
              <a:tabLst>
                <a:tab pos="307975" algn="l"/>
              </a:tabLst>
            </a:pPr>
            <a:r>
              <a:rPr lang="en-US" sz="2000" dirty="0">
                <a:effectLst/>
                <a:latin typeface="Times New Roman" panose="02020603050405020304" pitchFamily="18" charset="0"/>
                <a:ea typeface="Times New Roman" panose="02020603050405020304" pitchFamily="18" charset="0"/>
              </a:rPr>
              <a:t>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Z.</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Chen,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“Saliency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compressed domain for adaptive image retargeting,” </a:t>
            </a:r>
            <a:r>
              <a:rPr lang="en-US" sz="2000" i="1" dirty="0">
                <a:effectLst/>
                <a:latin typeface="Times New Roman" panose="02020603050405020304" pitchFamily="18" charset="0"/>
                <a:ea typeface="Times New Roman" panose="02020603050405020304" pitchFamily="18" charset="0"/>
              </a:rPr>
              <a:t>IEEE transactions</a:t>
            </a:r>
            <a:r>
              <a:rPr lang="en-US" sz="2000" i="1" spc="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on</a:t>
            </a:r>
            <a:r>
              <a:rPr lang="en-US" sz="2000" i="1" spc="6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image</a:t>
            </a:r>
            <a:r>
              <a:rPr lang="en-US" sz="2000" i="1" spc="7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processing</a:t>
            </a:r>
            <a:r>
              <a:rPr lang="en-US" sz="2000" dirty="0">
                <a:effectLst/>
                <a:latin typeface="Times New Roman" panose="02020603050405020304" pitchFamily="18" charset="0"/>
                <a:ea typeface="Times New Roman" panose="02020603050405020304" pitchFamily="18" charset="0"/>
              </a:rPr>
              <a:t>,</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21,</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9,</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pp.</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3888–3901,</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2012.</a:t>
            </a:r>
            <a:endParaRPr lang="en-IN" sz="2000" dirty="0">
              <a:effectLst/>
              <a:latin typeface="Times New Roman" panose="02020603050405020304" pitchFamily="18" charset="0"/>
              <a:ea typeface="Times New Roman" panose="02020603050405020304" pitchFamily="18" charset="0"/>
            </a:endParaRPr>
          </a:p>
          <a:p>
            <a:pPr marL="342900" marR="188595" lvl="0" indent="-342900" algn="just">
              <a:lnSpc>
                <a:spcPct val="95000"/>
              </a:lnSpc>
              <a:spcBef>
                <a:spcPts val="25"/>
              </a:spcBef>
              <a:spcAft>
                <a:spcPts val="0"/>
              </a:spcAft>
              <a:buSzPts val="800"/>
              <a:buFont typeface="Times New Roman" panose="02020603050405020304" pitchFamily="18" charset="0"/>
              <a:buAutoNum type="arabicPeriod"/>
              <a:tabLst>
                <a:tab pos="307975" algn="l"/>
              </a:tabLst>
            </a:pPr>
            <a:r>
              <a:rPr lang="en-US" sz="2000" dirty="0">
                <a:effectLst/>
                <a:latin typeface="Times New Roman" panose="02020603050405020304" pitchFamily="18" charset="0"/>
                <a:ea typeface="Times New Roman" panose="02020603050405020304" pitchFamily="18" charset="0"/>
              </a:rPr>
              <a:t>H.</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Wu,</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X.</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Luo,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“Weighted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attentional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blocks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probabilistic</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object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tracking,”</a:t>
            </a:r>
            <a:r>
              <a:rPr lang="en-US" sz="2000" spc="-4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The</a:t>
            </a:r>
            <a:r>
              <a:rPr lang="en-US" sz="2000" i="1" spc="-3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Visual</a:t>
            </a:r>
            <a:r>
              <a:rPr lang="en-US" sz="2000" i="1" spc="-3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Computer</a:t>
            </a:r>
            <a:r>
              <a:rPr lang="en-US" sz="2000" dirty="0">
                <a:effectLst/>
                <a:latin typeface="Times New Roman" panose="02020603050405020304" pitchFamily="18" charset="0"/>
                <a:ea typeface="Times New Roman" panose="02020603050405020304" pitchFamily="18" charset="0"/>
              </a:rPr>
              <a: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30,</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pp.</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229–243,</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2014</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78413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91C2-5D85-A219-D958-D72328EEFAF7}"/>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8000" dirty="0">
                <a:latin typeface="Times New Roman" panose="02020603050405020304" pitchFamily="18" charset="0"/>
                <a:cs typeface="Times New Roman" panose="02020603050405020304" pitchFamily="18" charset="0"/>
              </a:rPr>
              <a:t>Thankyou</a:t>
            </a:r>
            <a:br>
              <a:rPr lang="en-US" dirty="0"/>
            </a:br>
            <a:endParaRPr lang="en-IN" dirty="0"/>
          </a:p>
        </p:txBody>
      </p:sp>
    </p:spTree>
    <p:extLst>
      <p:ext uri="{BB962C8B-B14F-4D97-AF65-F5344CB8AC3E}">
        <p14:creationId xmlns:p14="http://schemas.microsoft.com/office/powerpoint/2010/main" val="286982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435608" y="214358"/>
            <a:ext cx="7498080" cy="1127261"/>
          </a:xfrm>
        </p:spPr>
        <p:txBody>
          <a:bodyPr/>
          <a:lstStyle/>
          <a:p>
            <a:r>
              <a:rPr lang="en-US" sz="3600" b="1" dirty="0">
                <a:latin typeface="Times New Roman" panose="02020603050405020304" pitchFamily="18" charset="0"/>
                <a:cs typeface="Times New Roman" panose="02020603050405020304" pitchFamily="18" charset="0"/>
              </a:rPr>
              <a:t>Existing System</a:t>
            </a:r>
          </a:p>
        </p:txBody>
      </p:sp>
      <p:sp>
        <p:nvSpPr>
          <p:cNvPr id="3" name="TextBox 2"/>
          <p:cNvSpPr txBox="1"/>
          <p:nvPr/>
        </p:nvSpPr>
        <p:spPr>
          <a:xfrm>
            <a:off x="1188721" y="1066801"/>
            <a:ext cx="7498080" cy="557697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Deep convolutional neural networks (CNNs), especially the Fully Convolutional Networks (FCN) in image segmentation are used for saliency detection.</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is a common pattern in the design of most saliency detection networks , that is, they focus on making good use of deep features extracted by existing backbones such as </a:t>
            </a:r>
            <a:r>
              <a:rPr lang="nb-NO" sz="2000" dirty="0">
                <a:latin typeface="Times New Roman" panose="02020603050405020304" pitchFamily="18" charset="0"/>
                <a:cs typeface="Times New Roman" panose="02020603050405020304" pitchFamily="18" charset="0"/>
              </a:rPr>
              <a:t>Alexnet, VGG, ResNet, ResNeXt, DenseNet, etc.</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2000" i="0" dirty="0" err="1">
                <a:solidFill>
                  <a:srgbClr val="212529"/>
                </a:solidFill>
                <a:effectLst/>
                <a:latin typeface="Times New Roman" panose="02020603050405020304" pitchFamily="18" charset="0"/>
                <a:cs typeface="Times New Roman" panose="02020603050405020304" pitchFamily="18" charset="0"/>
              </a:rPr>
              <a:t>Deeplab</a:t>
            </a:r>
            <a:r>
              <a:rPr lang="en-US" sz="2000" i="0" dirty="0">
                <a:solidFill>
                  <a:srgbClr val="212529"/>
                </a:solidFill>
                <a:effectLst/>
                <a:latin typeface="Times New Roman" panose="02020603050405020304" pitchFamily="18" charset="0"/>
                <a:cs typeface="Times New Roman" panose="02020603050405020304" pitchFamily="18" charset="0"/>
              </a:rPr>
              <a:t> is a</a:t>
            </a:r>
            <a:r>
              <a:rPr lang="en-US" sz="2000" dirty="0">
                <a:solidFill>
                  <a:srgbClr val="212529"/>
                </a:solidFill>
                <a:latin typeface="Times New Roman" panose="02020603050405020304" pitchFamily="18" charset="0"/>
                <a:cs typeface="Times New Roman" panose="02020603050405020304" pitchFamily="18" charset="0"/>
              </a:rPr>
              <a:t>n architecture which was widely used for </a:t>
            </a:r>
            <a:r>
              <a:rPr lang="en-US" sz="2000" b="0" i="0" dirty="0">
                <a:solidFill>
                  <a:srgbClr val="212529"/>
                </a:solidFill>
                <a:effectLst/>
                <a:latin typeface="Times New Roman" panose="02020603050405020304" pitchFamily="18" charset="0"/>
                <a:cs typeface="Times New Roman" panose="02020603050405020304" pitchFamily="18" charset="0"/>
              </a:rPr>
              <a:t>semantic segmentation before U2-Net . </a:t>
            </a:r>
            <a:r>
              <a:rPr lang="en-US" sz="2000" b="0" i="0" dirty="0">
                <a:solidFill>
                  <a:srgbClr val="24292F"/>
                </a:solidFill>
                <a:effectLst/>
                <a:latin typeface="Times New Roman" panose="02020603050405020304" pitchFamily="18" charset="0"/>
                <a:cs typeface="Times New Roman" panose="02020603050405020304" pitchFamily="18" charset="0"/>
              </a:rPr>
              <a:t>I</a:t>
            </a:r>
            <a:r>
              <a:rPr lang="en-US" sz="2000" dirty="0">
                <a:solidFill>
                  <a:srgbClr val="24292F"/>
                </a:solidFill>
                <a:latin typeface="Times New Roman" panose="02020603050405020304" pitchFamily="18" charset="0"/>
                <a:cs typeface="Times New Roman" panose="02020603050405020304" pitchFamily="18" charset="0"/>
              </a:rPr>
              <a:t>ts</a:t>
            </a:r>
            <a:r>
              <a:rPr lang="en-US" sz="2000" b="0" i="0" dirty="0">
                <a:solidFill>
                  <a:srgbClr val="24292F"/>
                </a:solidFill>
                <a:effectLst/>
                <a:latin typeface="Times New Roman" panose="02020603050405020304" pitchFamily="18" charset="0"/>
                <a:cs typeface="Times New Roman" panose="02020603050405020304" pitchFamily="18" charset="0"/>
              </a:rPr>
              <a:t> major contribution is the use of </a:t>
            </a:r>
            <a:r>
              <a:rPr lang="en-US" sz="2000" dirty="0" err="1">
                <a:solidFill>
                  <a:srgbClr val="24292F"/>
                </a:solidFill>
                <a:latin typeface="Times New Roman" panose="02020603050405020304" pitchFamily="18" charset="0"/>
                <a:cs typeface="Times New Roman" panose="02020603050405020304" pitchFamily="18" charset="0"/>
              </a:rPr>
              <a:t>A</a:t>
            </a:r>
            <a:r>
              <a:rPr lang="en-US" sz="2000" b="0" i="0" dirty="0" err="1">
                <a:solidFill>
                  <a:srgbClr val="24292F"/>
                </a:solidFill>
                <a:effectLst/>
                <a:latin typeface="Times New Roman" panose="02020603050405020304" pitchFamily="18" charset="0"/>
                <a:cs typeface="Times New Roman" panose="02020603050405020304" pitchFamily="18" charset="0"/>
              </a:rPr>
              <a:t>trous</a:t>
            </a:r>
            <a:r>
              <a:rPr lang="en-US" sz="2000" b="0" i="0" dirty="0">
                <a:solidFill>
                  <a:srgbClr val="24292F"/>
                </a:solidFill>
                <a:effectLst/>
                <a:latin typeface="Times New Roman" panose="02020603050405020304" pitchFamily="18" charset="0"/>
                <a:cs typeface="Times New Roman" panose="02020603050405020304" pitchFamily="18" charset="0"/>
              </a:rPr>
              <a:t> Spatial </a:t>
            </a:r>
            <a:r>
              <a:rPr lang="en-US" sz="2000" dirty="0">
                <a:solidFill>
                  <a:srgbClr val="24292F"/>
                </a:solidFill>
                <a:latin typeface="Times New Roman" panose="02020603050405020304" pitchFamily="18" charset="0"/>
                <a:cs typeface="Times New Roman" panose="02020603050405020304" pitchFamily="18" charset="0"/>
              </a:rPr>
              <a:t>P</a:t>
            </a:r>
            <a:r>
              <a:rPr lang="en-US" sz="2000" b="0" i="0" dirty="0">
                <a:solidFill>
                  <a:srgbClr val="24292F"/>
                </a:solidFill>
                <a:effectLst/>
                <a:latin typeface="Times New Roman" panose="02020603050405020304" pitchFamily="18" charset="0"/>
                <a:cs typeface="Times New Roman" panose="02020603050405020304" pitchFamily="18" charset="0"/>
              </a:rPr>
              <a:t>yramid </a:t>
            </a:r>
            <a:r>
              <a:rPr lang="en-US" sz="2000" dirty="0">
                <a:solidFill>
                  <a:srgbClr val="24292F"/>
                </a:solidFill>
                <a:latin typeface="Times New Roman" panose="02020603050405020304" pitchFamily="18" charset="0"/>
                <a:cs typeface="Times New Roman" panose="02020603050405020304" pitchFamily="18" charset="0"/>
              </a:rPr>
              <a:t>P</a:t>
            </a:r>
            <a:r>
              <a:rPr lang="en-US" sz="2000" b="0" i="0" dirty="0">
                <a:solidFill>
                  <a:srgbClr val="24292F"/>
                </a:solidFill>
                <a:effectLst/>
                <a:latin typeface="Times New Roman" panose="02020603050405020304" pitchFamily="18" charset="0"/>
                <a:cs typeface="Times New Roman" panose="02020603050405020304" pitchFamily="18" charset="0"/>
              </a:rPr>
              <a:t>ooling (ASPP) operation at the end of the encoder. While the model works extremely well, its open source code is hard to read.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Disadvantages </a:t>
            </a:r>
          </a:p>
        </p:txBody>
      </p:sp>
      <p:sp>
        <p:nvSpPr>
          <p:cNvPr id="1048608" name="Text Box 2"/>
          <p:cNvSpPr txBox="1"/>
          <p:nvPr/>
        </p:nvSpPr>
        <p:spPr>
          <a:xfrm>
            <a:off x="1600201" y="1724025"/>
            <a:ext cx="6781800" cy="3268652"/>
          </a:xfrm>
          <a:prstGeom prst="rect">
            <a:avLst/>
          </a:prstGeom>
          <a:noFill/>
        </p:spPr>
        <p:txBody>
          <a:bodyPr wrap="square" rtlCol="0">
            <a:spAutoFit/>
          </a:bodyPr>
          <a:lstStyle/>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As the features are extracted on regular spatial regions (pixels or patches), they cannot preserve the object shapes adaptively.</a:t>
            </a:r>
          </a:p>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Moreover, the obtained saliency maps are heavily blurry because of down sampling the image to keep computationally efficient.</a:t>
            </a:r>
          </a:p>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Object borders or textured regions are overemphasized</a:t>
            </a:r>
            <a:r>
              <a:rPr lang="en-US" sz="2000" dirty="0"/>
              <a:t>.</a:t>
            </a:r>
          </a:p>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model fails when frames are in motion.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Proposed System</a:t>
            </a:r>
          </a:p>
        </p:txBody>
      </p:sp>
      <p:sp>
        <p:nvSpPr>
          <p:cNvPr id="1048610" name="Text Box 2"/>
          <p:cNvSpPr txBox="1"/>
          <p:nvPr/>
        </p:nvSpPr>
        <p:spPr>
          <a:xfrm>
            <a:off x="1435608" y="1143000"/>
            <a:ext cx="7417562" cy="5576976"/>
          </a:xfrm>
          <a:prstGeom prst="rect">
            <a:avLst/>
          </a:prstGeom>
          <a:noFill/>
        </p:spPr>
        <p:txBody>
          <a:bodyPr wrap="square" rtlCol="0">
            <a:spAutoFit/>
          </a:bodyPr>
          <a:lstStyle/>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Our main contribution is to propose a simple network architecture, called U 2 –Net.</a:t>
            </a:r>
          </a:p>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U2 -Net is a two-level nested U-structure that is designed for saliency detection without using any pre-trained backbones from image classification.</a:t>
            </a:r>
          </a:p>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This architecture allows the network to go deeper, attain high resolution, without significantly increasing the memory and computation cost. </a:t>
            </a:r>
          </a:p>
          <a:p>
            <a:pPr marL="285750" indent="-285750" algn="just">
              <a:lnSpc>
                <a:spcPct val="150000"/>
              </a:lnSpc>
              <a:buClr>
                <a:srgbClr val="4E6EF8"/>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Residual connections within each U-Net block enables focus on local details while the overall residual U-Net architecture enables fusing these local details with global (multi scale) contextual information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a:xfrm>
            <a:off x="1219200" y="228601"/>
            <a:ext cx="7406640" cy="1295400"/>
          </a:xfrm>
        </p:spPr>
        <p:txBody>
          <a:bodyPr>
            <a:normAutofit/>
          </a:bodyPr>
          <a:lstStyle/>
          <a:p>
            <a:r>
              <a:rPr lang="en-US" sz="3600" b="1" dirty="0">
                <a:latin typeface="Times New Roman" panose="02020603050405020304" pitchFamily="18" charset="0"/>
                <a:cs typeface="Times New Roman" panose="02020603050405020304" pitchFamily="18" charset="0"/>
              </a:rPr>
              <a:t> Advantages</a:t>
            </a:r>
          </a:p>
        </p:txBody>
      </p:sp>
      <p:sp>
        <p:nvSpPr>
          <p:cNvPr id="1048612" name="Subtitle 2"/>
          <p:cNvSpPr>
            <a:spLocks noGrp="1"/>
          </p:cNvSpPr>
          <p:nvPr>
            <p:ph type="subTitle" idx="1"/>
          </p:nvPr>
        </p:nvSpPr>
        <p:spPr>
          <a:xfrm>
            <a:off x="1432560" y="2239780"/>
            <a:ext cx="7406640" cy="2895600"/>
          </a:xfrm>
        </p:spPr>
        <p:txBody>
          <a:bodyPr>
            <a:normAutofit fontScale="97500"/>
          </a:bodyPr>
          <a:lstStyle/>
          <a:p>
            <a:pPr marL="313055" indent="-285750" algn="just">
              <a:lnSpc>
                <a:spcPct val="150000"/>
              </a:lnSpc>
              <a:buFont typeface="Wingdings" panose="05000000000000000000" charset="0"/>
              <a:buChar char="Ø"/>
            </a:pPr>
            <a:r>
              <a:rPr lang="en-US" sz="2100" dirty="0">
                <a:latin typeface="Times New Roman" panose="02020603050405020304" pitchFamily="18" charset="0"/>
                <a:cs typeface="Times New Roman" panose="02020603050405020304" pitchFamily="18" charset="0"/>
              </a:rPr>
              <a:t>It is able to capture more contextual information from different scales. Thanks to the mixture of receptive fields of different sizes in our proposed Residual U-blocks (RSU).</a:t>
            </a:r>
          </a:p>
          <a:p>
            <a:pPr marL="313055" indent="-285750" algn="just">
              <a:lnSpc>
                <a:spcPct val="150000"/>
              </a:lnSpc>
              <a:buFont typeface="Wingdings" panose="05000000000000000000" charset="0"/>
              <a:buChar char="Ø"/>
            </a:pPr>
            <a:r>
              <a:rPr lang="en-US" sz="2100" dirty="0">
                <a:latin typeface="Times New Roman" panose="02020603050405020304" pitchFamily="18" charset="0"/>
                <a:cs typeface="Times New Roman" panose="02020603050405020304" pitchFamily="18" charset="0"/>
              </a:rPr>
              <a:t>It increases the depth of the whole architecture without significantly increasing the computational cost because of the pooling operations used in these RSU blocks</a:t>
            </a:r>
          </a:p>
          <a:p>
            <a:pPr marL="313055" indent="-285750" algn="just">
              <a:lnSpc>
                <a:spcPct val="150000"/>
              </a:lnSpc>
            </a:pPr>
            <a:endParaRPr lang="en-US" sz="1500" dirty="0">
              <a:latin typeface="Times New Roman" panose="02020603050405020304" pitchFamily="18" charset="0"/>
              <a:cs typeface="Times New Roman" panose="02020603050405020304" pitchFamily="18" charset="0"/>
            </a:endParaRPr>
          </a:p>
          <a:p>
            <a:pPr marL="313055" indent="-285750" algn="just">
              <a:lnSpc>
                <a:spcPct val="150000"/>
              </a:lnSpc>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ctrTitle"/>
          </p:nvPr>
        </p:nvSpPr>
        <p:spPr>
          <a:xfrm>
            <a:off x="1432560" y="360045"/>
            <a:ext cx="7406640" cy="868045"/>
          </a:xfrm>
        </p:spPr>
        <p:txBody>
          <a:bodyPr>
            <a:normAutofit/>
          </a:bodyPr>
          <a:lstStyle/>
          <a:p>
            <a:r>
              <a:rPr lang="en-US" sz="3600" b="1" dirty="0">
                <a:effectLst/>
                <a:latin typeface="Times New Roman" panose="02020603050405020304" pitchFamily="18" charset="0"/>
                <a:cs typeface="Times New Roman" panose="02020603050405020304" pitchFamily="18" charset="0"/>
              </a:rPr>
              <a:t>Hardware Requirements</a:t>
            </a:r>
          </a:p>
        </p:txBody>
      </p:sp>
      <p:sp>
        <p:nvSpPr>
          <p:cNvPr id="1048614" name="Subtitle 2"/>
          <p:cNvSpPr>
            <a:spLocks noGrp="1"/>
          </p:cNvSpPr>
          <p:nvPr>
            <p:ph type="subTitle" idx="1"/>
          </p:nvPr>
        </p:nvSpPr>
        <p:spPr>
          <a:xfrm>
            <a:off x="1432560" y="1600200"/>
            <a:ext cx="7406640" cy="3809999"/>
          </a:xfrm>
        </p:spPr>
        <p:txBody>
          <a:bodyPr>
            <a:normAutofit/>
          </a:bodyPr>
          <a:lstStyle/>
          <a:p>
            <a:r>
              <a:rPr lang="en-US" sz="2000" dirty="0">
                <a:latin typeface="Times New Roman" panose="02020603050405020304" pitchFamily="18" charset="0"/>
                <a:cs typeface="Times New Roman" panose="02020603050405020304" pitchFamily="18" charset="0"/>
              </a:rPr>
              <a:t>For developing the application , the following are the hardware requirements:</a:t>
            </a:r>
          </a:p>
          <a:p>
            <a:pPr marL="370205"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System             : </a:t>
            </a:r>
            <a:r>
              <a:rPr lang="en-IN" sz="2000" dirty="0">
                <a:latin typeface="Times New Roman" panose="02020603050405020304" pitchFamily="18" charset="0"/>
                <a:cs typeface="Times New Roman" panose="02020603050405020304" pitchFamily="18" charset="0"/>
              </a:rPr>
              <a:t>Minimum of Intel core i3 processor.</a:t>
            </a:r>
          </a:p>
          <a:p>
            <a:pPr marL="370205"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Hard Disk        : </a:t>
            </a:r>
            <a:r>
              <a:rPr lang="en-IN" sz="2000" dirty="0">
                <a:latin typeface="Times New Roman" panose="02020603050405020304" pitchFamily="18" charset="0"/>
                <a:cs typeface="Times New Roman" panose="02020603050405020304" pitchFamily="18" charset="0"/>
              </a:rPr>
              <a:t>4 GB (minimum).</a:t>
            </a:r>
            <a:endParaRPr lang="en-US" sz="2000" dirty="0">
              <a:latin typeface="Times New Roman" panose="02020603050405020304" pitchFamily="18" charset="0"/>
              <a:cs typeface="Times New Roman" panose="02020603050405020304" pitchFamily="18" charset="0"/>
            </a:endParaRPr>
          </a:p>
          <a:p>
            <a:pPr marL="370205"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Monitor            : 14’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Monitor. </a:t>
            </a:r>
            <a:endParaRPr lang="en-US" sz="2000" dirty="0">
              <a:latin typeface="Times New Roman" panose="02020603050405020304" pitchFamily="18" charset="0"/>
              <a:cs typeface="Times New Roman" panose="02020603050405020304" pitchFamily="18" charset="0"/>
            </a:endParaRPr>
          </a:p>
          <a:p>
            <a:pPr marL="370205"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Mouse              : Optical Mouse. </a:t>
            </a:r>
          </a:p>
          <a:p>
            <a:pPr marL="370205"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RAM                : 8GB and higher.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ctrTitle"/>
          </p:nvPr>
        </p:nvSpPr>
        <p:spPr>
          <a:xfrm>
            <a:off x="1432560" y="762000"/>
            <a:ext cx="7406640" cy="1447800"/>
          </a:xfrm>
        </p:spPr>
        <p:txBody>
          <a:bodyPr>
            <a:noAutofit/>
          </a:bodyPr>
          <a:lstStyle/>
          <a:p>
            <a:r>
              <a:rPr lang="en-US" sz="3600" b="1" dirty="0">
                <a:latin typeface="Times New Roman" panose="02020603050405020304" pitchFamily="18" charset="0"/>
                <a:cs typeface="Times New Roman" panose="02020603050405020304" pitchFamily="18" charset="0"/>
              </a:rPr>
              <a:t>Software Requirements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1048616" name="Subtitle 2"/>
          <p:cNvSpPr>
            <a:spLocks noGrp="1"/>
          </p:cNvSpPr>
          <p:nvPr>
            <p:ph type="subTitle" idx="1"/>
          </p:nvPr>
        </p:nvSpPr>
        <p:spPr>
          <a:xfrm>
            <a:off x="1432560" y="1850064"/>
            <a:ext cx="7406640" cy="3636336"/>
          </a:xfrm>
        </p:spPr>
        <p:txBody>
          <a:bodyPr>
            <a:normAutofit/>
          </a:bodyPr>
          <a:lstStyle/>
          <a:p>
            <a:pPr marL="370205"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Operating system    : Windows 7 and above.</a:t>
            </a:r>
          </a:p>
          <a:p>
            <a:pPr marL="370205"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Coding Language    : Python.</a:t>
            </a:r>
          </a:p>
          <a:p>
            <a:pPr marL="370205"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Design                     : HTML.</a:t>
            </a:r>
          </a:p>
          <a:p>
            <a:pPr marL="370205"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Tools                        : </a:t>
            </a:r>
            <a:r>
              <a:rPr lang="en-US" sz="2000" dirty="0" err="1">
                <a:latin typeface="Times New Roman" panose="02020603050405020304" pitchFamily="18" charset="0"/>
                <a:cs typeface="Times New Roman" panose="02020603050405020304" pitchFamily="18" charset="0"/>
              </a:rPr>
              <a:t>Pycharm</a:t>
            </a:r>
            <a:endParaRPr lang="en-US" sz="2000" dirty="0">
              <a:latin typeface="Times New Roman" panose="02020603050405020304" pitchFamily="18" charset="0"/>
              <a:cs typeface="Times New Roman" panose="02020603050405020304" pitchFamily="18" charset="0"/>
            </a:endParaRPr>
          </a:p>
          <a:p>
            <a:pPr marL="370205" indent="-342900">
              <a:lnSpc>
                <a:spcPct val="150000"/>
              </a:lnSpc>
              <a:buFont typeface="+mj-lt"/>
              <a:buAutoNum type="arabicPeriod"/>
            </a:pPr>
            <a:endParaRPr lang="en-US" sz="1500" dirty="0">
              <a:latin typeface="Times New Roman" panose="02020603050405020304" pitchFamily="18" charset="0"/>
              <a:cs typeface="Times New Roman" panose="02020603050405020304" pitchFamily="18" charset="0"/>
            </a:endParaRPr>
          </a:p>
          <a:p>
            <a:pPr marL="370205" indent="-342900">
              <a:lnSpc>
                <a:spcPct val="150000"/>
              </a:lnSpc>
              <a:buFont typeface="+mj-lt"/>
              <a:buAutoNum type="arabicPeriod"/>
            </a:pPr>
            <a:endParaRPr lang="en-US" sz="1500" dirty="0">
              <a:latin typeface="Times New Roman" panose="02020603050405020304" pitchFamily="18" charset="0"/>
              <a:cs typeface="Times New Roman" panose="02020603050405020304" pitchFamily="18" charset="0"/>
            </a:endParaRPr>
          </a:p>
          <a:p>
            <a:pPr>
              <a:lnSpc>
                <a:spcPct val="150000"/>
              </a:lnSpc>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990600" y="76430"/>
            <a:ext cx="7943215" cy="653185"/>
          </a:xfrm>
        </p:spPr>
        <p:txBody>
          <a:bodyPr/>
          <a:lstStyle/>
          <a:p>
            <a:r>
              <a:rPr lang="en-US" sz="3600" b="1" dirty="0">
                <a:latin typeface="Times New Roman" panose="02020603050405020304" pitchFamily="18" charset="0"/>
                <a:cs typeface="Times New Roman" panose="02020603050405020304" pitchFamily="18" charset="0"/>
              </a:rPr>
              <a:t>Applications</a:t>
            </a:r>
          </a:p>
        </p:txBody>
      </p:sp>
      <p:sp>
        <p:nvSpPr>
          <p:cNvPr id="1048632" name="Content Placeholder 2"/>
          <p:cNvSpPr>
            <a:spLocks noGrp="1"/>
          </p:cNvSpPr>
          <p:nvPr>
            <p:ph idx="1"/>
          </p:nvPr>
        </p:nvSpPr>
        <p:spPr>
          <a:xfrm>
            <a:off x="891540" y="685800"/>
            <a:ext cx="8042275" cy="6370320"/>
          </a:xfrm>
        </p:spPr>
        <p:txBody>
          <a:bodyPr>
            <a:noAutofit/>
          </a:bodyPr>
          <a:lstStyle/>
          <a:p>
            <a:pPr marL="82550" indent="0">
              <a:lnSpc>
                <a:spcPct val="150000"/>
              </a:lnSpc>
              <a:buNone/>
            </a:pPr>
            <a:r>
              <a:rPr lang="en-US" sz="2000" b="0" i="0" dirty="0">
                <a:solidFill>
                  <a:srgbClr val="363842"/>
                </a:solidFill>
                <a:effectLst/>
                <a:latin typeface="Times New Roman" panose="02020603050405020304" pitchFamily="18" charset="0"/>
                <a:cs typeface="Times New Roman" panose="02020603050405020304" pitchFamily="18" charset="0"/>
              </a:rPr>
              <a:t> The applications are grouped into three categories. </a:t>
            </a:r>
          </a:p>
          <a:p>
            <a:pPr>
              <a:lnSpc>
                <a:spcPct val="150000"/>
              </a:lnSpc>
              <a:buFont typeface="Wingdings" panose="05000000000000000000" pitchFamily="2" charset="2"/>
              <a:buChar char="Ø"/>
            </a:pPr>
            <a:r>
              <a:rPr lang="en-US" sz="2000" b="0" i="0" dirty="0">
                <a:solidFill>
                  <a:srgbClr val="363842"/>
                </a:solidFill>
                <a:effectLst/>
                <a:latin typeface="Times New Roman" panose="02020603050405020304" pitchFamily="18" charset="0"/>
                <a:cs typeface="Times New Roman" panose="02020603050405020304" pitchFamily="18" charset="0"/>
              </a:rPr>
              <a:t>The first one uses the detection of the most important regions in an image and contains applications such as audio surveillance, defect detection, pathology detection, expressive and social gestures, computer graphics.</a:t>
            </a:r>
          </a:p>
          <a:p>
            <a:pPr>
              <a:lnSpc>
                <a:spcPct val="150000"/>
              </a:lnSpc>
              <a:buFont typeface="Wingdings" panose="05000000000000000000" pitchFamily="2" charset="2"/>
              <a:buChar char="Ø"/>
            </a:pPr>
            <a:r>
              <a:rPr lang="en-US" sz="2000" b="0" i="0" dirty="0">
                <a:solidFill>
                  <a:srgbClr val="363842"/>
                </a:solidFill>
                <a:effectLst/>
                <a:latin typeface="Times New Roman" panose="02020603050405020304" pitchFamily="18" charset="0"/>
                <a:cs typeface="Times New Roman" panose="02020603050405020304" pitchFamily="18" charset="0"/>
              </a:rPr>
              <a:t> The second category uses saliency maps to detect the regions which are the less interesting in an image. Here one can found applications like texture metrics, compression, summarization, watermarking and attention-based ad insertion.</a:t>
            </a:r>
          </a:p>
          <a:p>
            <a:pPr>
              <a:lnSpc>
                <a:spcPct val="150000"/>
              </a:lnSpc>
              <a:buFont typeface="Wingdings" panose="05000000000000000000" pitchFamily="2" charset="2"/>
              <a:buChar char="Ø"/>
            </a:pPr>
            <a:r>
              <a:rPr lang="en-US" sz="2000" b="0" i="0" dirty="0">
                <a:solidFill>
                  <a:srgbClr val="363842"/>
                </a:solidFill>
                <a:effectLst/>
                <a:latin typeface="Times New Roman" panose="02020603050405020304" pitchFamily="18" charset="0"/>
                <a:cs typeface="Times New Roman" panose="02020603050405020304" pitchFamily="18" charset="0"/>
              </a:rPr>
              <a:t> Finally, a third category uses the most interesting areas in an image with further processing like comparisons between those areas. In this category one can find image registration and landmarks, object recognition, action guidance in robotics or avatars, web sites optimization, symmetries and automatic focus on images.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1589</Words>
  <Application>Microsoft Office PowerPoint</Application>
  <PresentationFormat>On-screen Show (4:3)</PresentationFormat>
  <Paragraphs>142</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Gill Sans MT</vt:lpstr>
      <vt:lpstr>Times New Roman</vt:lpstr>
      <vt:lpstr>Verdana</vt:lpstr>
      <vt:lpstr>Wingdings</vt:lpstr>
      <vt:lpstr>Wingdings 2</vt:lpstr>
      <vt:lpstr>Solstice</vt:lpstr>
      <vt:lpstr>  ACCURATE  AND ROBUST          SALIENCY DETECTION</vt:lpstr>
      <vt:lpstr>Abstract</vt:lpstr>
      <vt:lpstr>Existing System</vt:lpstr>
      <vt:lpstr>Disadvantages </vt:lpstr>
      <vt:lpstr>Proposed System</vt:lpstr>
      <vt:lpstr> Advantages</vt:lpstr>
      <vt:lpstr>Hardware Requirements</vt:lpstr>
      <vt:lpstr>Software Requirements </vt:lpstr>
      <vt:lpstr>Applications</vt:lpstr>
      <vt:lpstr>Methodology</vt:lpstr>
      <vt:lpstr>Novelty</vt:lpstr>
      <vt:lpstr>Architecture</vt:lpstr>
      <vt:lpstr>UML Diagrams</vt:lpstr>
      <vt:lpstr>.</vt:lpstr>
      <vt:lpstr>.</vt:lpstr>
      <vt:lpstr>.</vt:lpstr>
      <vt:lpstr>Sample Code</vt:lpstr>
      <vt:lpstr>.</vt:lpstr>
      <vt:lpstr>PowerPoint Presentation</vt:lpstr>
      <vt:lpstr>Screenshots</vt:lpstr>
      <vt:lpstr>.</vt:lpstr>
      <vt:lpstr>.</vt:lpstr>
      <vt:lpstr>.</vt:lpstr>
      <vt:lpstr>Conclusion</vt:lpstr>
      <vt:lpstr>Future Enhancement</vt:lpstr>
      <vt:lpstr>References</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Windows User</dc:creator>
  <cp:lastModifiedBy>akhil8260@outlook.com</cp:lastModifiedBy>
  <cp:revision>47</cp:revision>
  <dcterms:created xsi:type="dcterms:W3CDTF">2022-03-13T15:15:00Z</dcterms:created>
  <dcterms:modified xsi:type="dcterms:W3CDTF">2022-11-06T18:31:46Z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D904068FC90048D6AC0CC13182D03BEB</vt:lpwstr>
  </property>
  <property fmtid="{D5CDD505-2E9C-101B-9397-08002B2CF9AE}" pid="3" name="KSOProductBuildVer">
    <vt:lpwstr>1033-11.2.0.11191</vt:lpwstr>
  </property>
</Properties>
</file>