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22"/>
  </p:notesMasterIdLst>
  <p:sldIdLst>
    <p:sldId id="256" r:id="rId3"/>
    <p:sldId id="257" r:id="rId4"/>
    <p:sldId id="258" r:id="rId5"/>
    <p:sldId id="263" r:id="rId6"/>
    <p:sldId id="259" r:id="rId7"/>
    <p:sldId id="276" r:id="rId8"/>
    <p:sldId id="260" r:id="rId9"/>
    <p:sldId id="267" r:id="rId10"/>
    <p:sldId id="264" r:id="rId11"/>
    <p:sldId id="265" r:id="rId12"/>
    <p:sldId id="266" r:id="rId13"/>
    <p:sldId id="268" r:id="rId14"/>
    <p:sldId id="269" r:id="rId15"/>
    <p:sldId id="270" r:id="rId16"/>
    <p:sldId id="271" r:id="rId17"/>
    <p:sldId id="272" r:id="rId18"/>
    <p:sldId id="273" r:id="rId19"/>
    <p:sldId id="274" r:id="rId20"/>
    <p:sldId id="262" r:id="rId21"/>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9EBF17-C43A-47F0-848C-CF17F6677115}">
  <a:tblStyle styleId="{949EBF17-C43A-47F0-848C-CF17F6677115}" styleName="Table_0">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rgbClr val="FFFFFF"/>
      </a:tcTxStyle>
      <a:tcStyle>
        <a:tcBdr/>
        <a:fill>
          <a:solidFill>
            <a:srgbClr val="4F81BD"/>
          </a:solidFill>
        </a:fill>
      </a:tcStyle>
    </a:lastCol>
    <a:firstCol>
      <a:tcTxStyle b="on" i="off">
        <a:font>
          <a:latin typeface="Calibri"/>
          <a:ea typeface="Calibri"/>
          <a:cs typeface="Calibri"/>
        </a:font>
        <a:srgbClr val="FFFFFF"/>
      </a:tcTxStyle>
      <a:tcStyle>
        <a:tcBdr/>
        <a:fill>
          <a:solidFill>
            <a:srgbClr val="4F81BD"/>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F81BD"/>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F81BD"/>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43" y="25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340480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2: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5799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457200" y="1600200"/>
            <a:ext cx="8229240" cy="45255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1"/>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2"/>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8"/>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5" name="Google Shape;75;p18"/>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8"/>
        <p:cNvGrpSpPr/>
        <p:nvPr/>
      </p:nvGrpSpPr>
      <p:grpSpPr>
        <a:xfrm>
          <a:off x="0" y="0"/>
          <a:ext cx="0" cy="0"/>
          <a:chOff x="0" y="0"/>
          <a:chExt cx="0" cy="0"/>
        </a:xfrm>
      </p:grpSpPr>
      <p:sp>
        <p:nvSpPr>
          <p:cNvPr id="79" name="Google Shape;79;p20"/>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0"/>
        <p:cNvGrpSpPr/>
        <p:nvPr/>
      </p:nvGrpSpPr>
      <p:grpSpPr>
        <a:xfrm>
          <a:off x="0" y="0"/>
          <a:ext cx="0" cy="0"/>
          <a:chOff x="0" y="0"/>
          <a:chExt cx="0" cy="0"/>
        </a:xfrm>
      </p:grpSpPr>
      <p:sp>
        <p:nvSpPr>
          <p:cNvPr id="81" name="Google Shape;81;p21"/>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3" name="Google Shape;83;p21"/>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4" name="Google Shape;84;p21"/>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5"/>
        <p:cNvGrpSpPr/>
        <p:nvPr/>
      </p:nvGrpSpPr>
      <p:grpSpPr>
        <a:xfrm>
          <a:off x="0" y="0"/>
          <a:ext cx="0" cy="0"/>
          <a:chOff x="0" y="0"/>
          <a:chExt cx="0" cy="0"/>
        </a:xfrm>
      </p:grpSpPr>
      <p:sp>
        <p:nvSpPr>
          <p:cNvPr id="86" name="Google Shape;86;p22"/>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2"/>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22"/>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 name="Google Shape;89;p22"/>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0"/>
        <p:cNvGrpSpPr/>
        <p:nvPr/>
      </p:nvGrpSpPr>
      <p:grpSpPr>
        <a:xfrm>
          <a:off x="0" y="0"/>
          <a:ext cx="0" cy="0"/>
          <a:chOff x="0" y="0"/>
          <a:chExt cx="0" cy="0"/>
        </a:xfrm>
      </p:grpSpPr>
      <p:sp>
        <p:nvSpPr>
          <p:cNvPr id="91" name="Google Shape;91;p23"/>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3"/>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23"/>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23"/>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5"/>
        <p:cNvGrpSpPr/>
        <p:nvPr/>
      </p:nvGrpSpPr>
      <p:grpSpPr>
        <a:xfrm>
          <a:off x="0" y="0"/>
          <a:ext cx="0" cy="0"/>
          <a:chOff x="0" y="0"/>
          <a:chExt cx="0" cy="0"/>
        </a:xfrm>
      </p:grpSpPr>
      <p:sp>
        <p:nvSpPr>
          <p:cNvPr id="96" name="Google Shape;96;p2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4"/>
          <p:cNvSpPr txBox="1">
            <a:spLocks noGrp="1"/>
          </p:cNvSpPr>
          <p:nvPr>
            <p:ph type="body" idx="1"/>
          </p:nvPr>
        </p:nvSpPr>
        <p:spPr>
          <a:xfrm>
            <a:off x="457200" y="1600200"/>
            <a:ext cx="822924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24"/>
          <p:cNvSpPr txBox="1">
            <a:spLocks noGrp="1"/>
          </p:cNvSpPr>
          <p:nvPr>
            <p:ph type="body" idx="2"/>
          </p:nvPr>
        </p:nvSpPr>
        <p:spPr>
          <a:xfrm>
            <a:off x="457200" y="3964320"/>
            <a:ext cx="822924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9"/>
        <p:cNvGrpSpPr/>
        <p:nvPr/>
      </p:nvGrpSpPr>
      <p:grpSpPr>
        <a:xfrm>
          <a:off x="0" y="0"/>
          <a:ext cx="0" cy="0"/>
          <a:chOff x="0" y="0"/>
          <a:chExt cx="0" cy="0"/>
        </a:xfrm>
      </p:grpSpPr>
      <p:sp>
        <p:nvSpPr>
          <p:cNvPr id="100" name="Google Shape;100;p2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5"/>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2" name="Google Shape;102;p25"/>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5"/>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25"/>
          <p:cNvSpPr txBox="1">
            <a:spLocks noGrp="1"/>
          </p:cNvSpPr>
          <p:nvPr>
            <p:ph type="body" idx="4"/>
          </p:nvPr>
        </p:nvSpPr>
        <p:spPr>
          <a:xfrm>
            <a:off x="4674240" y="3964320"/>
            <a:ext cx="40158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5"/>
        <p:cNvGrpSpPr/>
        <p:nvPr/>
      </p:nvGrpSpPr>
      <p:grpSpPr>
        <a:xfrm>
          <a:off x="0" y="0"/>
          <a:ext cx="0" cy="0"/>
          <a:chOff x="0" y="0"/>
          <a:chExt cx="0" cy="0"/>
        </a:xfrm>
      </p:grpSpPr>
      <p:sp>
        <p:nvSpPr>
          <p:cNvPr id="106" name="Google Shape;106;p2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6"/>
          <p:cNvSpPr txBox="1">
            <a:spLocks noGrp="1"/>
          </p:cNvSpPr>
          <p:nvPr>
            <p:ph type="body" idx="1"/>
          </p:nvPr>
        </p:nvSpPr>
        <p:spPr>
          <a:xfrm>
            <a:off x="457200" y="1600200"/>
            <a:ext cx="26496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6"/>
          <p:cNvSpPr txBox="1">
            <a:spLocks noGrp="1"/>
          </p:cNvSpPr>
          <p:nvPr>
            <p:ph type="body" idx="2"/>
          </p:nvPr>
        </p:nvSpPr>
        <p:spPr>
          <a:xfrm>
            <a:off x="3239640" y="1600200"/>
            <a:ext cx="26496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6"/>
          <p:cNvSpPr txBox="1">
            <a:spLocks noGrp="1"/>
          </p:cNvSpPr>
          <p:nvPr>
            <p:ph type="body" idx="3"/>
          </p:nvPr>
        </p:nvSpPr>
        <p:spPr>
          <a:xfrm>
            <a:off x="6022080" y="1600200"/>
            <a:ext cx="26496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26"/>
          <p:cNvSpPr txBox="1">
            <a:spLocks noGrp="1"/>
          </p:cNvSpPr>
          <p:nvPr>
            <p:ph type="body" idx="4"/>
          </p:nvPr>
        </p:nvSpPr>
        <p:spPr>
          <a:xfrm>
            <a:off x="457200" y="3964320"/>
            <a:ext cx="26496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26"/>
          <p:cNvSpPr txBox="1">
            <a:spLocks noGrp="1"/>
          </p:cNvSpPr>
          <p:nvPr>
            <p:ph type="body" idx="5"/>
          </p:nvPr>
        </p:nvSpPr>
        <p:spPr>
          <a:xfrm>
            <a:off x="3239640" y="3964320"/>
            <a:ext cx="26496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6"/>
          <p:cNvSpPr txBox="1">
            <a:spLocks noGrp="1"/>
          </p:cNvSpPr>
          <p:nvPr>
            <p:ph type="body" idx="6"/>
          </p:nvPr>
        </p:nvSpPr>
        <p:spPr>
          <a:xfrm>
            <a:off x="6022080" y="3964320"/>
            <a:ext cx="26496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body" idx="1"/>
          </p:nvPr>
        </p:nvSpPr>
        <p:spPr>
          <a:xfrm>
            <a:off x="457200" y="1600200"/>
            <a:ext cx="8229240" cy="4525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5"/>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7"/>
          <p:cNvSpPr txBox="1">
            <a:spLocks noGrp="1"/>
          </p:cNvSpPr>
          <p:nvPr>
            <p:ph type="subTitle" idx="1"/>
          </p:nvPr>
        </p:nvSpPr>
        <p:spPr>
          <a:xfrm>
            <a:off x="457200" y="274680"/>
            <a:ext cx="8229240" cy="52977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8"/>
          <p:cNvSpPr txBox="1">
            <a:spLocks noGrp="1"/>
          </p:cNvSpPr>
          <p:nvPr>
            <p:ph type="body" idx="2"/>
          </p:nvPr>
        </p:nvSpPr>
        <p:spPr>
          <a:xfrm>
            <a:off x="4674240" y="1600200"/>
            <a:ext cx="4015800" cy="4525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8"/>
          <p:cNvSpPr txBox="1">
            <a:spLocks noGrp="1"/>
          </p:cNvSpPr>
          <p:nvPr>
            <p:ph type="body" idx="3"/>
          </p:nvPr>
        </p:nvSpPr>
        <p:spPr>
          <a:xfrm>
            <a:off x="457200" y="3964320"/>
            <a:ext cx="40158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457200" y="1600200"/>
            <a:ext cx="4015800" cy="4525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9"/>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9"/>
          <p:cNvSpPr txBox="1">
            <a:spLocks noGrp="1"/>
          </p:cNvSpPr>
          <p:nvPr>
            <p:ph type="body" idx="3"/>
          </p:nvPr>
        </p:nvSpPr>
        <p:spPr>
          <a:xfrm>
            <a:off x="4674240" y="3964320"/>
            <a:ext cx="40158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457200" y="274680"/>
            <a:ext cx="8229240" cy="1142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457200" y="1600200"/>
            <a:ext cx="40158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0"/>
          <p:cNvSpPr txBox="1">
            <a:spLocks noGrp="1"/>
          </p:cNvSpPr>
          <p:nvPr>
            <p:ph type="body" idx="2"/>
          </p:nvPr>
        </p:nvSpPr>
        <p:spPr>
          <a:xfrm>
            <a:off x="4674240" y="1600200"/>
            <a:ext cx="401580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0"/>
          <p:cNvSpPr txBox="1">
            <a:spLocks noGrp="1"/>
          </p:cNvSpPr>
          <p:nvPr>
            <p:ph type="body" idx="3"/>
          </p:nvPr>
        </p:nvSpPr>
        <p:spPr>
          <a:xfrm>
            <a:off x="457200" y="3964320"/>
            <a:ext cx="8229240" cy="2158560"/>
          </a:xfrm>
          <a:prstGeom prst="rect">
            <a:avLst/>
          </a:prstGeom>
          <a:noFill/>
          <a:ln>
            <a:noFill/>
          </a:ln>
        </p:spPr>
        <p:txBody>
          <a:bodyPr spcFirstLastPara="1" wrap="square" lIns="0" tIns="0" rIns="0" bIns="0" anchor="t" anchorCtr="0">
            <a:no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85800" y="2130480"/>
            <a:ext cx="7772040" cy="14695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rgbClr val="000000"/>
              </a:solidFill>
              <a:latin typeface="Times New Roman"/>
              <a:ea typeface="Times New Roman"/>
              <a:cs typeface="Times New Roman"/>
              <a:sym typeface="Times New Roman"/>
            </a:endParaRPr>
          </a:p>
        </p:txBody>
      </p:sp>
      <p:sp>
        <p:nvSpPr>
          <p:cNvPr id="10" name="Google Shape;10;p1"/>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57200" y="274680"/>
            <a:ext cx="8229240" cy="11426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1" name="Google Shape;61;p14"/>
          <p:cNvSpPr txBox="1">
            <a:spLocks noGrp="1"/>
          </p:cNvSpPr>
          <p:nvPr>
            <p:ph type="body" idx="1"/>
          </p:nvPr>
        </p:nvSpPr>
        <p:spPr>
          <a:xfrm>
            <a:off x="457200" y="1600200"/>
            <a:ext cx="8229240" cy="45255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62" name="Google Shape;62;p14"/>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3" name="Google Shape;63;p14"/>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4" name="Google Shape;64;p14"/>
          <p:cNvSpPr txBox="1">
            <a:spLocks noGrp="1"/>
          </p:cNvSpPr>
          <p:nvPr>
            <p:ph type="sldNum" idx="12"/>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0"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7"/>
          <p:cNvSpPr txBox="1"/>
          <p:nvPr/>
        </p:nvSpPr>
        <p:spPr>
          <a:xfrm>
            <a:off x="0" y="1904788"/>
            <a:ext cx="9143700" cy="202826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4000" b="1" i="0" u="none" strike="noStrike" cap="none" dirty="0">
                <a:solidFill>
                  <a:srgbClr val="00B050"/>
                </a:solidFill>
                <a:latin typeface="Times New Roman" pitchFamily="18" charset="0"/>
                <a:ea typeface="Calibri"/>
                <a:cs typeface="Times New Roman" pitchFamily="18" charset="0"/>
                <a:sym typeface="Calibri"/>
              </a:rPr>
              <a:t>A Literature Review on</a:t>
            </a:r>
          </a:p>
          <a:p>
            <a:pPr marL="0" marR="0" lvl="0" indent="0" algn="ctr" rtl="0">
              <a:lnSpc>
                <a:spcPct val="100000"/>
              </a:lnSpc>
              <a:spcBef>
                <a:spcPts val="0"/>
              </a:spcBef>
              <a:spcAft>
                <a:spcPts val="0"/>
              </a:spcAft>
              <a:buNone/>
            </a:pPr>
            <a:r>
              <a:rPr lang="en-US" sz="4400" b="1" dirty="0">
                <a:solidFill>
                  <a:srgbClr val="FF0000"/>
                </a:solidFill>
                <a:latin typeface="Times New Roman" pitchFamily="18" charset="0"/>
                <a:ea typeface="Calibri"/>
                <a:cs typeface="Times New Roman" pitchFamily="18" charset="0"/>
                <a:sym typeface="Calibri"/>
              </a:rPr>
              <a:t>“Music Recommendation Using Facial Expressions</a:t>
            </a:r>
            <a:r>
              <a:rPr lang="en-US" sz="4400" b="1" i="0" u="none" strike="noStrike" cap="none" dirty="0">
                <a:solidFill>
                  <a:srgbClr val="FF0000"/>
                </a:solidFill>
                <a:latin typeface="Times New Roman" pitchFamily="18" charset="0"/>
                <a:ea typeface="Calibri"/>
                <a:cs typeface="Times New Roman" pitchFamily="18" charset="0"/>
                <a:sym typeface="Calibri"/>
              </a:rPr>
              <a:t>”</a:t>
            </a:r>
            <a:endParaRPr sz="4400" b="1" i="0" u="none" strike="noStrike" cap="none" dirty="0">
              <a:solidFill>
                <a:srgbClr val="000000"/>
              </a:solidFill>
              <a:latin typeface="Times New Roman" pitchFamily="18" charset="0"/>
              <a:ea typeface="Calibri"/>
              <a:cs typeface="Times New Roman" pitchFamily="18" charset="0"/>
              <a:sym typeface="Calibri"/>
            </a:endParaRPr>
          </a:p>
        </p:txBody>
      </p:sp>
      <p:sp>
        <p:nvSpPr>
          <p:cNvPr id="118" name="Google Shape;118;p27"/>
          <p:cNvSpPr/>
          <p:nvPr/>
        </p:nvSpPr>
        <p:spPr>
          <a:xfrm>
            <a:off x="609480" y="3933544"/>
            <a:ext cx="4190700" cy="1187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7030A0"/>
                </a:solidFill>
                <a:latin typeface="Times New Roman" pitchFamily="18" charset="0"/>
                <a:ea typeface="Calibri"/>
                <a:cs typeface="Times New Roman" pitchFamily="18" charset="0"/>
                <a:sym typeface="Calibri"/>
              </a:rPr>
              <a:t>Project Guide:</a:t>
            </a:r>
            <a:endParaRPr sz="1800" b="0" i="0" u="none" strike="noStrike" cap="none" dirty="0">
              <a:solidFill>
                <a:srgbClr val="000000"/>
              </a:solidFill>
              <a:latin typeface="Times New Roman" pitchFamily="18" charset="0"/>
              <a:cs typeface="Times New Roman" pitchFamily="18" charset="0"/>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pitchFamily="18" charset="0"/>
                <a:cs typeface="Times New Roman" pitchFamily="18" charset="0"/>
                <a:sym typeface="Arial"/>
              </a:rPr>
              <a:t>Mr. M. Jeevan Babu</a:t>
            </a:r>
            <a:endParaRPr sz="1800" b="0" i="0" u="none" strike="noStrike" cap="none" dirty="0">
              <a:solidFill>
                <a:srgbClr val="000000"/>
              </a:solidFill>
              <a:latin typeface="Times New Roman" pitchFamily="18" charset="0"/>
              <a:cs typeface="Times New Roman" pitchFamily="18" charset="0"/>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pitchFamily="18" charset="0"/>
                <a:ea typeface="Calibri"/>
                <a:cs typeface="Times New Roman" pitchFamily="18" charset="0"/>
                <a:sym typeface="Calibri"/>
              </a:rPr>
              <a:t>Associate Professor</a:t>
            </a:r>
            <a:endParaRPr sz="1800" b="0" i="0" u="none" strike="noStrike" cap="none" dirty="0">
              <a:solidFill>
                <a:srgbClr val="000000"/>
              </a:solidFill>
              <a:latin typeface="Times New Roman" pitchFamily="18" charset="0"/>
              <a:cs typeface="Times New Roman" pitchFamily="18" charset="0"/>
              <a:sym typeface="Arial"/>
            </a:endParaRPr>
          </a:p>
        </p:txBody>
      </p:sp>
      <p:sp>
        <p:nvSpPr>
          <p:cNvPr id="119" name="Google Shape;119;p27"/>
          <p:cNvSpPr/>
          <p:nvPr/>
        </p:nvSpPr>
        <p:spPr>
          <a:xfrm>
            <a:off x="4495680" y="3929066"/>
            <a:ext cx="4190700" cy="17529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7030A0"/>
                </a:solidFill>
                <a:latin typeface="Times New Roman" pitchFamily="18" charset="0"/>
                <a:ea typeface="Calibri"/>
                <a:cs typeface="Times New Roman" pitchFamily="18" charset="0"/>
                <a:sym typeface="Calibri"/>
              </a:rPr>
              <a:t>Team Members:</a:t>
            </a:r>
            <a:endParaRPr sz="1800" b="0" i="0" u="none" strike="noStrike" cap="none" dirty="0">
              <a:solidFill>
                <a:srgbClr val="000000"/>
              </a:solidFill>
              <a:latin typeface="Times New Roman" pitchFamily="18" charset="0"/>
              <a:cs typeface="Times New Roman" pitchFamily="18" charset="0"/>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Times New Roman" pitchFamily="18" charset="0"/>
              <a:cs typeface="Times New Roman" pitchFamily="18" charset="0"/>
              <a:sym typeface="Arial"/>
            </a:endParaRPr>
          </a:p>
          <a:p>
            <a:pPr lvl="1">
              <a:buSzPts val="1800"/>
              <a:buFont typeface="Noto Sans Symbols"/>
              <a:buAutoNum type="arabicParenR"/>
              <a:tabLst>
                <a:tab pos="360363" algn="l"/>
              </a:tabLst>
            </a:pPr>
            <a:r>
              <a:rPr lang="en-US" sz="1800" b="0" i="0" u="none" strike="noStrike" cap="none" dirty="0">
                <a:solidFill>
                  <a:srgbClr val="000000"/>
                </a:solidFill>
                <a:latin typeface="Times New Roman" pitchFamily="18" charset="0"/>
                <a:ea typeface="Calibri"/>
                <a:cs typeface="Times New Roman" pitchFamily="18" charset="0"/>
                <a:sym typeface="Calibri"/>
              </a:rPr>
              <a:t>	S. Pavithra, 20BQ1A05M4</a:t>
            </a:r>
            <a:endParaRPr sz="1800" b="0" i="0" u="none" strike="noStrike" cap="none" dirty="0">
              <a:solidFill>
                <a:srgbClr val="000000"/>
              </a:solidFill>
              <a:latin typeface="Times New Roman" pitchFamily="18" charset="0"/>
              <a:cs typeface="Times New Roman" pitchFamily="18" charset="0"/>
              <a:sym typeface="Arial"/>
            </a:endParaRPr>
          </a:p>
          <a:p>
            <a:pPr>
              <a:tabLst>
                <a:tab pos="360363" algn="l"/>
              </a:tabLst>
            </a:pPr>
            <a:r>
              <a:rPr lang="en-US" sz="1800" b="0" i="0" u="none" strike="noStrike" cap="none" dirty="0">
                <a:solidFill>
                  <a:srgbClr val="000000"/>
                </a:solidFill>
                <a:latin typeface="Times New Roman" pitchFamily="18" charset="0"/>
                <a:ea typeface="Calibri"/>
                <a:cs typeface="Times New Roman" pitchFamily="18" charset="0"/>
                <a:sym typeface="Calibri"/>
              </a:rPr>
              <a:t>2) 	</a:t>
            </a:r>
            <a:r>
              <a:rPr lang="en-US" sz="1800" dirty="0">
                <a:latin typeface="Times New Roman" pitchFamily="18" charset="0"/>
                <a:ea typeface="Calibri"/>
                <a:cs typeface="Times New Roman" pitchFamily="18" charset="0"/>
                <a:sym typeface="Calibri"/>
              </a:rPr>
              <a:t>T. Vijay Kumar Reddy, 20BQ1A05M9</a:t>
            </a:r>
          </a:p>
          <a:p>
            <a:pPr>
              <a:tabLst>
                <a:tab pos="360363" algn="l"/>
              </a:tabLst>
            </a:pPr>
            <a:r>
              <a:rPr lang="en-US" sz="1800" b="0" i="0" u="none" strike="noStrike" cap="none" dirty="0">
                <a:solidFill>
                  <a:srgbClr val="000000"/>
                </a:solidFill>
                <a:latin typeface="Times New Roman" pitchFamily="18" charset="0"/>
                <a:ea typeface="Calibri"/>
                <a:cs typeface="Times New Roman" pitchFamily="18" charset="0"/>
                <a:sym typeface="Calibri"/>
              </a:rPr>
              <a:t>3) 	</a:t>
            </a:r>
            <a:r>
              <a:rPr lang="en-US" sz="1800" dirty="0">
                <a:latin typeface="Times New Roman" pitchFamily="18" charset="0"/>
                <a:ea typeface="Calibri"/>
                <a:cs typeface="Times New Roman" pitchFamily="18" charset="0"/>
                <a:sym typeface="Calibri"/>
              </a:rPr>
              <a:t>V.Mounika,  20BQ1A05PO</a:t>
            </a:r>
            <a:endParaRPr lang="en-US" sz="1800" dirty="0">
              <a:latin typeface="Times New Roman" pitchFamily="18" charset="0"/>
              <a:cs typeface="Times New Roman" pitchFamily="18" charset="0"/>
            </a:endParaRPr>
          </a:p>
          <a:p>
            <a:pPr>
              <a:tabLst>
                <a:tab pos="360363" algn="l"/>
              </a:tabLst>
            </a:pPr>
            <a:r>
              <a:rPr lang="en-US" sz="1800" b="0" i="0" u="none" strike="noStrike" cap="none" dirty="0">
                <a:solidFill>
                  <a:srgbClr val="000000"/>
                </a:solidFill>
                <a:latin typeface="Times New Roman" pitchFamily="18" charset="0"/>
                <a:cs typeface="Times New Roman" pitchFamily="18" charset="0"/>
                <a:sym typeface="Arial"/>
              </a:rPr>
              <a:t>4) 	</a:t>
            </a:r>
            <a:r>
              <a:rPr lang="en-US" sz="1800" dirty="0">
                <a:latin typeface="Times New Roman" pitchFamily="18" charset="0"/>
                <a:cs typeface="Times New Roman" pitchFamily="18" charset="0"/>
              </a:rPr>
              <a:t>T. Maidhili</a:t>
            </a:r>
            <a:r>
              <a:rPr lang="en-US" sz="1800" dirty="0">
                <a:latin typeface="Times New Roman" pitchFamily="18" charset="0"/>
                <a:ea typeface="Calibri"/>
                <a:cs typeface="Times New Roman" pitchFamily="18" charset="0"/>
                <a:sym typeface="Calibri"/>
              </a:rPr>
              <a:t>,  20BQ1A05O1</a:t>
            </a:r>
            <a:endParaRPr lang="en-US" sz="1800" dirty="0">
              <a:latin typeface="Times New Roman" pitchFamily="18" charset="0"/>
              <a:cs typeface="Times New Roman" pitchFamily="18" charset="0"/>
            </a:endParaRPr>
          </a:p>
        </p:txBody>
      </p:sp>
      <p:pic>
        <p:nvPicPr>
          <p:cNvPr id="120" name="Google Shape;120;p27"/>
          <p:cNvPicPr preferRelativeResize="0"/>
          <p:nvPr/>
        </p:nvPicPr>
        <p:blipFill rotWithShape="1">
          <a:blip r:embed="rId3">
            <a:alphaModFix/>
          </a:blip>
          <a:srcRect/>
          <a:stretch/>
        </p:blipFill>
        <p:spPr>
          <a:xfrm>
            <a:off x="3571868" y="71414"/>
            <a:ext cx="1785950" cy="1214446"/>
          </a:xfrm>
          <a:prstGeom prst="rect">
            <a:avLst/>
          </a:prstGeom>
          <a:noFill/>
          <a:ln>
            <a:noFill/>
          </a:ln>
        </p:spPr>
      </p:pic>
      <p:sp>
        <p:nvSpPr>
          <p:cNvPr id="121" name="Google Shape;121;p27"/>
          <p:cNvSpPr txBox="1"/>
          <p:nvPr/>
        </p:nvSpPr>
        <p:spPr>
          <a:xfrm>
            <a:off x="2643174" y="1142984"/>
            <a:ext cx="3643338" cy="857256"/>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en-US" sz="2400" b="0" i="0" u="none" strike="noStrike" cap="none" dirty="0">
                <a:solidFill>
                  <a:srgbClr val="000000"/>
                </a:solidFill>
                <a:latin typeface="Times New Roman" pitchFamily="18" charset="0"/>
                <a:cs typeface="Times New Roman" pitchFamily="18" charset="0"/>
                <a:sym typeface="Arial"/>
              </a:rPr>
              <a:t>(Autonomous)</a:t>
            </a:r>
          </a:p>
          <a:p>
            <a:pPr marL="0" marR="0" lvl="0" indent="0" algn="ctr" rtl="0">
              <a:spcBef>
                <a:spcPts val="0"/>
              </a:spcBef>
              <a:spcAft>
                <a:spcPts val="0"/>
              </a:spcAft>
              <a:buNone/>
            </a:pPr>
            <a:r>
              <a:rPr lang="en-US" sz="2400" dirty="0">
                <a:latin typeface="Times New Roman" pitchFamily="18" charset="0"/>
                <a:cs typeface="Times New Roman" pitchFamily="18" charset="0"/>
              </a:rPr>
              <a:t>[A.Y.: 2023-2024]</a:t>
            </a:r>
            <a:endParaRPr sz="2800">
              <a:latin typeface="Times New Roman" pitchFamily="18" charset="0"/>
              <a:cs typeface="Times New Roman" pitchFamily="18" charset="0"/>
            </a:endParaRPr>
          </a:p>
        </p:txBody>
      </p:sp>
      <p:sp>
        <p:nvSpPr>
          <p:cNvPr id="7" name="Google Shape;121;p27"/>
          <p:cNvSpPr txBox="1"/>
          <p:nvPr/>
        </p:nvSpPr>
        <p:spPr>
          <a:xfrm>
            <a:off x="-3480" y="5929330"/>
            <a:ext cx="9144000" cy="785818"/>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r>
              <a:rPr lang="en-US" sz="2400" b="1" i="0" u="none" strike="noStrike" cap="none" dirty="0">
                <a:solidFill>
                  <a:srgbClr val="000000"/>
                </a:solidFill>
                <a:latin typeface="Times New Roman" pitchFamily="18" charset="0"/>
                <a:cs typeface="Times New Roman" pitchFamily="18" charset="0"/>
                <a:sym typeface="Arial"/>
              </a:rPr>
              <a:t>Department of CSE</a:t>
            </a:r>
            <a:r>
              <a:rPr lang="en-US" sz="2400" b="0" i="0" u="none" strike="noStrike" cap="none" dirty="0">
                <a:solidFill>
                  <a:srgbClr val="000000"/>
                </a:solidFill>
                <a:latin typeface="Times New Roman" pitchFamily="18" charset="0"/>
                <a:cs typeface="Times New Roman" pitchFamily="18" charset="0"/>
                <a:sym typeface="Arial"/>
              </a:rPr>
              <a:t>, </a:t>
            </a:r>
            <a:r>
              <a:rPr lang="en-US" sz="2400" b="1" i="0" u="none" strike="noStrike" cap="none" dirty="0">
                <a:solidFill>
                  <a:schemeClr val="bg2"/>
                </a:solidFill>
                <a:latin typeface="Times New Roman" pitchFamily="18" charset="0"/>
                <a:cs typeface="Times New Roman" pitchFamily="18" charset="0"/>
                <a:sym typeface="Arial"/>
              </a:rPr>
              <a:t>Vasireddy Venkatadri Institute of Technology, </a:t>
            </a:r>
            <a:r>
              <a:rPr lang="en-US" sz="2100" b="1" i="0" u="none" strike="noStrike" cap="none" dirty="0">
                <a:solidFill>
                  <a:schemeClr val="tx1"/>
                </a:solidFill>
                <a:latin typeface="Times New Roman" pitchFamily="18" charset="0"/>
                <a:cs typeface="Times New Roman" pitchFamily="18" charset="0"/>
                <a:sym typeface="Arial"/>
              </a:rPr>
              <a:t>Nambur</a:t>
            </a:r>
            <a:r>
              <a:rPr lang="en-US" sz="2400" b="0" i="0" u="none" strike="noStrike" cap="none" dirty="0">
                <a:solidFill>
                  <a:schemeClr val="tx1"/>
                </a:solidFill>
                <a:latin typeface="Times New Roman" pitchFamily="18" charset="0"/>
                <a:cs typeface="Times New Roman" pitchFamily="18" charset="0"/>
                <a:sym typeface="Arial"/>
              </a:rPr>
              <a:t> </a:t>
            </a:r>
            <a:r>
              <a:rPr lang="en-US" sz="2400" b="0" i="0" u="none" strike="noStrike" cap="none" dirty="0">
                <a:solidFill>
                  <a:srgbClr val="000000"/>
                </a:solidFill>
                <a:latin typeface="Times New Roman" pitchFamily="18" charset="0"/>
                <a:cs typeface="Times New Roman" pitchFamily="18" charset="0"/>
                <a:sym typeface="Arial"/>
              </a:rPr>
              <a:t> </a:t>
            </a:r>
            <a:r>
              <a:rPr lang="en-US" sz="2400" b="1" i="0" u="none" strike="noStrike" cap="none" dirty="0">
                <a:solidFill>
                  <a:srgbClr val="00B050"/>
                </a:solidFill>
                <a:latin typeface="Times New Roman" pitchFamily="18" charset="0"/>
                <a:cs typeface="Times New Roman" pitchFamily="18" charset="0"/>
                <a:sym typeface="Arial"/>
              </a:rPr>
              <a:t>(NBA Accredited)</a:t>
            </a:r>
            <a:endParaRPr sz="2800" b="1">
              <a:solidFill>
                <a:srgbClr val="00B050"/>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06/11/2020</a:t>
            </a:r>
            <a:endParaRPr sz="1200" b="0" i="0" u="none" strike="noStrike" cap="none">
              <a:latin typeface="Times New Roman" pitchFamily="18" charset="0"/>
              <a:ea typeface="Times New Roman"/>
              <a:cs typeface="Times New Roman" pitchFamily="18" charset="0"/>
              <a:sym typeface="Times New Roman"/>
            </a:endParaRPr>
          </a:p>
        </p:txBody>
      </p:sp>
      <p:sp>
        <p:nvSpPr>
          <p:cNvPr id="137" name="Google Shape;137;p29"/>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Department of CSE, VVIT, Nambur</a:t>
            </a:r>
            <a:endParaRPr sz="1200" b="0" i="0" u="none" strike="noStrike" cap="none">
              <a:latin typeface="Times New Roman" pitchFamily="18" charset="0"/>
              <a:ea typeface="Times New Roman"/>
              <a:cs typeface="Times New Roman" pitchFamily="18" charset="0"/>
              <a:sym typeface="Times New Roman"/>
            </a:endParaRPr>
          </a:p>
        </p:txBody>
      </p:sp>
      <p:sp>
        <p:nvSpPr>
          <p:cNvPr id="138" name="Google Shape;138;p29"/>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Times New Roman" pitchFamily="18" charset="0"/>
                <a:ea typeface="Calibri"/>
                <a:cs typeface="Times New Roman" pitchFamily="18" charset="0"/>
                <a:sym typeface="Calibri"/>
              </a:rPr>
              <a:pPr marL="0" marR="0" lvl="0" indent="0" algn="r" rtl="0">
                <a:lnSpc>
                  <a:spcPct val="100000"/>
                </a:lnSpc>
                <a:spcBef>
                  <a:spcPts val="0"/>
                </a:spcBef>
                <a:spcAft>
                  <a:spcPts val="0"/>
                </a:spcAft>
                <a:buNone/>
              </a:pPr>
              <a:t>10</a:t>
            </a:fld>
            <a:endParaRPr sz="1200" b="0" i="0" u="none" strike="noStrike" cap="none">
              <a:latin typeface="Times New Roman" pitchFamily="18" charset="0"/>
              <a:ea typeface="Times New Roman"/>
              <a:cs typeface="Times New Roman" pitchFamily="18" charset="0"/>
              <a:sym typeface="Times New Roman"/>
            </a:endParaRPr>
          </a:p>
        </p:txBody>
      </p:sp>
      <p:sp>
        <p:nvSpPr>
          <p:cNvPr id="139" name="Google Shape;139;p29"/>
          <p:cNvSpPr txBox="1"/>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400" dirty="0">
                <a:solidFill>
                  <a:srgbClr val="000000"/>
                </a:solidFill>
                <a:latin typeface="Times New Roman" pitchFamily="18" charset="0"/>
                <a:ea typeface="Calibri"/>
                <a:cs typeface="Times New Roman" pitchFamily="18" charset="0"/>
                <a:sym typeface="Calibri"/>
              </a:rPr>
              <a:t>Existing System Disadvantages</a:t>
            </a:r>
            <a:endParaRPr sz="4400" dirty="0">
              <a:solidFill>
                <a:srgbClr val="000000"/>
              </a:solidFill>
              <a:latin typeface="Times New Roman" pitchFamily="18" charset="0"/>
              <a:ea typeface="Calibri"/>
              <a:cs typeface="Times New Roman" pitchFamily="18" charset="0"/>
              <a:sym typeface="Calibri"/>
            </a:endParaRPr>
          </a:p>
        </p:txBody>
      </p:sp>
      <p:sp>
        <p:nvSpPr>
          <p:cNvPr id="140" name="Google Shape;140;p29"/>
          <p:cNvSpPr txBox="1"/>
          <p:nvPr/>
        </p:nvSpPr>
        <p:spPr>
          <a:xfrm>
            <a:off x="457200" y="1553144"/>
            <a:ext cx="8229600" cy="4972200"/>
          </a:xfrm>
          <a:prstGeom prst="rect">
            <a:avLst/>
          </a:prstGeom>
          <a:noFill/>
          <a:ln>
            <a:noFill/>
          </a:ln>
        </p:spPr>
        <p:txBody>
          <a:bodyPr spcFirstLastPara="1" wrap="square" lIns="91425" tIns="45700" rIns="91425" bIns="45700" anchor="t" anchorCtr="0">
            <a:noAutofit/>
          </a:bodyPr>
          <a:lstStyle/>
          <a:p>
            <a:pPr marL="457200" lvl="0" indent="-457200">
              <a:lnSpc>
                <a:spcPct val="80000"/>
              </a:lnSpc>
              <a:buFont typeface="+mj-lt"/>
              <a:buAutoNum type="arabicPeriod"/>
            </a:pPr>
            <a:r>
              <a:rPr lang="en-US" sz="2000" b="1" dirty="0">
                <a:latin typeface="Times New Roman" panose="02020603050405020304" pitchFamily="18" charset="0"/>
                <a:cs typeface="Times New Roman" panose="02020603050405020304" pitchFamily="18" charset="0"/>
              </a:rPr>
              <a:t>Limited Emotional Range:</a:t>
            </a:r>
            <a:r>
              <a:rPr lang="en-US" sz="2000" dirty="0">
                <a:latin typeface="Times New Roman" panose="02020603050405020304" pitchFamily="18" charset="0"/>
                <a:cs typeface="Times New Roman" panose="02020603050405020304" pitchFamily="18" charset="0"/>
              </a:rPr>
              <a:t> Present music recommendation systems often categorize music into a few broad emotional categories, such as "happy," "sad," or "relaxed.“</a:t>
            </a:r>
          </a:p>
          <a:p>
            <a:pPr marL="457200" lvl="0" indent="-457200">
              <a:lnSpc>
                <a:spcPct val="8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lvl="0" indent="-457200">
              <a:lnSpc>
                <a:spcPct val="80000"/>
              </a:lnSpc>
              <a:buFont typeface="+mj-lt"/>
              <a:buAutoNum type="arabicPeriod"/>
            </a:pPr>
            <a:r>
              <a:rPr lang="en-US" sz="2000" b="1" dirty="0">
                <a:latin typeface="Times New Roman" panose="02020603050405020304" pitchFamily="18" charset="0"/>
                <a:cs typeface="Times New Roman" panose="02020603050405020304" pitchFamily="18" charset="0"/>
              </a:rPr>
              <a:t>Limited Exploration</a:t>
            </a:r>
            <a:r>
              <a:rPr lang="en-US" sz="2000" dirty="0">
                <a:latin typeface="Times New Roman" panose="02020603050405020304" pitchFamily="18" charset="0"/>
                <a:cs typeface="Times New Roman" panose="02020603050405020304" pitchFamily="18" charset="0"/>
              </a:rPr>
              <a:t>: Some recommendation systems prioritize exploiting user preferences rather than exploring new music. </a:t>
            </a:r>
          </a:p>
          <a:p>
            <a:pPr marL="457200" lvl="0" indent="-457200">
              <a:lnSpc>
                <a:spcPct val="8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lvl="0" indent="-457200">
              <a:lnSpc>
                <a:spcPct val="80000"/>
              </a:lnSpc>
              <a:buFont typeface="+mj-lt"/>
              <a:buAutoNum type="arabicPeriod"/>
            </a:pPr>
            <a:r>
              <a:rPr lang="en-US" sz="2000" b="1" dirty="0">
                <a:latin typeface="Times New Roman" panose="02020603050405020304" pitchFamily="18" charset="0"/>
                <a:cs typeface="Times New Roman" panose="02020603050405020304" pitchFamily="18" charset="0"/>
              </a:rPr>
              <a:t>Bias and Diversity Issues</a:t>
            </a:r>
            <a:r>
              <a:rPr lang="en-US" sz="2000" dirty="0">
                <a:latin typeface="Times New Roman" panose="02020603050405020304" pitchFamily="18" charset="0"/>
                <a:cs typeface="Times New Roman" panose="02020603050405020304" pitchFamily="18" charset="0"/>
              </a:rPr>
              <a:t>: Recommendation algorithms can inadvertently reinforce biases present in the training data. This can lead to a lack of diversity in recommended music and the marginalization of certain artists or genres.</a:t>
            </a:r>
          </a:p>
          <a:p>
            <a:pPr marL="457200" lvl="0" indent="-457200">
              <a:lnSpc>
                <a:spcPct val="8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lvl="0" indent="-457200">
              <a:lnSpc>
                <a:spcPct val="80000"/>
              </a:lnSpc>
              <a:buFont typeface="+mj-lt"/>
              <a:buAutoNum type="arabicPeriod"/>
            </a:pPr>
            <a:r>
              <a:rPr lang="en-US" sz="2000" b="1" dirty="0">
                <a:latin typeface="Times New Roman" panose="02020603050405020304" pitchFamily="18" charset="0"/>
                <a:cs typeface="Times New Roman" panose="02020603050405020304" pitchFamily="18" charset="0"/>
              </a:rPr>
              <a:t>Cold Start Problem</a:t>
            </a:r>
            <a:r>
              <a:rPr lang="en-US" sz="2000" dirty="0">
                <a:latin typeface="Times New Roman" panose="02020603050405020304" pitchFamily="18" charset="0"/>
                <a:cs typeface="Times New Roman" panose="02020603050405020304" pitchFamily="18" charset="0"/>
              </a:rPr>
              <a:t>: Recommender systems struggle with new users who have little or no historical data. They may not be able to provide accurate recommendations until they've collected enough user interaction data.</a:t>
            </a:r>
          </a:p>
          <a:p>
            <a:pPr marL="457200" lvl="0" indent="-457200">
              <a:lnSpc>
                <a:spcPct val="8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lvl="0" indent="-457200">
              <a:lnSpc>
                <a:spcPct val="80000"/>
              </a:lnSpc>
              <a:buFont typeface="+mj-lt"/>
              <a:buAutoNum type="arabicPeriod"/>
            </a:pPr>
            <a:r>
              <a:rPr lang="en-US" sz="2000" b="1" dirty="0">
                <a:latin typeface="Times New Roman" panose="02020603050405020304" pitchFamily="18" charset="0"/>
                <a:cs typeface="Times New Roman" panose="02020603050405020304" pitchFamily="18" charset="0"/>
              </a:rPr>
              <a:t>Dependency on Popularity</a:t>
            </a:r>
            <a:r>
              <a:rPr lang="en-US" sz="2000" dirty="0">
                <a:latin typeface="Times New Roman" panose="02020603050405020304" pitchFamily="18" charset="0"/>
                <a:cs typeface="Times New Roman" panose="02020603050405020304" pitchFamily="18" charset="0"/>
              </a:rPr>
              <a:t>: Recommendation systems often prioritize popular or mainstream music because they have more data available. </a:t>
            </a:r>
          </a:p>
        </p:txBody>
      </p:sp>
      <p:sp>
        <p:nvSpPr>
          <p:cNvPr id="7" name="Google Shape;130;p28"/>
          <p:cNvSpPr/>
          <p:nvPr/>
        </p:nvSpPr>
        <p:spPr>
          <a:xfrm>
            <a:off x="891540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8" name="Google Shape;131;p28"/>
          <p:cNvSpPr/>
          <p:nvPr/>
        </p:nvSpPr>
        <p:spPr>
          <a:xfrm>
            <a:off x="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pic>
        <p:nvPicPr>
          <p:cNvPr id="9" name="Google Shape;120;p27"/>
          <p:cNvPicPr preferRelativeResize="0"/>
          <p:nvPr/>
        </p:nvPicPr>
        <p:blipFill rotWithShape="1">
          <a:blip r:embed="rId3">
            <a:alphaModFix/>
          </a:blip>
          <a:srcRect/>
          <a:stretch/>
        </p:blipFill>
        <p:spPr>
          <a:xfrm>
            <a:off x="7643834" y="0"/>
            <a:ext cx="1214446" cy="1000108"/>
          </a:xfrm>
          <a:prstGeom prst="rect">
            <a:avLst/>
          </a:prstGeom>
          <a:noFill/>
          <a:ln>
            <a:noFill/>
          </a:ln>
        </p:spPr>
      </p:pic>
    </p:spTree>
    <p:extLst>
      <p:ext uri="{BB962C8B-B14F-4D97-AF65-F5344CB8AC3E}">
        <p14:creationId xmlns:p14="http://schemas.microsoft.com/office/powerpoint/2010/main" val="1062929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06/11/2020</a:t>
            </a:r>
            <a:endParaRPr sz="1200" b="0" i="0" u="none" strike="noStrike" cap="none">
              <a:latin typeface="Times New Roman" pitchFamily="18" charset="0"/>
              <a:ea typeface="Times New Roman"/>
              <a:cs typeface="Times New Roman" pitchFamily="18" charset="0"/>
              <a:sym typeface="Times New Roman"/>
            </a:endParaRPr>
          </a:p>
        </p:txBody>
      </p:sp>
      <p:sp>
        <p:nvSpPr>
          <p:cNvPr id="137" name="Google Shape;137;p29"/>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Department of CSE, VVIT, Nambur</a:t>
            </a:r>
            <a:endParaRPr sz="1200" b="0" i="0" u="none" strike="noStrike" cap="none">
              <a:latin typeface="Times New Roman" pitchFamily="18" charset="0"/>
              <a:ea typeface="Times New Roman"/>
              <a:cs typeface="Times New Roman" pitchFamily="18" charset="0"/>
              <a:sym typeface="Times New Roman"/>
            </a:endParaRPr>
          </a:p>
        </p:txBody>
      </p:sp>
      <p:sp>
        <p:nvSpPr>
          <p:cNvPr id="138" name="Google Shape;138;p29"/>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Times New Roman" pitchFamily="18" charset="0"/>
                <a:ea typeface="Calibri"/>
                <a:cs typeface="Times New Roman" pitchFamily="18" charset="0"/>
                <a:sym typeface="Calibri"/>
              </a:rPr>
              <a:pPr marL="0" marR="0" lvl="0" indent="0" algn="r" rtl="0">
                <a:lnSpc>
                  <a:spcPct val="100000"/>
                </a:lnSpc>
                <a:spcBef>
                  <a:spcPts val="0"/>
                </a:spcBef>
                <a:spcAft>
                  <a:spcPts val="0"/>
                </a:spcAft>
                <a:buNone/>
              </a:pPr>
              <a:t>11</a:t>
            </a:fld>
            <a:endParaRPr sz="1200" b="0" i="0" u="none" strike="noStrike" cap="none">
              <a:latin typeface="Times New Roman" pitchFamily="18" charset="0"/>
              <a:ea typeface="Times New Roman"/>
              <a:cs typeface="Times New Roman" pitchFamily="18" charset="0"/>
              <a:sym typeface="Times New Roman"/>
            </a:endParaRPr>
          </a:p>
        </p:txBody>
      </p:sp>
      <p:sp>
        <p:nvSpPr>
          <p:cNvPr id="139" name="Google Shape;139;p29"/>
          <p:cNvSpPr txBox="1"/>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400" dirty="0">
                <a:latin typeface="Times New Roman" pitchFamily="18" charset="0"/>
                <a:ea typeface="Calibri"/>
                <a:cs typeface="Times New Roman" pitchFamily="18" charset="0"/>
                <a:sym typeface="Calibri"/>
              </a:rPr>
              <a:t>Proposed Method</a:t>
            </a:r>
            <a:endParaRPr sz="4400" dirty="0">
              <a:solidFill>
                <a:srgbClr val="000000"/>
              </a:solidFill>
              <a:latin typeface="Times New Roman" pitchFamily="18" charset="0"/>
              <a:ea typeface="Calibri"/>
              <a:cs typeface="Times New Roman" pitchFamily="18" charset="0"/>
              <a:sym typeface="Calibri"/>
            </a:endParaRPr>
          </a:p>
        </p:txBody>
      </p:sp>
      <p:sp>
        <p:nvSpPr>
          <p:cNvPr id="140" name="Google Shape;140;p29"/>
          <p:cNvSpPr txBox="1"/>
          <p:nvPr/>
        </p:nvSpPr>
        <p:spPr>
          <a:xfrm>
            <a:off x="457200" y="1985192"/>
            <a:ext cx="8229600" cy="4972200"/>
          </a:xfrm>
          <a:prstGeom prst="rect">
            <a:avLst/>
          </a:prstGeom>
          <a:noFill/>
          <a:ln>
            <a:noFill/>
          </a:ln>
        </p:spPr>
        <p:txBody>
          <a:bodyPr spcFirstLastPara="1" wrap="square" lIns="91425" tIns="45700" rIns="91425" bIns="45700" anchor="t" anchorCtr="0">
            <a:noAutofit/>
          </a:bodyPr>
          <a:lstStyle/>
          <a:p>
            <a:pPr lvl="0" algn="just"/>
            <a:r>
              <a:rPr lang="en-US" sz="2000" dirty="0">
                <a:latin typeface="Times New Roman" panose="02020603050405020304" pitchFamily="18" charset="0"/>
                <a:cs typeface="Times New Roman" panose="02020603050405020304" pitchFamily="18" charset="0"/>
              </a:rPr>
              <a:t>We propose the development of a novel music recommendation system that enhances user experience by incorporating real-time facial analysis. This system would integrate facial recognition technology to scan a user's facial expressions before entering a music app. By leveraging advanced techniques such as </a:t>
            </a:r>
            <a:r>
              <a:rPr lang="en-US" sz="2000" b="1" i="1" dirty="0">
                <a:latin typeface="Times New Roman" panose="02020603050405020304" pitchFamily="18" charset="0"/>
                <a:cs typeface="Times New Roman" panose="02020603050405020304" pitchFamily="18" charset="0"/>
              </a:rPr>
              <a:t>Fisherface's Linear Discriminant Analysis </a:t>
            </a:r>
            <a:r>
              <a:rPr lang="en-US" sz="2000" dirty="0">
                <a:latin typeface="Times New Roman" panose="02020603050405020304" pitchFamily="18" charset="0"/>
                <a:cs typeface="Times New Roman" panose="02020603050405020304" pitchFamily="18" charset="0"/>
              </a:rPr>
              <a:t>for feature extraction and </a:t>
            </a:r>
            <a:r>
              <a:rPr lang="en-US" sz="2000" b="1" i="1" dirty="0">
                <a:latin typeface="Times New Roman" panose="02020603050405020304" pitchFamily="18" charset="0"/>
                <a:cs typeface="Times New Roman" panose="02020603050405020304" pitchFamily="18" charset="0"/>
              </a:rPr>
              <a:t>Convolutional Neural Networks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for emotional classification, the system can accurately capture the user's emotional state based on their facial features. Subsequently, it would tailor music recommendations to align with the user's current mood, ensuring a more personalized and emotionally resonant music listening experience.</a:t>
            </a:r>
          </a:p>
        </p:txBody>
      </p:sp>
      <p:sp>
        <p:nvSpPr>
          <p:cNvPr id="7" name="Google Shape;130;p28"/>
          <p:cNvSpPr/>
          <p:nvPr/>
        </p:nvSpPr>
        <p:spPr>
          <a:xfrm>
            <a:off x="891540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8" name="Google Shape;131;p28"/>
          <p:cNvSpPr/>
          <p:nvPr/>
        </p:nvSpPr>
        <p:spPr>
          <a:xfrm>
            <a:off x="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pic>
        <p:nvPicPr>
          <p:cNvPr id="9" name="Google Shape;120;p27"/>
          <p:cNvPicPr preferRelativeResize="0"/>
          <p:nvPr/>
        </p:nvPicPr>
        <p:blipFill rotWithShape="1">
          <a:blip r:embed="rId3">
            <a:alphaModFix/>
          </a:blip>
          <a:srcRect/>
          <a:stretch/>
        </p:blipFill>
        <p:spPr>
          <a:xfrm>
            <a:off x="7643834" y="0"/>
            <a:ext cx="1214446" cy="1000108"/>
          </a:xfrm>
          <a:prstGeom prst="rect">
            <a:avLst/>
          </a:prstGeom>
          <a:noFill/>
          <a:ln>
            <a:noFill/>
          </a:ln>
        </p:spPr>
      </p:pic>
    </p:spTree>
    <p:extLst>
      <p:ext uri="{BB962C8B-B14F-4D97-AF65-F5344CB8AC3E}">
        <p14:creationId xmlns:p14="http://schemas.microsoft.com/office/powerpoint/2010/main" val="1711775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06/11/2020</a:t>
            </a:r>
            <a:endParaRPr sz="1200" b="0" i="0" u="none" strike="noStrike" cap="none">
              <a:latin typeface="Times New Roman" pitchFamily="18" charset="0"/>
              <a:ea typeface="Times New Roman"/>
              <a:cs typeface="Times New Roman" pitchFamily="18" charset="0"/>
              <a:sym typeface="Times New Roman"/>
            </a:endParaRPr>
          </a:p>
        </p:txBody>
      </p:sp>
      <p:sp>
        <p:nvSpPr>
          <p:cNvPr id="137" name="Google Shape;137;p29"/>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Department of CSE, VVIT, Nambur</a:t>
            </a:r>
            <a:endParaRPr sz="1200" b="0" i="0" u="none" strike="noStrike" cap="none">
              <a:latin typeface="Times New Roman" pitchFamily="18" charset="0"/>
              <a:ea typeface="Times New Roman"/>
              <a:cs typeface="Times New Roman" pitchFamily="18" charset="0"/>
              <a:sym typeface="Times New Roman"/>
            </a:endParaRPr>
          </a:p>
        </p:txBody>
      </p:sp>
      <p:sp>
        <p:nvSpPr>
          <p:cNvPr id="138" name="Google Shape;138;p29"/>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Times New Roman" pitchFamily="18" charset="0"/>
                <a:ea typeface="Calibri"/>
                <a:cs typeface="Times New Roman" pitchFamily="18" charset="0"/>
                <a:sym typeface="Calibri"/>
              </a:rPr>
              <a:pPr marL="0" marR="0" lvl="0" indent="0" algn="r" rtl="0">
                <a:lnSpc>
                  <a:spcPct val="100000"/>
                </a:lnSpc>
                <a:spcBef>
                  <a:spcPts val="0"/>
                </a:spcBef>
                <a:spcAft>
                  <a:spcPts val="0"/>
                </a:spcAft>
                <a:buNone/>
              </a:pPr>
              <a:t>12</a:t>
            </a:fld>
            <a:endParaRPr sz="1200" b="0" i="0" u="none" strike="noStrike" cap="none">
              <a:latin typeface="Times New Roman" pitchFamily="18" charset="0"/>
              <a:ea typeface="Times New Roman"/>
              <a:cs typeface="Times New Roman" pitchFamily="18" charset="0"/>
              <a:sym typeface="Times New Roman"/>
            </a:endParaRPr>
          </a:p>
        </p:txBody>
      </p:sp>
      <p:sp>
        <p:nvSpPr>
          <p:cNvPr id="139" name="Google Shape;139;p29"/>
          <p:cNvSpPr txBox="1"/>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400" dirty="0">
                <a:solidFill>
                  <a:srgbClr val="000000"/>
                </a:solidFill>
                <a:latin typeface="Times New Roman" pitchFamily="18" charset="0"/>
                <a:ea typeface="Calibri"/>
                <a:cs typeface="Times New Roman" pitchFamily="18" charset="0"/>
                <a:sym typeface="Calibri"/>
              </a:rPr>
              <a:t>Progress of the Project </a:t>
            </a:r>
            <a:endParaRPr sz="4400" dirty="0">
              <a:solidFill>
                <a:srgbClr val="000000"/>
              </a:solidFill>
              <a:latin typeface="Times New Roman" pitchFamily="18" charset="0"/>
              <a:ea typeface="Calibri"/>
              <a:cs typeface="Times New Roman" pitchFamily="18" charset="0"/>
              <a:sym typeface="Calibri"/>
            </a:endParaRPr>
          </a:p>
        </p:txBody>
      </p:sp>
      <p:sp>
        <p:nvSpPr>
          <p:cNvPr id="140" name="Google Shape;140;p29"/>
          <p:cNvSpPr txBox="1"/>
          <p:nvPr/>
        </p:nvSpPr>
        <p:spPr>
          <a:xfrm>
            <a:off x="457200" y="1337120"/>
            <a:ext cx="8229600" cy="4972200"/>
          </a:xfrm>
          <a:prstGeom prst="rect">
            <a:avLst/>
          </a:prstGeom>
          <a:noFill/>
          <a:ln>
            <a:noFill/>
          </a:ln>
        </p:spPr>
        <p:txBody>
          <a:bodyPr spcFirstLastPara="1" wrap="square" lIns="91425" tIns="45700" rIns="91425" bIns="45700" anchor="t" anchorCtr="0">
            <a:noAutofit/>
          </a:bodyPr>
          <a:lstStyle/>
          <a:p>
            <a:pPr lvl="0" algn="just"/>
            <a:r>
              <a:rPr lang="en-US" sz="2000" dirty="0">
                <a:latin typeface="Times New Roman" panose="02020603050405020304" pitchFamily="18" charset="0"/>
                <a:cs typeface="Times New Roman" panose="02020603050405020304" pitchFamily="18" charset="0"/>
              </a:rPr>
              <a:t>Our project journey began with identifying a real-life problem and conducting a comprehensive literature review to gain insights from previous studies and research in this domain. As we delved deeper into the existing systems, we discerned both their strengths and weaknesses. It became evident that there was room for improvement in addressing the limitations of the current systems.</a:t>
            </a:r>
          </a:p>
          <a:p>
            <a:pPr lvl="0" algn="just"/>
            <a:endParaRPr lang="en-US"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In response to these insights, we embarked on the development of a novel model designed to enhance user experiences. Our system leverages Facial Expression Recognition (FER) datasets and employs the Fisherface algorithm to extract discriminative features from facial images. This process is facilitated through real-time webcam input. Additionally, we harness Convolutional Neural Networks (CNN) for the classification of emotions based on these extracted features. We are up to here in the progress of our project.</a:t>
            </a:r>
          </a:p>
          <a:p>
            <a:pPr lvl="0" algn="just"/>
            <a:endParaRPr lang="en-US" sz="2000" dirty="0">
              <a:latin typeface="Times New Roman" panose="02020603050405020304" pitchFamily="18" charset="0"/>
              <a:cs typeface="Times New Roman" panose="02020603050405020304" pitchFamily="18" charset="0"/>
            </a:endParaRPr>
          </a:p>
        </p:txBody>
      </p:sp>
      <p:sp>
        <p:nvSpPr>
          <p:cNvPr id="7" name="Google Shape;130;p28"/>
          <p:cNvSpPr/>
          <p:nvPr/>
        </p:nvSpPr>
        <p:spPr>
          <a:xfrm>
            <a:off x="891540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8" name="Google Shape;131;p28"/>
          <p:cNvSpPr/>
          <p:nvPr/>
        </p:nvSpPr>
        <p:spPr>
          <a:xfrm>
            <a:off x="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pic>
        <p:nvPicPr>
          <p:cNvPr id="9" name="Google Shape;120;p27"/>
          <p:cNvPicPr preferRelativeResize="0"/>
          <p:nvPr/>
        </p:nvPicPr>
        <p:blipFill rotWithShape="1">
          <a:blip r:embed="rId3">
            <a:alphaModFix/>
          </a:blip>
          <a:srcRect/>
          <a:stretch/>
        </p:blipFill>
        <p:spPr>
          <a:xfrm>
            <a:off x="7643834" y="0"/>
            <a:ext cx="1214446" cy="1000108"/>
          </a:xfrm>
          <a:prstGeom prst="rect">
            <a:avLst/>
          </a:prstGeom>
          <a:noFill/>
          <a:ln>
            <a:noFill/>
          </a:ln>
        </p:spPr>
      </p:pic>
    </p:spTree>
    <p:extLst>
      <p:ext uri="{BB962C8B-B14F-4D97-AF65-F5344CB8AC3E}">
        <p14:creationId xmlns:p14="http://schemas.microsoft.com/office/powerpoint/2010/main" val="2694134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06/11/2020</a:t>
            </a:r>
            <a:endParaRPr sz="1200" b="0" i="0" u="none" strike="noStrike" cap="none">
              <a:latin typeface="Times New Roman" pitchFamily="18" charset="0"/>
              <a:ea typeface="Times New Roman"/>
              <a:cs typeface="Times New Roman" pitchFamily="18" charset="0"/>
              <a:sym typeface="Times New Roman"/>
            </a:endParaRPr>
          </a:p>
        </p:txBody>
      </p:sp>
      <p:sp>
        <p:nvSpPr>
          <p:cNvPr id="137" name="Google Shape;137;p29"/>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Department of CSE, VVIT, Nambur</a:t>
            </a:r>
            <a:endParaRPr sz="1200" b="0" i="0" u="none" strike="noStrike" cap="none">
              <a:latin typeface="Times New Roman" pitchFamily="18" charset="0"/>
              <a:ea typeface="Times New Roman"/>
              <a:cs typeface="Times New Roman" pitchFamily="18" charset="0"/>
              <a:sym typeface="Times New Roman"/>
            </a:endParaRPr>
          </a:p>
        </p:txBody>
      </p:sp>
      <p:sp>
        <p:nvSpPr>
          <p:cNvPr id="138" name="Google Shape;138;p29"/>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Times New Roman" pitchFamily="18" charset="0"/>
                <a:ea typeface="Calibri"/>
                <a:cs typeface="Times New Roman" pitchFamily="18" charset="0"/>
                <a:sym typeface="Calibri"/>
              </a:rPr>
              <a:pPr marL="0" marR="0" lvl="0" indent="0" algn="r" rtl="0">
                <a:lnSpc>
                  <a:spcPct val="100000"/>
                </a:lnSpc>
                <a:spcBef>
                  <a:spcPts val="0"/>
                </a:spcBef>
                <a:spcAft>
                  <a:spcPts val="0"/>
                </a:spcAft>
                <a:buNone/>
              </a:pPr>
              <a:t>13</a:t>
            </a:fld>
            <a:endParaRPr sz="1200" b="0" i="0" u="none" strike="noStrike" cap="none">
              <a:latin typeface="Times New Roman" pitchFamily="18" charset="0"/>
              <a:ea typeface="Times New Roman"/>
              <a:cs typeface="Times New Roman" pitchFamily="18" charset="0"/>
              <a:sym typeface="Times New Roman"/>
            </a:endParaRPr>
          </a:p>
        </p:txBody>
      </p:sp>
      <p:sp>
        <p:nvSpPr>
          <p:cNvPr id="139" name="Google Shape;139;p29"/>
          <p:cNvSpPr txBox="1"/>
          <p:nvPr/>
        </p:nvSpPr>
        <p:spPr>
          <a:xfrm>
            <a:off x="457200" y="413792"/>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400" dirty="0">
                <a:solidFill>
                  <a:srgbClr val="000000"/>
                </a:solidFill>
                <a:latin typeface="Times New Roman" pitchFamily="18" charset="0"/>
                <a:ea typeface="Calibri"/>
                <a:cs typeface="Times New Roman" pitchFamily="18" charset="0"/>
                <a:sym typeface="Calibri"/>
              </a:rPr>
              <a:t>Tentative Schedule for Project </a:t>
            </a:r>
          </a:p>
          <a:p>
            <a:pPr marL="0" lvl="0" indent="0" algn="l" rtl="0">
              <a:spcBef>
                <a:spcPts val="0"/>
              </a:spcBef>
              <a:spcAft>
                <a:spcPts val="0"/>
              </a:spcAft>
              <a:buNone/>
            </a:pPr>
            <a:r>
              <a:rPr lang="en-US" sz="4400" dirty="0">
                <a:latin typeface="Times New Roman" pitchFamily="18" charset="0"/>
                <a:ea typeface="Calibri"/>
                <a:cs typeface="Times New Roman" pitchFamily="18" charset="0"/>
                <a:sym typeface="Calibri"/>
              </a:rPr>
              <a:t>Completion</a:t>
            </a:r>
            <a:endParaRPr sz="4400" dirty="0">
              <a:solidFill>
                <a:srgbClr val="000000"/>
              </a:solidFill>
              <a:latin typeface="Times New Roman" pitchFamily="18" charset="0"/>
              <a:ea typeface="Calibri"/>
              <a:cs typeface="Times New Roman" pitchFamily="18" charset="0"/>
              <a:sym typeface="Calibri"/>
            </a:endParaRPr>
          </a:p>
        </p:txBody>
      </p:sp>
      <p:sp>
        <p:nvSpPr>
          <p:cNvPr id="140" name="Google Shape;140;p29"/>
          <p:cNvSpPr txBox="1"/>
          <p:nvPr/>
        </p:nvSpPr>
        <p:spPr>
          <a:xfrm>
            <a:off x="457200" y="1985192"/>
            <a:ext cx="8229600" cy="4972200"/>
          </a:xfrm>
          <a:prstGeom prst="rect">
            <a:avLst/>
          </a:prstGeom>
          <a:noFill/>
          <a:ln>
            <a:noFill/>
          </a:ln>
        </p:spPr>
        <p:txBody>
          <a:bodyPr spcFirstLastPara="1" wrap="square" lIns="91425" tIns="45700" rIns="91425" bIns="45700" anchor="t" anchorCtr="0">
            <a:noAutofit/>
          </a:bodyPr>
          <a:lstStyle/>
          <a:p>
            <a:pPr lvl="0" algn="just"/>
            <a:endParaRPr lang="en-US" sz="2000" dirty="0">
              <a:latin typeface="Times New Roman" panose="02020603050405020304" pitchFamily="18" charset="0"/>
              <a:cs typeface="Times New Roman" panose="02020603050405020304" pitchFamily="18" charset="0"/>
            </a:endParaRPr>
          </a:p>
        </p:txBody>
      </p:sp>
      <p:sp>
        <p:nvSpPr>
          <p:cNvPr id="7" name="Google Shape;130;p28"/>
          <p:cNvSpPr/>
          <p:nvPr/>
        </p:nvSpPr>
        <p:spPr>
          <a:xfrm>
            <a:off x="891540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8" name="Google Shape;131;p28"/>
          <p:cNvSpPr/>
          <p:nvPr/>
        </p:nvSpPr>
        <p:spPr>
          <a:xfrm>
            <a:off x="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pic>
        <p:nvPicPr>
          <p:cNvPr id="9" name="Google Shape;120;p27"/>
          <p:cNvPicPr preferRelativeResize="0"/>
          <p:nvPr/>
        </p:nvPicPr>
        <p:blipFill rotWithShape="1">
          <a:blip r:embed="rId3">
            <a:alphaModFix/>
          </a:blip>
          <a:srcRect/>
          <a:stretch/>
        </p:blipFill>
        <p:spPr>
          <a:xfrm>
            <a:off x="7643834" y="0"/>
            <a:ext cx="1214446" cy="1000108"/>
          </a:xfrm>
          <a:prstGeom prst="rect">
            <a:avLst/>
          </a:prstGeom>
          <a:noFill/>
          <a:ln>
            <a:noFill/>
          </a:ln>
        </p:spPr>
      </p:pic>
    </p:spTree>
    <p:extLst>
      <p:ext uri="{BB962C8B-B14F-4D97-AF65-F5344CB8AC3E}">
        <p14:creationId xmlns:p14="http://schemas.microsoft.com/office/powerpoint/2010/main" val="4291719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06/11/2020</a:t>
            </a:r>
            <a:endParaRPr sz="1200" b="0" i="0" u="none" strike="noStrike" cap="none">
              <a:latin typeface="Times New Roman" pitchFamily="18" charset="0"/>
              <a:ea typeface="Times New Roman"/>
              <a:cs typeface="Times New Roman" pitchFamily="18" charset="0"/>
              <a:sym typeface="Times New Roman"/>
            </a:endParaRPr>
          </a:p>
        </p:txBody>
      </p:sp>
      <p:sp>
        <p:nvSpPr>
          <p:cNvPr id="137" name="Google Shape;137;p29"/>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Department of CSE, VVIT, Nambur</a:t>
            </a:r>
            <a:endParaRPr sz="1200" b="0" i="0" u="none" strike="noStrike" cap="none">
              <a:latin typeface="Times New Roman" pitchFamily="18" charset="0"/>
              <a:ea typeface="Times New Roman"/>
              <a:cs typeface="Times New Roman" pitchFamily="18" charset="0"/>
              <a:sym typeface="Times New Roman"/>
            </a:endParaRPr>
          </a:p>
        </p:txBody>
      </p:sp>
      <p:sp>
        <p:nvSpPr>
          <p:cNvPr id="138" name="Google Shape;138;p29"/>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Times New Roman" pitchFamily="18" charset="0"/>
                <a:ea typeface="Calibri"/>
                <a:cs typeface="Times New Roman" pitchFamily="18" charset="0"/>
                <a:sym typeface="Calibri"/>
              </a:rPr>
              <a:pPr marL="0" marR="0" lvl="0" indent="0" algn="r" rtl="0">
                <a:lnSpc>
                  <a:spcPct val="100000"/>
                </a:lnSpc>
                <a:spcBef>
                  <a:spcPts val="0"/>
                </a:spcBef>
                <a:spcAft>
                  <a:spcPts val="0"/>
                </a:spcAft>
                <a:buNone/>
              </a:pPr>
              <a:t>14</a:t>
            </a:fld>
            <a:endParaRPr sz="1200" b="0" i="0" u="none" strike="noStrike" cap="none">
              <a:latin typeface="Times New Roman" pitchFamily="18" charset="0"/>
              <a:ea typeface="Times New Roman"/>
              <a:cs typeface="Times New Roman" pitchFamily="18" charset="0"/>
              <a:sym typeface="Times New Roman"/>
            </a:endParaRPr>
          </a:p>
        </p:txBody>
      </p:sp>
      <p:sp>
        <p:nvSpPr>
          <p:cNvPr id="139" name="Google Shape;139;p29"/>
          <p:cNvSpPr txBox="1"/>
          <p:nvPr/>
        </p:nvSpPr>
        <p:spPr>
          <a:xfrm>
            <a:off x="457200" y="413792"/>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400" dirty="0">
                <a:solidFill>
                  <a:srgbClr val="000000"/>
                </a:solidFill>
                <a:latin typeface="Times New Roman" pitchFamily="18" charset="0"/>
                <a:ea typeface="Calibri"/>
                <a:cs typeface="Times New Roman" pitchFamily="18" charset="0"/>
                <a:sym typeface="Calibri"/>
              </a:rPr>
              <a:t>Information Related to</a:t>
            </a:r>
          </a:p>
          <a:p>
            <a:pPr marL="0" lvl="0" indent="0" algn="l" rtl="0">
              <a:spcBef>
                <a:spcPts val="0"/>
              </a:spcBef>
              <a:spcAft>
                <a:spcPts val="0"/>
              </a:spcAft>
              <a:buNone/>
            </a:pPr>
            <a:r>
              <a:rPr lang="en-US" sz="4400" dirty="0">
                <a:latin typeface="Times New Roman" pitchFamily="18" charset="0"/>
                <a:ea typeface="Calibri"/>
                <a:cs typeface="Times New Roman" pitchFamily="18" charset="0"/>
                <a:sym typeface="Calibri"/>
              </a:rPr>
              <a:t>Pending Work</a:t>
            </a:r>
            <a:endParaRPr sz="4400" dirty="0">
              <a:solidFill>
                <a:srgbClr val="000000"/>
              </a:solidFill>
              <a:latin typeface="Times New Roman" pitchFamily="18" charset="0"/>
              <a:ea typeface="Calibri"/>
              <a:cs typeface="Times New Roman" pitchFamily="18" charset="0"/>
              <a:sym typeface="Calibri"/>
            </a:endParaRPr>
          </a:p>
        </p:txBody>
      </p:sp>
      <p:sp>
        <p:nvSpPr>
          <p:cNvPr id="140" name="Google Shape;140;p29"/>
          <p:cNvSpPr txBox="1"/>
          <p:nvPr/>
        </p:nvSpPr>
        <p:spPr>
          <a:xfrm>
            <a:off x="457200" y="1985192"/>
            <a:ext cx="8229600" cy="4972200"/>
          </a:xfrm>
          <a:prstGeom prst="rect">
            <a:avLst/>
          </a:prstGeom>
          <a:noFill/>
          <a:ln>
            <a:noFill/>
          </a:ln>
        </p:spPr>
        <p:txBody>
          <a:bodyPr spcFirstLastPara="1" wrap="square" lIns="91425" tIns="45700" rIns="91425" bIns="45700" anchor="t" anchorCtr="0">
            <a:noAutofit/>
          </a:bodyPr>
          <a:lstStyle/>
          <a:p>
            <a:pPr lvl="0" algn="just"/>
            <a:endParaRPr lang="en-US" sz="2000" dirty="0">
              <a:latin typeface="Times New Roman" panose="02020603050405020304" pitchFamily="18" charset="0"/>
              <a:cs typeface="Times New Roman" panose="02020603050405020304" pitchFamily="18" charset="0"/>
            </a:endParaRPr>
          </a:p>
        </p:txBody>
      </p:sp>
      <p:sp>
        <p:nvSpPr>
          <p:cNvPr id="7" name="Google Shape;130;p28"/>
          <p:cNvSpPr/>
          <p:nvPr/>
        </p:nvSpPr>
        <p:spPr>
          <a:xfrm>
            <a:off x="891540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8" name="Google Shape;131;p28"/>
          <p:cNvSpPr/>
          <p:nvPr/>
        </p:nvSpPr>
        <p:spPr>
          <a:xfrm>
            <a:off x="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pic>
        <p:nvPicPr>
          <p:cNvPr id="9" name="Google Shape;120;p27"/>
          <p:cNvPicPr preferRelativeResize="0"/>
          <p:nvPr/>
        </p:nvPicPr>
        <p:blipFill rotWithShape="1">
          <a:blip r:embed="rId3">
            <a:alphaModFix/>
          </a:blip>
          <a:srcRect/>
          <a:stretch/>
        </p:blipFill>
        <p:spPr>
          <a:xfrm>
            <a:off x="7643834" y="0"/>
            <a:ext cx="1214446" cy="1000108"/>
          </a:xfrm>
          <a:prstGeom prst="rect">
            <a:avLst/>
          </a:prstGeom>
          <a:noFill/>
          <a:ln>
            <a:noFill/>
          </a:ln>
        </p:spPr>
      </p:pic>
    </p:spTree>
    <p:extLst>
      <p:ext uri="{BB962C8B-B14F-4D97-AF65-F5344CB8AC3E}">
        <p14:creationId xmlns:p14="http://schemas.microsoft.com/office/powerpoint/2010/main" val="4291719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06/11/2020</a:t>
            </a:r>
            <a:endParaRPr sz="1200" b="0" i="0" u="none" strike="noStrike" cap="none">
              <a:latin typeface="Times New Roman" pitchFamily="18" charset="0"/>
              <a:ea typeface="Times New Roman"/>
              <a:cs typeface="Times New Roman" pitchFamily="18" charset="0"/>
              <a:sym typeface="Times New Roman"/>
            </a:endParaRPr>
          </a:p>
        </p:txBody>
      </p:sp>
      <p:sp>
        <p:nvSpPr>
          <p:cNvPr id="137" name="Google Shape;137;p29"/>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Department of CSE, VVIT, Nambur</a:t>
            </a:r>
            <a:endParaRPr sz="1200" b="0" i="0" u="none" strike="noStrike" cap="none">
              <a:latin typeface="Times New Roman" pitchFamily="18" charset="0"/>
              <a:ea typeface="Times New Roman"/>
              <a:cs typeface="Times New Roman" pitchFamily="18" charset="0"/>
              <a:sym typeface="Times New Roman"/>
            </a:endParaRPr>
          </a:p>
        </p:txBody>
      </p:sp>
      <p:sp>
        <p:nvSpPr>
          <p:cNvPr id="138" name="Google Shape;138;p29"/>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Times New Roman" pitchFamily="18" charset="0"/>
                <a:ea typeface="Calibri"/>
                <a:cs typeface="Times New Roman" pitchFamily="18" charset="0"/>
                <a:sym typeface="Calibri"/>
              </a:rPr>
              <a:pPr marL="0" marR="0" lvl="0" indent="0" algn="r" rtl="0">
                <a:lnSpc>
                  <a:spcPct val="100000"/>
                </a:lnSpc>
                <a:spcBef>
                  <a:spcPts val="0"/>
                </a:spcBef>
                <a:spcAft>
                  <a:spcPts val="0"/>
                </a:spcAft>
                <a:buNone/>
              </a:pPr>
              <a:t>15</a:t>
            </a:fld>
            <a:endParaRPr sz="1200" b="0" i="0" u="none" strike="noStrike" cap="none">
              <a:latin typeface="Times New Roman" pitchFamily="18" charset="0"/>
              <a:ea typeface="Times New Roman"/>
              <a:cs typeface="Times New Roman" pitchFamily="18" charset="0"/>
              <a:sym typeface="Times New Roman"/>
            </a:endParaRPr>
          </a:p>
        </p:txBody>
      </p:sp>
      <p:sp>
        <p:nvSpPr>
          <p:cNvPr id="139" name="Google Shape;139;p29"/>
          <p:cNvSpPr txBox="1"/>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400" dirty="0">
                <a:latin typeface="Times New Roman" pitchFamily="18" charset="0"/>
                <a:ea typeface="Calibri"/>
                <a:cs typeface="Times New Roman" pitchFamily="18" charset="0"/>
                <a:sym typeface="Calibri"/>
              </a:rPr>
              <a:t>Status of Implementation</a:t>
            </a:r>
            <a:endParaRPr sz="4400" dirty="0">
              <a:solidFill>
                <a:srgbClr val="000000"/>
              </a:solidFill>
              <a:latin typeface="Times New Roman" pitchFamily="18" charset="0"/>
              <a:ea typeface="Calibri"/>
              <a:cs typeface="Times New Roman" pitchFamily="18" charset="0"/>
              <a:sym typeface="Calibri"/>
            </a:endParaRPr>
          </a:p>
        </p:txBody>
      </p:sp>
      <p:sp>
        <p:nvSpPr>
          <p:cNvPr id="140" name="Google Shape;140;p29"/>
          <p:cNvSpPr txBox="1"/>
          <p:nvPr/>
        </p:nvSpPr>
        <p:spPr>
          <a:xfrm>
            <a:off x="457200" y="1985192"/>
            <a:ext cx="8229600" cy="4972200"/>
          </a:xfrm>
          <a:prstGeom prst="rect">
            <a:avLst/>
          </a:prstGeom>
          <a:noFill/>
          <a:ln>
            <a:noFill/>
          </a:ln>
        </p:spPr>
        <p:txBody>
          <a:bodyPr spcFirstLastPara="1" wrap="square" lIns="91425" tIns="45700" rIns="91425" bIns="45700" anchor="t" anchorCtr="0">
            <a:noAutofit/>
          </a:bodyPr>
          <a:lstStyle/>
          <a:p>
            <a:pPr lvl="0" algn="just"/>
            <a:endParaRPr lang="en-US" sz="2000" dirty="0">
              <a:latin typeface="Times New Roman" panose="02020603050405020304" pitchFamily="18" charset="0"/>
              <a:cs typeface="Times New Roman" panose="02020603050405020304" pitchFamily="18" charset="0"/>
            </a:endParaRPr>
          </a:p>
        </p:txBody>
      </p:sp>
      <p:sp>
        <p:nvSpPr>
          <p:cNvPr id="7" name="Google Shape;130;p28"/>
          <p:cNvSpPr/>
          <p:nvPr/>
        </p:nvSpPr>
        <p:spPr>
          <a:xfrm>
            <a:off x="891540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8" name="Google Shape;131;p28"/>
          <p:cNvSpPr/>
          <p:nvPr/>
        </p:nvSpPr>
        <p:spPr>
          <a:xfrm>
            <a:off x="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pic>
        <p:nvPicPr>
          <p:cNvPr id="9" name="Google Shape;120;p27"/>
          <p:cNvPicPr preferRelativeResize="0"/>
          <p:nvPr/>
        </p:nvPicPr>
        <p:blipFill rotWithShape="1">
          <a:blip r:embed="rId3">
            <a:alphaModFix/>
          </a:blip>
          <a:srcRect/>
          <a:stretch/>
        </p:blipFill>
        <p:spPr>
          <a:xfrm>
            <a:off x="7643834" y="0"/>
            <a:ext cx="1214446" cy="1000108"/>
          </a:xfrm>
          <a:prstGeom prst="rect">
            <a:avLst/>
          </a:prstGeom>
          <a:noFill/>
          <a:ln>
            <a:noFill/>
          </a:ln>
        </p:spPr>
      </p:pic>
    </p:spTree>
    <p:extLst>
      <p:ext uri="{BB962C8B-B14F-4D97-AF65-F5344CB8AC3E}">
        <p14:creationId xmlns:p14="http://schemas.microsoft.com/office/powerpoint/2010/main" val="4291719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06/11/2020</a:t>
            </a:r>
            <a:endParaRPr sz="1200" b="0" i="0" u="none" strike="noStrike" cap="none">
              <a:latin typeface="Times New Roman" pitchFamily="18" charset="0"/>
              <a:ea typeface="Times New Roman"/>
              <a:cs typeface="Times New Roman" pitchFamily="18" charset="0"/>
              <a:sym typeface="Times New Roman"/>
            </a:endParaRPr>
          </a:p>
        </p:txBody>
      </p:sp>
      <p:sp>
        <p:nvSpPr>
          <p:cNvPr id="137" name="Google Shape;137;p29"/>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Department of CSE, VVIT, Nambur</a:t>
            </a:r>
            <a:endParaRPr sz="1200" b="0" i="0" u="none" strike="noStrike" cap="none">
              <a:latin typeface="Times New Roman" pitchFamily="18" charset="0"/>
              <a:ea typeface="Times New Roman"/>
              <a:cs typeface="Times New Roman" pitchFamily="18" charset="0"/>
              <a:sym typeface="Times New Roman"/>
            </a:endParaRPr>
          </a:p>
        </p:txBody>
      </p:sp>
      <p:sp>
        <p:nvSpPr>
          <p:cNvPr id="138" name="Google Shape;138;p29"/>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Times New Roman" pitchFamily="18" charset="0"/>
                <a:ea typeface="Calibri"/>
                <a:cs typeface="Times New Roman" pitchFamily="18" charset="0"/>
                <a:sym typeface="Calibri"/>
              </a:rPr>
              <a:pPr marL="0" marR="0" lvl="0" indent="0" algn="r" rtl="0">
                <a:lnSpc>
                  <a:spcPct val="100000"/>
                </a:lnSpc>
                <a:spcBef>
                  <a:spcPts val="0"/>
                </a:spcBef>
                <a:spcAft>
                  <a:spcPts val="0"/>
                </a:spcAft>
                <a:buNone/>
              </a:pPr>
              <a:t>16</a:t>
            </a:fld>
            <a:endParaRPr sz="1200" b="0" i="0" u="none" strike="noStrike" cap="none">
              <a:latin typeface="Times New Roman" pitchFamily="18" charset="0"/>
              <a:ea typeface="Times New Roman"/>
              <a:cs typeface="Times New Roman" pitchFamily="18" charset="0"/>
              <a:sym typeface="Times New Roman"/>
            </a:endParaRPr>
          </a:p>
        </p:txBody>
      </p:sp>
      <p:sp>
        <p:nvSpPr>
          <p:cNvPr id="139" name="Google Shape;139;p29"/>
          <p:cNvSpPr txBox="1"/>
          <p:nvPr/>
        </p:nvSpPr>
        <p:spPr>
          <a:xfrm>
            <a:off x="457200" y="269776"/>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400" dirty="0">
                <a:solidFill>
                  <a:srgbClr val="000000"/>
                </a:solidFill>
                <a:latin typeface="Times New Roman" pitchFamily="18" charset="0"/>
                <a:ea typeface="Calibri"/>
                <a:cs typeface="Times New Roman" pitchFamily="18" charset="0"/>
                <a:sym typeface="Calibri"/>
              </a:rPr>
              <a:t>Status of Article Write-up</a:t>
            </a:r>
          </a:p>
          <a:p>
            <a:pPr marL="0" lvl="0" indent="0" algn="l" rtl="0">
              <a:spcBef>
                <a:spcPts val="0"/>
              </a:spcBef>
              <a:spcAft>
                <a:spcPts val="0"/>
              </a:spcAft>
              <a:buNone/>
            </a:pPr>
            <a:r>
              <a:rPr lang="en-US" sz="4400" dirty="0">
                <a:latin typeface="Times New Roman" pitchFamily="18" charset="0"/>
                <a:ea typeface="Calibri"/>
                <a:cs typeface="Times New Roman" pitchFamily="18" charset="0"/>
                <a:sym typeface="Calibri"/>
              </a:rPr>
              <a:t>For publications</a:t>
            </a:r>
            <a:endParaRPr lang="en-US" sz="4400" dirty="0">
              <a:solidFill>
                <a:srgbClr val="000000"/>
              </a:solidFill>
              <a:latin typeface="Times New Roman" pitchFamily="18" charset="0"/>
              <a:ea typeface="Calibri"/>
              <a:cs typeface="Times New Roman" pitchFamily="18" charset="0"/>
              <a:sym typeface="Calibri"/>
            </a:endParaRPr>
          </a:p>
        </p:txBody>
      </p:sp>
      <p:sp>
        <p:nvSpPr>
          <p:cNvPr id="140" name="Google Shape;140;p29"/>
          <p:cNvSpPr txBox="1"/>
          <p:nvPr/>
        </p:nvSpPr>
        <p:spPr>
          <a:xfrm>
            <a:off x="457200" y="1985192"/>
            <a:ext cx="8229600" cy="4972200"/>
          </a:xfrm>
          <a:prstGeom prst="rect">
            <a:avLst/>
          </a:prstGeom>
          <a:noFill/>
          <a:ln>
            <a:noFill/>
          </a:ln>
        </p:spPr>
        <p:txBody>
          <a:bodyPr spcFirstLastPara="1" wrap="square" lIns="91425" tIns="45700" rIns="91425" bIns="45700" anchor="t" anchorCtr="0">
            <a:noAutofit/>
          </a:bodyPr>
          <a:lstStyle/>
          <a:p>
            <a:pPr lvl="0" algn="just"/>
            <a:endParaRPr lang="en-US" sz="2000" dirty="0">
              <a:latin typeface="Times New Roman" panose="02020603050405020304" pitchFamily="18" charset="0"/>
              <a:cs typeface="Times New Roman" panose="02020603050405020304" pitchFamily="18" charset="0"/>
            </a:endParaRPr>
          </a:p>
        </p:txBody>
      </p:sp>
      <p:sp>
        <p:nvSpPr>
          <p:cNvPr id="7" name="Google Shape;130;p28"/>
          <p:cNvSpPr/>
          <p:nvPr/>
        </p:nvSpPr>
        <p:spPr>
          <a:xfrm>
            <a:off x="891540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8" name="Google Shape;131;p28"/>
          <p:cNvSpPr/>
          <p:nvPr/>
        </p:nvSpPr>
        <p:spPr>
          <a:xfrm>
            <a:off x="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pic>
        <p:nvPicPr>
          <p:cNvPr id="9" name="Google Shape;120;p27"/>
          <p:cNvPicPr preferRelativeResize="0"/>
          <p:nvPr/>
        </p:nvPicPr>
        <p:blipFill rotWithShape="1">
          <a:blip r:embed="rId3">
            <a:alphaModFix/>
          </a:blip>
          <a:srcRect/>
          <a:stretch/>
        </p:blipFill>
        <p:spPr>
          <a:xfrm>
            <a:off x="7643834" y="0"/>
            <a:ext cx="1214446" cy="1000108"/>
          </a:xfrm>
          <a:prstGeom prst="rect">
            <a:avLst/>
          </a:prstGeom>
          <a:noFill/>
          <a:ln>
            <a:noFill/>
          </a:ln>
        </p:spPr>
      </p:pic>
    </p:spTree>
    <p:extLst>
      <p:ext uri="{BB962C8B-B14F-4D97-AF65-F5344CB8AC3E}">
        <p14:creationId xmlns:p14="http://schemas.microsoft.com/office/powerpoint/2010/main" val="4291719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06/11/2020</a:t>
            </a:r>
            <a:endParaRPr sz="1200" b="0" i="0" u="none" strike="noStrike" cap="none">
              <a:latin typeface="Times New Roman" pitchFamily="18" charset="0"/>
              <a:ea typeface="Times New Roman"/>
              <a:cs typeface="Times New Roman" pitchFamily="18" charset="0"/>
              <a:sym typeface="Times New Roman"/>
            </a:endParaRPr>
          </a:p>
        </p:txBody>
      </p:sp>
      <p:sp>
        <p:nvSpPr>
          <p:cNvPr id="137" name="Google Shape;137;p29"/>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Department of CSE, VVIT, Nambur</a:t>
            </a:r>
            <a:endParaRPr sz="1200" b="0" i="0" u="none" strike="noStrike" cap="none">
              <a:latin typeface="Times New Roman" pitchFamily="18" charset="0"/>
              <a:ea typeface="Times New Roman"/>
              <a:cs typeface="Times New Roman" pitchFamily="18" charset="0"/>
              <a:sym typeface="Times New Roman"/>
            </a:endParaRPr>
          </a:p>
        </p:txBody>
      </p:sp>
      <p:sp>
        <p:nvSpPr>
          <p:cNvPr id="138" name="Google Shape;138;p29"/>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Times New Roman" pitchFamily="18" charset="0"/>
                <a:ea typeface="Calibri"/>
                <a:cs typeface="Times New Roman" pitchFamily="18" charset="0"/>
                <a:sym typeface="Calibri"/>
              </a:rPr>
              <a:pPr marL="0" marR="0" lvl="0" indent="0" algn="r" rtl="0">
                <a:lnSpc>
                  <a:spcPct val="100000"/>
                </a:lnSpc>
                <a:spcBef>
                  <a:spcPts val="0"/>
                </a:spcBef>
                <a:spcAft>
                  <a:spcPts val="0"/>
                </a:spcAft>
                <a:buNone/>
              </a:pPr>
              <a:t>17</a:t>
            </a:fld>
            <a:endParaRPr sz="1200" b="0" i="0" u="none" strike="noStrike" cap="none">
              <a:latin typeface="Times New Roman" pitchFamily="18" charset="0"/>
              <a:ea typeface="Times New Roman"/>
              <a:cs typeface="Times New Roman" pitchFamily="18" charset="0"/>
              <a:sym typeface="Times New Roman"/>
            </a:endParaRPr>
          </a:p>
        </p:txBody>
      </p:sp>
      <p:sp>
        <p:nvSpPr>
          <p:cNvPr id="139" name="Google Shape;139;p29"/>
          <p:cNvSpPr txBox="1"/>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400" dirty="0">
                <a:solidFill>
                  <a:srgbClr val="000000"/>
                </a:solidFill>
                <a:latin typeface="Times New Roman" pitchFamily="18" charset="0"/>
                <a:ea typeface="Calibri"/>
                <a:cs typeface="Times New Roman" pitchFamily="18" charset="0"/>
                <a:sym typeface="Calibri"/>
              </a:rPr>
              <a:t>Conclusion of proposed project</a:t>
            </a:r>
            <a:endParaRPr sz="4400" dirty="0">
              <a:solidFill>
                <a:srgbClr val="000000"/>
              </a:solidFill>
              <a:latin typeface="Times New Roman" pitchFamily="18" charset="0"/>
              <a:ea typeface="Calibri"/>
              <a:cs typeface="Times New Roman" pitchFamily="18" charset="0"/>
              <a:sym typeface="Calibri"/>
            </a:endParaRPr>
          </a:p>
        </p:txBody>
      </p:sp>
      <p:sp>
        <p:nvSpPr>
          <p:cNvPr id="140" name="Google Shape;140;p29"/>
          <p:cNvSpPr txBox="1"/>
          <p:nvPr/>
        </p:nvSpPr>
        <p:spPr>
          <a:xfrm>
            <a:off x="457200" y="1985192"/>
            <a:ext cx="8229600" cy="4972200"/>
          </a:xfrm>
          <a:prstGeom prst="rect">
            <a:avLst/>
          </a:prstGeom>
          <a:noFill/>
          <a:ln>
            <a:noFill/>
          </a:ln>
        </p:spPr>
        <p:txBody>
          <a:bodyPr spcFirstLastPara="1" wrap="square" lIns="91425" tIns="45700" rIns="91425" bIns="45700" anchor="t" anchorCtr="0">
            <a:noAutofit/>
          </a:bodyPr>
          <a:lstStyle/>
          <a:p>
            <a:pPr lvl="0" algn="just"/>
            <a:endParaRPr lang="en-US" sz="2000" dirty="0">
              <a:latin typeface="Times New Roman" panose="02020603050405020304" pitchFamily="18" charset="0"/>
              <a:cs typeface="Times New Roman" panose="02020603050405020304" pitchFamily="18" charset="0"/>
            </a:endParaRPr>
          </a:p>
        </p:txBody>
      </p:sp>
      <p:sp>
        <p:nvSpPr>
          <p:cNvPr id="7" name="Google Shape;130;p28"/>
          <p:cNvSpPr/>
          <p:nvPr/>
        </p:nvSpPr>
        <p:spPr>
          <a:xfrm>
            <a:off x="891540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8" name="Google Shape;131;p28"/>
          <p:cNvSpPr/>
          <p:nvPr/>
        </p:nvSpPr>
        <p:spPr>
          <a:xfrm>
            <a:off x="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pic>
        <p:nvPicPr>
          <p:cNvPr id="9" name="Google Shape;120;p27"/>
          <p:cNvPicPr preferRelativeResize="0"/>
          <p:nvPr/>
        </p:nvPicPr>
        <p:blipFill rotWithShape="1">
          <a:blip r:embed="rId3">
            <a:alphaModFix/>
          </a:blip>
          <a:srcRect/>
          <a:stretch/>
        </p:blipFill>
        <p:spPr>
          <a:xfrm>
            <a:off x="7643834" y="0"/>
            <a:ext cx="1214446" cy="1000108"/>
          </a:xfrm>
          <a:prstGeom prst="rect">
            <a:avLst/>
          </a:prstGeom>
          <a:noFill/>
          <a:ln>
            <a:noFill/>
          </a:ln>
        </p:spPr>
      </p:pic>
    </p:spTree>
    <p:extLst>
      <p:ext uri="{BB962C8B-B14F-4D97-AF65-F5344CB8AC3E}">
        <p14:creationId xmlns:p14="http://schemas.microsoft.com/office/powerpoint/2010/main" val="4291719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06/11/2020</a:t>
            </a:r>
            <a:endParaRPr sz="1200" b="0" i="0" u="none" strike="noStrike" cap="none">
              <a:latin typeface="Times New Roman" pitchFamily="18" charset="0"/>
              <a:ea typeface="Times New Roman"/>
              <a:cs typeface="Times New Roman" pitchFamily="18" charset="0"/>
              <a:sym typeface="Times New Roman"/>
            </a:endParaRPr>
          </a:p>
        </p:txBody>
      </p:sp>
      <p:sp>
        <p:nvSpPr>
          <p:cNvPr id="137" name="Google Shape;137;p29"/>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Department of CSE, VVIT, Nambur</a:t>
            </a:r>
            <a:endParaRPr sz="1200" b="0" i="0" u="none" strike="noStrike" cap="none">
              <a:latin typeface="Times New Roman" pitchFamily="18" charset="0"/>
              <a:ea typeface="Times New Roman"/>
              <a:cs typeface="Times New Roman" pitchFamily="18" charset="0"/>
              <a:sym typeface="Times New Roman"/>
            </a:endParaRPr>
          </a:p>
        </p:txBody>
      </p:sp>
      <p:sp>
        <p:nvSpPr>
          <p:cNvPr id="138" name="Google Shape;138;p29"/>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Times New Roman" pitchFamily="18" charset="0"/>
                <a:ea typeface="Calibri"/>
                <a:cs typeface="Times New Roman" pitchFamily="18" charset="0"/>
                <a:sym typeface="Calibri"/>
              </a:rPr>
              <a:pPr marL="0" marR="0" lvl="0" indent="0" algn="r" rtl="0">
                <a:lnSpc>
                  <a:spcPct val="100000"/>
                </a:lnSpc>
                <a:spcBef>
                  <a:spcPts val="0"/>
                </a:spcBef>
                <a:spcAft>
                  <a:spcPts val="0"/>
                </a:spcAft>
                <a:buNone/>
              </a:pPr>
              <a:t>18</a:t>
            </a:fld>
            <a:endParaRPr sz="1200" b="0" i="0" u="none" strike="noStrike" cap="none">
              <a:latin typeface="Times New Roman" pitchFamily="18" charset="0"/>
              <a:ea typeface="Times New Roman"/>
              <a:cs typeface="Times New Roman" pitchFamily="18" charset="0"/>
              <a:sym typeface="Times New Roman"/>
            </a:endParaRPr>
          </a:p>
        </p:txBody>
      </p:sp>
      <p:sp>
        <p:nvSpPr>
          <p:cNvPr id="139" name="Google Shape;139;p29"/>
          <p:cNvSpPr txBox="1"/>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400" dirty="0">
                <a:solidFill>
                  <a:srgbClr val="000000"/>
                </a:solidFill>
                <a:latin typeface="Times New Roman" pitchFamily="18" charset="0"/>
                <a:ea typeface="Calibri"/>
                <a:cs typeface="Times New Roman" pitchFamily="18" charset="0"/>
                <a:sym typeface="Calibri"/>
              </a:rPr>
              <a:t>References</a:t>
            </a:r>
            <a:endParaRPr sz="4400" dirty="0">
              <a:solidFill>
                <a:srgbClr val="000000"/>
              </a:solidFill>
              <a:latin typeface="Times New Roman" pitchFamily="18" charset="0"/>
              <a:ea typeface="Calibri"/>
              <a:cs typeface="Times New Roman" pitchFamily="18" charset="0"/>
              <a:sym typeface="Calibri"/>
            </a:endParaRPr>
          </a:p>
        </p:txBody>
      </p:sp>
      <p:sp>
        <p:nvSpPr>
          <p:cNvPr id="140" name="Google Shape;140;p29"/>
          <p:cNvSpPr txBox="1"/>
          <p:nvPr/>
        </p:nvSpPr>
        <p:spPr>
          <a:xfrm>
            <a:off x="457200" y="1985192"/>
            <a:ext cx="8229600" cy="4972200"/>
          </a:xfrm>
          <a:prstGeom prst="rect">
            <a:avLst/>
          </a:prstGeom>
          <a:noFill/>
          <a:ln>
            <a:noFill/>
          </a:ln>
        </p:spPr>
        <p:txBody>
          <a:bodyPr spcFirstLastPara="1" wrap="square" lIns="91425" tIns="45700" rIns="91425" bIns="45700" anchor="t" anchorCtr="0">
            <a:noAutofit/>
          </a:bodyPr>
          <a:lstStyle/>
          <a:p>
            <a:pPr lvl="0" algn="just"/>
            <a:endParaRPr lang="en-US" sz="2000" dirty="0">
              <a:latin typeface="Times New Roman" panose="02020603050405020304" pitchFamily="18" charset="0"/>
              <a:cs typeface="Times New Roman" panose="02020603050405020304" pitchFamily="18" charset="0"/>
            </a:endParaRPr>
          </a:p>
        </p:txBody>
      </p:sp>
      <p:sp>
        <p:nvSpPr>
          <p:cNvPr id="7" name="Google Shape;130;p28"/>
          <p:cNvSpPr/>
          <p:nvPr/>
        </p:nvSpPr>
        <p:spPr>
          <a:xfrm>
            <a:off x="891540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8" name="Google Shape;131;p28"/>
          <p:cNvSpPr/>
          <p:nvPr/>
        </p:nvSpPr>
        <p:spPr>
          <a:xfrm>
            <a:off x="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pic>
        <p:nvPicPr>
          <p:cNvPr id="9" name="Google Shape;120;p27"/>
          <p:cNvPicPr preferRelativeResize="0"/>
          <p:nvPr/>
        </p:nvPicPr>
        <p:blipFill rotWithShape="1">
          <a:blip r:embed="rId3">
            <a:alphaModFix/>
          </a:blip>
          <a:srcRect/>
          <a:stretch/>
        </p:blipFill>
        <p:spPr>
          <a:xfrm>
            <a:off x="7643834" y="0"/>
            <a:ext cx="1214446" cy="1000108"/>
          </a:xfrm>
          <a:prstGeom prst="rect">
            <a:avLst/>
          </a:prstGeom>
          <a:noFill/>
          <a:ln>
            <a:noFill/>
          </a:ln>
        </p:spPr>
      </p:pic>
    </p:spTree>
    <p:extLst>
      <p:ext uri="{BB962C8B-B14F-4D97-AF65-F5344CB8AC3E}">
        <p14:creationId xmlns:p14="http://schemas.microsoft.com/office/powerpoint/2010/main" val="4291719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06/11/2020</a:t>
            </a:r>
            <a:endParaRPr sz="1200" b="0" i="0" u="none" strike="noStrike" cap="none">
              <a:latin typeface="Times New Roman" pitchFamily="18" charset="0"/>
              <a:ea typeface="Times New Roman"/>
              <a:cs typeface="Times New Roman" pitchFamily="18" charset="0"/>
              <a:sym typeface="Times New Roman"/>
            </a:endParaRPr>
          </a:p>
        </p:txBody>
      </p:sp>
      <p:sp>
        <p:nvSpPr>
          <p:cNvPr id="137" name="Google Shape;137;p29"/>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Department of CSE, VVIT, Nambur</a:t>
            </a:r>
            <a:endParaRPr sz="1200" b="0" i="0" u="none" strike="noStrike" cap="none">
              <a:latin typeface="Times New Roman" pitchFamily="18" charset="0"/>
              <a:ea typeface="Times New Roman"/>
              <a:cs typeface="Times New Roman" pitchFamily="18" charset="0"/>
              <a:sym typeface="Times New Roman"/>
            </a:endParaRPr>
          </a:p>
        </p:txBody>
      </p:sp>
      <p:sp>
        <p:nvSpPr>
          <p:cNvPr id="138" name="Google Shape;138;p29"/>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Times New Roman" pitchFamily="18" charset="0"/>
                <a:ea typeface="Calibri"/>
                <a:cs typeface="Times New Roman" pitchFamily="18" charset="0"/>
                <a:sym typeface="Calibri"/>
              </a:rPr>
              <a:pPr marL="0" marR="0" lvl="0" indent="0" algn="r" rtl="0">
                <a:lnSpc>
                  <a:spcPct val="100000"/>
                </a:lnSpc>
                <a:spcBef>
                  <a:spcPts val="0"/>
                </a:spcBef>
                <a:spcAft>
                  <a:spcPts val="0"/>
                </a:spcAft>
                <a:buNone/>
              </a:pPr>
              <a:t>19</a:t>
            </a:fld>
            <a:endParaRPr sz="1200" b="0" i="0" u="none" strike="noStrike" cap="none">
              <a:latin typeface="Times New Roman" pitchFamily="18" charset="0"/>
              <a:ea typeface="Times New Roman"/>
              <a:cs typeface="Times New Roman" pitchFamily="18" charset="0"/>
              <a:sym typeface="Times New Roman"/>
            </a:endParaRPr>
          </a:p>
        </p:txBody>
      </p:sp>
      <p:sp>
        <p:nvSpPr>
          <p:cNvPr id="7" name="Google Shape;130;p28"/>
          <p:cNvSpPr/>
          <p:nvPr/>
        </p:nvSpPr>
        <p:spPr>
          <a:xfrm>
            <a:off x="891540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8" name="Google Shape;131;p28"/>
          <p:cNvSpPr/>
          <p:nvPr/>
        </p:nvSpPr>
        <p:spPr>
          <a:xfrm>
            <a:off x="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pic>
        <p:nvPicPr>
          <p:cNvPr id="9" name="Google Shape;120;p27"/>
          <p:cNvPicPr preferRelativeResize="0"/>
          <p:nvPr/>
        </p:nvPicPr>
        <p:blipFill rotWithShape="1">
          <a:blip r:embed="rId3">
            <a:alphaModFix/>
          </a:blip>
          <a:srcRect/>
          <a:stretch/>
        </p:blipFill>
        <p:spPr>
          <a:xfrm>
            <a:off x="7643834" y="0"/>
            <a:ext cx="1214446" cy="1000108"/>
          </a:xfrm>
          <a:prstGeom prst="rect">
            <a:avLst/>
          </a:prstGeom>
          <a:noFill/>
          <a:ln>
            <a:noFill/>
          </a:ln>
        </p:spPr>
      </p:pic>
      <p:sp>
        <p:nvSpPr>
          <p:cNvPr id="10" name="TextBox 9"/>
          <p:cNvSpPr txBox="1"/>
          <p:nvPr/>
        </p:nvSpPr>
        <p:spPr>
          <a:xfrm>
            <a:off x="571472" y="1214422"/>
            <a:ext cx="8215370" cy="4154984"/>
          </a:xfrm>
          <a:prstGeom prst="rect">
            <a:avLst/>
          </a:prstGeom>
          <a:noFill/>
        </p:spPr>
        <p:txBody>
          <a:bodyPr wrap="square" rtlCol="0">
            <a:spAutoFit/>
          </a:bodyPr>
          <a:lstStyle/>
          <a:p>
            <a:pPr algn="ctr"/>
            <a:r>
              <a:rPr lang="en-US" sz="8800" b="1" dirty="0">
                <a:solidFill>
                  <a:srgbClr val="0070C0"/>
                </a:solidFill>
                <a:latin typeface="Times New Roman" pitchFamily="18" charset="0"/>
                <a:cs typeface="Times New Roman" pitchFamily="18" charset="0"/>
              </a:rPr>
              <a:t>Thank You All. </a:t>
            </a:r>
          </a:p>
          <a:p>
            <a:pPr algn="ctr"/>
            <a:endParaRPr lang="en-US" sz="8800" b="1" dirty="0">
              <a:solidFill>
                <a:srgbClr val="00B050"/>
              </a:solidFill>
              <a:latin typeface="Times New Roman" pitchFamily="18" charset="0"/>
              <a:cs typeface="Times New Roman" pitchFamily="18" charset="0"/>
            </a:endParaRPr>
          </a:p>
          <a:p>
            <a:pPr algn="ctr"/>
            <a:r>
              <a:rPr lang="en-US" sz="8800" b="1" dirty="0">
                <a:solidFill>
                  <a:srgbClr val="00B050"/>
                </a:solidFill>
                <a:latin typeface="Times New Roman" pitchFamily="18" charset="0"/>
                <a:cs typeface="Times New Roman" pitchFamily="18" charset="0"/>
              </a:rPr>
              <a:t>Any Queries?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8"/>
          <p:cNvSpPr txBox="1"/>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06/11/2020</a:t>
            </a:r>
            <a:endParaRPr sz="1200" b="0" i="0" u="none" strike="noStrike" cap="none">
              <a:latin typeface="Times New Roman" pitchFamily="18" charset="0"/>
              <a:ea typeface="Times New Roman"/>
              <a:cs typeface="Times New Roman" pitchFamily="18" charset="0"/>
              <a:sym typeface="Times New Roman"/>
            </a:endParaRPr>
          </a:p>
        </p:txBody>
      </p:sp>
      <p:sp>
        <p:nvSpPr>
          <p:cNvPr id="127" name="Google Shape;127;p28"/>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Department of CSE, VVIT, Nambur</a:t>
            </a:r>
            <a:endParaRPr sz="1200" b="0" i="0" u="none" strike="noStrike" cap="none">
              <a:latin typeface="Times New Roman" pitchFamily="18" charset="0"/>
              <a:ea typeface="Times New Roman"/>
              <a:cs typeface="Times New Roman" pitchFamily="18" charset="0"/>
              <a:sym typeface="Times New Roman"/>
            </a:endParaRPr>
          </a:p>
        </p:txBody>
      </p:sp>
      <p:sp>
        <p:nvSpPr>
          <p:cNvPr id="128" name="Google Shape;128;p28"/>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Times New Roman" pitchFamily="18" charset="0"/>
                <a:ea typeface="Calibri"/>
                <a:cs typeface="Times New Roman" pitchFamily="18" charset="0"/>
                <a:sym typeface="Calibri"/>
              </a:rPr>
              <a:pPr marL="0" marR="0" lvl="0" indent="0" algn="r" rtl="0">
                <a:lnSpc>
                  <a:spcPct val="100000"/>
                </a:lnSpc>
                <a:spcBef>
                  <a:spcPts val="0"/>
                </a:spcBef>
                <a:spcAft>
                  <a:spcPts val="0"/>
                </a:spcAft>
                <a:buNone/>
              </a:pPr>
              <a:t>2</a:t>
            </a:fld>
            <a:endParaRPr sz="1200" b="0" i="0" u="none" strike="noStrike" cap="none">
              <a:latin typeface="Times New Roman" pitchFamily="18" charset="0"/>
              <a:ea typeface="Times New Roman"/>
              <a:cs typeface="Times New Roman" pitchFamily="18" charset="0"/>
              <a:sym typeface="Times New Roman"/>
            </a:endParaRPr>
          </a:p>
        </p:txBody>
      </p:sp>
      <p:sp>
        <p:nvSpPr>
          <p:cNvPr id="129" name="Google Shape;129;p28"/>
          <p:cNvSpPr/>
          <p:nvPr/>
        </p:nvSpPr>
        <p:spPr>
          <a:xfrm>
            <a:off x="357158" y="193994"/>
            <a:ext cx="8429684" cy="630684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None/>
            </a:pPr>
            <a:endParaRPr lang="en-US" sz="2400" b="1" i="0" u="none" strike="noStrike" cap="none" dirty="0">
              <a:solidFill>
                <a:srgbClr val="FF0000"/>
              </a:solidFill>
              <a:latin typeface="Times New Roman" pitchFamily="18" charset="0"/>
              <a:ea typeface="Calibri"/>
              <a:cs typeface="Times New Roman" pitchFamily="18" charset="0"/>
              <a:sym typeface="Calibri"/>
            </a:endParaRPr>
          </a:p>
          <a:p>
            <a:pPr marL="0" marR="0" lvl="0" indent="0" algn="ctr" rtl="0">
              <a:lnSpc>
                <a:spcPct val="100000"/>
              </a:lnSpc>
              <a:spcBef>
                <a:spcPts val="0"/>
              </a:spcBef>
              <a:spcAft>
                <a:spcPts val="0"/>
              </a:spcAft>
              <a:buNone/>
            </a:pPr>
            <a:r>
              <a:rPr lang="en-US" sz="2400" b="1" i="0" u="none" strike="noStrike" cap="none" dirty="0">
                <a:solidFill>
                  <a:srgbClr val="FF0000"/>
                </a:solidFill>
                <a:latin typeface="Times New Roman" pitchFamily="18" charset="0"/>
                <a:ea typeface="Calibri"/>
                <a:cs typeface="Times New Roman" pitchFamily="18" charset="0"/>
                <a:sym typeface="Calibri"/>
              </a:rPr>
              <a:t>INDEX</a:t>
            </a:r>
          </a:p>
          <a:p>
            <a:pPr marL="0" marR="0" lvl="0" indent="0" algn="ctr" rtl="0">
              <a:lnSpc>
                <a:spcPct val="100000"/>
              </a:lnSpc>
              <a:spcBef>
                <a:spcPts val="0"/>
              </a:spcBef>
              <a:spcAft>
                <a:spcPts val="0"/>
              </a:spcAft>
              <a:buNone/>
            </a:pPr>
            <a:endParaRPr sz="2400" b="0" i="0" u="none" strike="noStrike" cap="none" dirty="0">
              <a:latin typeface="Times New Roman" pitchFamily="18" charset="0"/>
              <a:cs typeface="Times New Roman" pitchFamily="18" charset="0"/>
              <a:sym typeface="Arial"/>
            </a:endParaRPr>
          </a:p>
          <a:p>
            <a:pPr marL="539750" marR="0" lvl="0" indent="-539750" algn="l" rtl="0">
              <a:lnSpc>
                <a:spcPct val="100000"/>
              </a:lnSpc>
              <a:spcBef>
                <a:spcPts val="0"/>
              </a:spcBef>
              <a:spcAft>
                <a:spcPts val="0"/>
              </a:spcAft>
              <a:buFont typeface="Wingdings" pitchFamily="2" charset="2"/>
              <a:buChar char="Ø"/>
            </a:pPr>
            <a:r>
              <a:rPr lang="en-US" sz="2400" b="0" i="0" u="none" strike="noStrike" cap="none" dirty="0">
                <a:latin typeface="Times New Roman" pitchFamily="18" charset="0"/>
                <a:cs typeface="Times New Roman" pitchFamily="18" charset="0"/>
                <a:sym typeface="Arial"/>
              </a:rPr>
              <a:t>Abstract</a:t>
            </a:r>
            <a:endParaRPr sz="2400" b="0" i="0" u="none" strike="noStrike" cap="none" dirty="0">
              <a:latin typeface="Times New Roman" pitchFamily="18" charset="0"/>
              <a:cs typeface="Times New Roman" pitchFamily="18" charset="0"/>
              <a:sym typeface="Arial"/>
            </a:endParaRPr>
          </a:p>
          <a:p>
            <a:pPr marL="539750" marR="0" lvl="0" indent="-539750" algn="l" rtl="0">
              <a:lnSpc>
                <a:spcPct val="100000"/>
              </a:lnSpc>
              <a:spcBef>
                <a:spcPts val="0"/>
              </a:spcBef>
              <a:spcAft>
                <a:spcPts val="0"/>
              </a:spcAft>
              <a:buFont typeface="Wingdings" pitchFamily="2" charset="2"/>
              <a:buChar char="Ø"/>
            </a:pPr>
            <a:r>
              <a:rPr lang="en-US" sz="2400" b="0" i="0" u="none" strike="noStrike" cap="none" dirty="0">
                <a:solidFill>
                  <a:srgbClr val="000000"/>
                </a:solidFill>
                <a:latin typeface="Times New Roman" pitchFamily="18" charset="0"/>
                <a:ea typeface="Calibri"/>
                <a:cs typeface="Times New Roman" pitchFamily="18" charset="0"/>
                <a:sym typeface="Calibri"/>
              </a:rPr>
              <a:t>Introduction</a:t>
            </a:r>
          </a:p>
          <a:p>
            <a:pPr marL="539750" marR="0" lvl="0" indent="-539750" algn="l" rtl="0">
              <a:lnSpc>
                <a:spcPct val="100000"/>
              </a:lnSpc>
              <a:spcBef>
                <a:spcPts val="0"/>
              </a:spcBef>
              <a:spcAft>
                <a:spcPts val="0"/>
              </a:spcAft>
              <a:buFont typeface="Wingdings" pitchFamily="2" charset="2"/>
              <a:buChar char="Ø"/>
            </a:pPr>
            <a:r>
              <a:rPr lang="en-US" sz="2400" dirty="0">
                <a:latin typeface="Times New Roman" pitchFamily="18" charset="0"/>
                <a:cs typeface="Times New Roman" pitchFamily="18" charset="0"/>
                <a:sym typeface="Calibri"/>
              </a:rPr>
              <a:t>Literature Review / SRS with Comparative Study</a:t>
            </a:r>
            <a:endParaRPr sz="2400" b="0" i="0" u="none" strike="noStrike" cap="none" dirty="0">
              <a:latin typeface="Times New Roman" pitchFamily="18" charset="0"/>
              <a:cs typeface="Times New Roman" pitchFamily="18" charset="0"/>
              <a:sym typeface="Arial"/>
            </a:endParaRPr>
          </a:p>
          <a:p>
            <a:pPr marL="539750" indent="-539750">
              <a:buFont typeface="Wingdings" pitchFamily="2" charset="2"/>
              <a:buChar char="Ø"/>
            </a:pPr>
            <a:r>
              <a:rPr lang="en-US" sz="2400" dirty="0">
                <a:latin typeface="Times New Roman" pitchFamily="18" charset="0"/>
                <a:ea typeface="Calibri"/>
                <a:cs typeface="Times New Roman" pitchFamily="18" charset="0"/>
                <a:sym typeface="Calibri"/>
              </a:rPr>
              <a:t>Research Gap(s) &amp; Problem Statement</a:t>
            </a:r>
            <a:endParaRPr lang="en-US" sz="2400" dirty="0">
              <a:latin typeface="Times New Roman" pitchFamily="18" charset="0"/>
              <a:cs typeface="Times New Roman" pitchFamily="18" charset="0"/>
            </a:endParaRPr>
          </a:p>
          <a:p>
            <a:pPr marL="539750" marR="0" lvl="0" indent="-539750" algn="l" rtl="0">
              <a:lnSpc>
                <a:spcPct val="100000"/>
              </a:lnSpc>
              <a:spcBef>
                <a:spcPts val="0"/>
              </a:spcBef>
              <a:spcAft>
                <a:spcPts val="0"/>
              </a:spcAft>
              <a:buFont typeface="Wingdings" pitchFamily="2" charset="2"/>
              <a:buChar char="Ø"/>
            </a:pPr>
            <a:r>
              <a:rPr lang="en-US" sz="2400" b="0" i="0" u="none" strike="noStrike" cap="none" dirty="0">
                <a:solidFill>
                  <a:srgbClr val="000000"/>
                </a:solidFill>
                <a:latin typeface="Times New Roman" pitchFamily="18" charset="0"/>
                <a:ea typeface="Calibri"/>
                <a:cs typeface="Times New Roman" pitchFamily="18" charset="0"/>
                <a:sym typeface="Calibri"/>
              </a:rPr>
              <a:t>Existing System – Advantages &amp; Disadvantages</a:t>
            </a:r>
            <a:endParaRPr sz="2400" b="0" i="0" u="none" strike="noStrike" cap="none" dirty="0">
              <a:latin typeface="Times New Roman" pitchFamily="18" charset="0"/>
              <a:cs typeface="Times New Roman" pitchFamily="18" charset="0"/>
              <a:sym typeface="Arial"/>
            </a:endParaRPr>
          </a:p>
          <a:p>
            <a:pPr marL="539750" marR="0" lvl="0" indent="-539750" algn="l" rtl="0">
              <a:lnSpc>
                <a:spcPct val="100000"/>
              </a:lnSpc>
              <a:spcBef>
                <a:spcPts val="0"/>
              </a:spcBef>
              <a:spcAft>
                <a:spcPts val="0"/>
              </a:spcAft>
              <a:buFont typeface="Wingdings" pitchFamily="2" charset="2"/>
              <a:buChar char="Ø"/>
            </a:pPr>
            <a:r>
              <a:rPr lang="en-US" sz="2400" b="0" i="0" u="none" strike="noStrike" cap="none" dirty="0">
                <a:solidFill>
                  <a:srgbClr val="000000"/>
                </a:solidFill>
                <a:latin typeface="Times New Roman" pitchFamily="18" charset="0"/>
                <a:ea typeface="Calibri"/>
                <a:cs typeface="Times New Roman" pitchFamily="18" charset="0"/>
                <a:sym typeface="Calibri"/>
              </a:rPr>
              <a:t>Proposed Method(</a:t>
            </a:r>
            <a:r>
              <a:rPr lang="en-US" sz="2400" dirty="0">
                <a:latin typeface="Times New Roman" pitchFamily="18" charset="0"/>
                <a:ea typeface="Calibri"/>
                <a:cs typeface="Times New Roman" pitchFamily="18" charset="0"/>
                <a:sym typeface="Calibri"/>
              </a:rPr>
              <a:t>s)</a:t>
            </a:r>
          </a:p>
          <a:p>
            <a:pPr marL="539750" marR="0" lvl="0" indent="-539750" algn="l" rtl="0">
              <a:lnSpc>
                <a:spcPct val="100000"/>
              </a:lnSpc>
              <a:spcBef>
                <a:spcPts val="0"/>
              </a:spcBef>
              <a:spcAft>
                <a:spcPts val="0"/>
              </a:spcAft>
              <a:buFont typeface="Wingdings" pitchFamily="2" charset="2"/>
              <a:buChar char="Ø"/>
            </a:pPr>
            <a:r>
              <a:rPr lang="en-US" sz="2400" dirty="0">
                <a:latin typeface="Times New Roman" pitchFamily="18" charset="0"/>
                <a:cs typeface="Times New Roman" pitchFamily="18" charset="0"/>
                <a:sym typeface="Calibri"/>
              </a:rPr>
              <a:t>Progress of the Project</a:t>
            </a:r>
          </a:p>
          <a:p>
            <a:pPr marL="539750" marR="0" lvl="0" indent="-539750" algn="l" rtl="0">
              <a:lnSpc>
                <a:spcPct val="100000"/>
              </a:lnSpc>
              <a:spcBef>
                <a:spcPts val="0"/>
              </a:spcBef>
              <a:spcAft>
                <a:spcPts val="0"/>
              </a:spcAft>
              <a:buFont typeface="Wingdings" pitchFamily="2" charset="2"/>
              <a:buChar char="Ø"/>
            </a:pPr>
            <a:r>
              <a:rPr lang="en-US" sz="2400" b="0" i="0" u="none" strike="noStrike" cap="none" dirty="0">
                <a:latin typeface="Times New Roman" pitchFamily="18" charset="0"/>
                <a:cs typeface="Times New Roman" pitchFamily="18" charset="0"/>
                <a:sym typeface="Calibri"/>
              </a:rPr>
              <a:t>Tentative Schedule of Project Completion</a:t>
            </a:r>
          </a:p>
          <a:p>
            <a:pPr marL="539750" marR="0" lvl="0" indent="-539750" algn="l" rtl="0">
              <a:lnSpc>
                <a:spcPct val="100000"/>
              </a:lnSpc>
              <a:spcBef>
                <a:spcPts val="0"/>
              </a:spcBef>
              <a:spcAft>
                <a:spcPts val="0"/>
              </a:spcAft>
              <a:buFont typeface="Wingdings" pitchFamily="2" charset="2"/>
              <a:buChar char="Ø"/>
            </a:pPr>
            <a:r>
              <a:rPr lang="en-US" sz="2400" b="0" i="0" u="none" strike="noStrike" cap="none" dirty="0">
                <a:latin typeface="Times New Roman" pitchFamily="18" charset="0"/>
                <a:cs typeface="Times New Roman" pitchFamily="18" charset="0"/>
                <a:sym typeface="Calibri"/>
              </a:rPr>
              <a:t>Infor</a:t>
            </a:r>
            <a:r>
              <a:rPr lang="en-US" sz="2400" dirty="0">
                <a:latin typeface="Times New Roman" pitchFamily="18" charset="0"/>
                <a:cs typeface="Times New Roman" pitchFamily="18" charset="0"/>
                <a:sym typeface="Calibri"/>
              </a:rPr>
              <a:t>mation related to the Pending Work</a:t>
            </a:r>
          </a:p>
          <a:p>
            <a:pPr marL="539750" marR="0" lvl="0" indent="-539750" algn="l" rtl="0">
              <a:lnSpc>
                <a:spcPct val="100000"/>
              </a:lnSpc>
              <a:spcBef>
                <a:spcPts val="0"/>
              </a:spcBef>
              <a:spcAft>
                <a:spcPts val="0"/>
              </a:spcAft>
              <a:buFont typeface="Wingdings" pitchFamily="2" charset="2"/>
              <a:buChar char="Ø"/>
            </a:pPr>
            <a:r>
              <a:rPr lang="en-US" sz="2400" b="0" i="0" u="none" strike="noStrike" cap="none" dirty="0">
                <a:latin typeface="Times New Roman" pitchFamily="18" charset="0"/>
                <a:cs typeface="Times New Roman" pitchFamily="18" charset="0"/>
                <a:sym typeface="Calibri"/>
              </a:rPr>
              <a:t>Status of Project Implementation</a:t>
            </a:r>
          </a:p>
          <a:p>
            <a:pPr marL="539750" marR="0" lvl="0" indent="-539750" algn="l" rtl="0">
              <a:lnSpc>
                <a:spcPct val="100000"/>
              </a:lnSpc>
              <a:spcBef>
                <a:spcPts val="0"/>
              </a:spcBef>
              <a:spcAft>
                <a:spcPts val="0"/>
              </a:spcAft>
              <a:buFont typeface="Wingdings" pitchFamily="2" charset="2"/>
              <a:buChar char="Ø"/>
            </a:pPr>
            <a:r>
              <a:rPr lang="en-US" sz="2400" b="0" i="0" u="none" strike="noStrike" cap="none" dirty="0">
                <a:latin typeface="Times New Roman" pitchFamily="18" charset="0"/>
                <a:cs typeface="Times New Roman" pitchFamily="18" charset="0"/>
                <a:sym typeface="Calibri"/>
              </a:rPr>
              <a:t>Status of Article Write-Up for Publication</a:t>
            </a:r>
          </a:p>
          <a:p>
            <a:pPr marL="539750" marR="0" lvl="0" indent="-539750" algn="l" rtl="0">
              <a:lnSpc>
                <a:spcPct val="100000"/>
              </a:lnSpc>
              <a:spcBef>
                <a:spcPts val="0"/>
              </a:spcBef>
              <a:spcAft>
                <a:spcPts val="0"/>
              </a:spcAft>
              <a:buFont typeface="Wingdings" pitchFamily="2" charset="2"/>
              <a:buChar char="Ø"/>
            </a:pPr>
            <a:r>
              <a:rPr lang="en-US" sz="2400" b="0" i="0" u="none" strike="noStrike" cap="none" dirty="0">
                <a:latin typeface="Times New Roman" pitchFamily="18" charset="0"/>
                <a:cs typeface="Times New Roman" pitchFamily="18" charset="0"/>
                <a:sym typeface="Arial"/>
              </a:rPr>
              <a:t>Conclusion of Proposed Project Work (Tentative)</a:t>
            </a:r>
            <a:endParaRPr sz="2400" b="0" i="0" u="none" strike="noStrike" cap="none" dirty="0">
              <a:latin typeface="Times New Roman" pitchFamily="18" charset="0"/>
              <a:cs typeface="Times New Roman" pitchFamily="18" charset="0"/>
              <a:sym typeface="Arial"/>
            </a:endParaRPr>
          </a:p>
          <a:p>
            <a:pPr marL="539750" marR="0" lvl="0" indent="-539750" algn="l" rtl="0">
              <a:lnSpc>
                <a:spcPct val="100000"/>
              </a:lnSpc>
              <a:spcBef>
                <a:spcPts val="0"/>
              </a:spcBef>
              <a:spcAft>
                <a:spcPts val="0"/>
              </a:spcAft>
              <a:buFont typeface="Wingdings" pitchFamily="2" charset="2"/>
              <a:buChar char="Ø"/>
            </a:pPr>
            <a:r>
              <a:rPr lang="en-US" sz="2400" b="0" i="0" u="none" strike="noStrike" cap="none" dirty="0">
                <a:solidFill>
                  <a:srgbClr val="000000"/>
                </a:solidFill>
                <a:latin typeface="Times New Roman" pitchFamily="18" charset="0"/>
                <a:ea typeface="Calibri"/>
                <a:cs typeface="Times New Roman" pitchFamily="18" charset="0"/>
                <a:sym typeface="Calibri"/>
              </a:rPr>
              <a:t>References</a:t>
            </a:r>
            <a:endParaRPr sz="2400" b="0" i="0" u="none" strike="noStrike" cap="none" dirty="0">
              <a:latin typeface="Times New Roman" pitchFamily="18" charset="0"/>
              <a:cs typeface="Times New Roman" pitchFamily="18" charset="0"/>
              <a:sym typeface="Arial"/>
            </a:endParaRPr>
          </a:p>
        </p:txBody>
      </p:sp>
      <p:sp>
        <p:nvSpPr>
          <p:cNvPr id="130" name="Google Shape;130;p28"/>
          <p:cNvSpPr/>
          <p:nvPr/>
        </p:nvSpPr>
        <p:spPr>
          <a:xfrm>
            <a:off x="891540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131" name="Google Shape;131;p28"/>
          <p:cNvSpPr/>
          <p:nvPr/>
        </p:nvSpPr>
        <p:spPr>
          <a:xfrm>
            <a:off x="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pic>
        <p:nvPicPr>
          <p:cNvPr id="8" name="Google Shape;120;p27"/>
          <p:cNvPicPr preferRelativeResize="0"/>
          <p:nvPr/>
        </p:nvPicPr>
        <p:blipFill rotWithShape="1">
          <a:blip r:embed="rId3">
            <a:alphaModFix/>
          </a:blip>
          <a:srcRect/>
          <a:stretch/>
        </p:blipFill>
        <p:spPr>
          <a:xfrm>
            <a:off x="7643834" y="0"/>
            <a:ext cx="1214446" cy="10001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06/11/2020</a:t>
            </a:r>
            <a:endParaRPr sz="1200" b="0" i="0" u="none" strike="noStrike" cap="none">
              <a:latin typeface="Times New Roman" pitchFamily="18" charset="0"/>
              <a:ea typeface="Times New Roman"/>
              <a:cs typeface="Times New Roman" pitchFamily="18" charset="0"/>
              <a:sym typeface="Times New Roman"/>
            </a:endParaRPr>
          </a:p>
        </p:txBody>
      </p:sp>
      <p:sp>
        <p:nvSpPr>
          <p:cNvPr id="137" name="Google Shape;137;p29"/>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Department of CSE, VVIT, Nambur</a:t>
            </a:r>
            <a:endParaRPr sz="1200" b="0" i="0" u="none" strike="noStrike" cap="none">
              <a:latin typeface="Times New Roman" pitchFamily="18" charset="0"/>
              <a:ea typeface="Times New Roman"/>
              <a:cs typeface="Times New Roman" pitchFamily="18" charset="0"/>
              <a:sym typeface="Times New Roman"/>
            </a:endParaRPr>
          </a:p>
        </p:txBody>
      </p:sp>
      <p:sp>
        <p:nvSpPr>
          <p:cNvPr id="138" name="Google Shape;138;p29"/>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Times New Roman" pitchFamily="18" charset="0"/>
                <a:ea typeface="Calibri"/>
                <a:cs typeface="Times New Roman" pitchFamily="18" charset="0"/>
                <a:sym typeface="Calibri"/>
              </a:rPr>
              <a:pPr marL="0" marR="0" lvl="0" indent="0" algn="r" rtl="0">
                <a:lnSpc>
                  <a:spcPct val="100000"/>
                </a:lnSpc>
                <a:spcBef>
                  <a:spcPts val="0"/>
                </a:spcBef>
                <a:spcAft>
                  <a:spcPts val="0"/>
                </a:spcAft>
                <a:buNone/>
              </a:pPr>
              <a:t>3</a:t>
            </a:fld>
            <a:endParaRPr sz="1200" b="0" i="0" u="none" strike="noStrike" cap="none">
              <a:latin typeface="Times New Roman" pitchFamily="18" charset="0"/>
              <a:ea typeface="Times New Roman"/>
              <a:cs typeface="Times New Roman" pitchFamily="18" charset="0"/>
              <a:sym typeface="Times New Roman"/>
            </a:endParaRPr>
          </a:p>
        </p:txBody>
      </p:sp>
      <p:sp>
        <p:nvSpPr>
          <p:cNvPr id="139" name="Google Shape;139;p29"/>
          <p:cNvSpPr txBox="1"/>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400" dirty="0">
                <a:solidFill>
                  <a:srgbClr val="000000"/>
                </a:solidFill>
                <a:latin typeface="Times New Roman" pitchFamily="18" charset="0"/>
                <a:ea typeface="Calibri"/>
                <a:cs typeface="Times New Roman" pitchFamily="18" charset="0"/>
                <a:sym typeface="Calibri"/>
              </a:rPr>
              <a:t> </a:t>
            </a:r>
            <a:r>
              <a:rPr lang="en-US" sz="4000" dirty="0">
                <a:solidFill>
                  <a:srgbClr val="000000"/>
                </a:solidFill>
                <a:latin typeface="Times New Roman" pitchFamily="18" charset="0"/>
                <a:ea typeface="Calibri"/>
                <a:cs typeface="Times New Roman" pitchFamily="18" charset="0"/>
                <a:sym typeface="Calibri"/>
              </a:rPr>
              <a:t>Abstract:</a:t>
            </a:r>
            <a:endParaRPr sz="4400">
              <a:solidFill>
                <a:srgbClr val="000000"/>
              </a:solidFill>
              <a:latin typeface="Times New Roman" pitchFamily="18" charset="0"/>
              <a:ea typeface="Calibri"/>
              <a:cs typeface="Times New Roman" pitchFamily="18" charset="0"/>
              <a:sym typeface="Calibri"/>
            </a:endParaRPr>
          </a:p>
        </p:txBody>
      </p:sp>
      <p:sp>
        <p:nvSpPr>
          <p:cNvPr id="140" name="Google Shape;140;p29"/>
          <p:cNvSpPr txBox="1"/>
          <p:nvPr/>
        </p:nvSpPr>
        <p:spPr>
          <a:xfrm>
            <a:off x="590872" y="1340768"/>
            <a:ext cx="8095568" cy="4972200"/>
          </a:xfrm>
          <a:prstGeom prst="rect">
            <a:avLst/>
          </a:prstGeom>
          <a:noFill/>
          <a:ln>
            <a:noFill/>
          </a:ln>
        </p:spPr>
        <p:txBody>
          <a:bodyPr spcFirstLastPara="1" wrap="square" lIns="91425" tIns="45700" rIns="91425" bIns="45700" anchor="t" anchorCtr="0">
            <a:noAutofit/>
          </a:bodyPr>
          <a:lstStyle/>
          <a:p>
            <a:pPr lvl="0" algn="just"/>
            <a:r>
              <a:rPr lang="en-US" sz="2000" dirty="0">
                <a:latin typeface="Times New Roman" panose="02020603050405020304" pitchFamily="18" charset="0"/>
                <a:cs typeface="Times New Roman" panose="02020603050405020304" pitchFamily="18" charset="0"/>
              </a:rPr>
              <a:t>This project uses facial expression to recognize the emotion of a user and offers music recommendation along with music therapy for patients to explore how emotions relate to different music genres. By analyzing facial expressions, which convey emotions like happiness, sadness, anger. An intelligent system organizes music into genres.</a:t>
            </a:r>
          </a:p>
          <a:p>
            <a:pPr lvl="0" algn="just"/>
            <a:endParaRPr lang="en-US"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It suggests appropriate playlists to psychiatrists based on the patient's mood. The project employs facial expression recognition techniques and image processing to analyze a patient's emotional state through their facial expressions. Music genre classification algorithms are utilized to categorize songs based on the emotions they evoke. </a:t>
            </a:r>
          </a:p>
          <a:p>
            <a:pPr lvl="0" algn="just"/>
            <a:endParaRPr lang="en-US"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The </a:t>
            </a:r>
            <a:r>
              <a:rPr lang="en-US" sz="2000" b="1" i="1" dirty="0">
                <a:latin typeface="Times New Roman" panose="02020603050405020304" pitchFamily="18" charset="0"/>
                <a:cs typeface="Times New Roman" panose="02020603050405020304" pitchFamily="18" charset="0"/>
              </a:rPr>
              <a:t>Fisherface</a:t>
            </a:r>
            <a:r>
              <a:rPr lang="en-US" sz="2000" dirty="0">
                <a:latin typeface="Times New Roman" panose="02020603050405020304" pitchFamily="18" charset="0"/>
                <a:cs typeface="Times New Roman" panose="02020603050405020304" pitchFamily="18" charset="0"/>
              </a:rPr>
              <a:t> machine learning algorithm is utilized for facial expression recognition and </a:t>
            </a:r>
            <a:r>
              <a:rPr lang="en-US" sz="2000" b="1" i="1" dirty="0">
                <a:latin typeface="Times New Roman" panose="02020603050405020304" pitchFamily="18" charset="0"/>
                <a:cs typeface="Times New Roman" panose="02020603050405020304" pitchFamily="18" charset="0"/>
              </a:rPr>
              <a:t>CNN</a:t>
            </a:r>
            <a:r>
              <a:rPr lang="en-US" sz="2000" dirty="0">
                <a:latin typeface="Times New Roman" panose="02020603050405020304" pitchFamily="18" charset="0"/>
                <a:cs typeface="Times New Roman" panose="02020603050405020304" pitchFamily="18" charset="0"/>
              </a:rPr>
              <a:t> for classification. The system compares and selects the music that closely aligns with the patient's mood, ensuring an optimal playlist for relaxation and calming purposes.</a:t>
            </a:r>
            <a:endParaRPr sz="2000" dirty="0">
              <a:solidFill>
                <a:srgbClr val="000000"/>
              </a:solidFill>
              <a:latin typeface="Times New Roman" pitchFamily="18" charset="0"/>
              <a:ea typeface="Calibri"/>
              <a:cs typeface="Times New Roman" pitchFamily="18" charset="0"/>
              <a:sym typeface="Calibri"/>
            </a:endParaRPr>
          </a:p>
        </p:txBody>
      </p:sp>
      <p:sp>
        <p:nvSpPr>
          <p:cNvPr id="7" name="Google Shape;130;p28"/>
          <p:cNvSpPr/>
          <p:nvPr/>
        </p:nvSpPr>
        <p:spPr>
          <a:xfrm>
            <a:off x="891540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8" name="Google Shape;131;p28"/>
          <p:cNvSpPr/>
          <p:nvPr/>
        </p:nvSpPr>
        <p:spPr>
          <a:xfrm>
            <a:off x="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pic>
        <p:nvPicPr>
          <p:cNvPr id="9" name="Google Shape;120;p27"/>
          <p:cNvPicPr preferRelativeResize="0"/>
          <p:nvPr/>
        </p:nvPicPr>
        <p:blipFill rotWithShape="1">
          <a:blip r:embed="rId3">
            <a:alphaModFix/>
          </a:blip>
          <a:srcRect/>
          <a:stretch/>
        </p:blipFill>
        <p:spPr>
          <a:xfrm>
            <a:off x="7643834" y="0"/>
            <a:ext cx="1214446" cy="10001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06/11/2020</a:t>
            </a:r>
            <a:endParaRPr sz="1200" b="0" i="0" u="none" strike="noStrike" cap="none">
              <a:latin typeface="Times New Roman" pitchFamily="18" charset="0"/>
              <a:ea typeface="Times New Roman"/>
              <a:cs typeface="Times New Roman" pitchFamily="18" charset="0"/>
              <a:sym typeface="Times New Roman"/>
            </a:endParaRPr>
          </a:p>
        </p:txBody>
      </p:sp>
      <p:sp>
        <p:nvSpPr>
          <p:cNvPr id="137" name="Google Shape;137;p29"/>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Department of CSE, VVIT, Nambur</a:t>
            </a:r>
            <a:endParaRPr sz="1200" b="0" i="0" u="none" strike="noStrike" cap="none">
              <a:latin typeface="Times New Roman" pitchFamily="18" charset="0"/>
              <a:ea typeface="Times New Roman"/>
              <a:cs typeface="Times New Roman" pitchFamily="18" charset="0"/>
              <a:sym typeface="Times New Roman"/>
            </a:endParaRPr>
          </a:p>
        </p:txBody>
      </p:sp>
      <p:sp>
        <p:nvSpPr>
          <p:cNvPr id="138" name="Google Shape;138;p29"/>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Times New Roman" pitchFamily="18" charset="0"/>
                <a:ea typeface="Calibri"/>
                <a:cs typeface="Times New Roman" pitchFamily="18" charset="0"/>
                <a:sym typeface="Calibri"/>
              </a:rPr>
              <a:pPr marL="0" marR="0" lvl="0" indent="0" algn="r" rtl="0">
                <a:lnSpc>
                  <a:spcPct val="100000"/>
                </a:lnSpc>
                <a:spcBef>
                  <a:spcPts val="0"/>
                </a:spcBef>
                <a:spcAft>
                  <a:spcPts val="0"/>
                </a:spcAft>
                <a:buNone/>
              </a:pPr>
              <a:t>4</a:t>
            </a:fld>
            <a:endParaRPr sz="1200" b="0" i="0" u="none" strike="noStrike" cap="none">
              <a:latin typeface="Times New Roman" pitchFamily="18" charset="0"/>
              <a:ea typeface="Times New Roman"/>
              <a:cs typeface="Times New Roman" pitchFamily="18" charset="0"/>
              <a:sym typeface="Times New Roman"/>
            </a:endParaRPr>
          </a:p>
        </p:txBody>
      </p:sp>
      <p:sp>
        <p:nvSpPr>
          <p:cNvPr id="139" name="Google Shape;139;p29"/>
          <p:cNvSpPr txBox="1"/>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400" dirty="0">
                <a:solidFill>
                  <a:srgbClr val="000000"/>
                </a:solidFill>
                <a:latin typeface="Times New Roman" pitchFamily="18" charset="0"/>
                <a:ea typeface="Calibri"/>
                <a:cs typeface="Times New Roman" pitchFamily="18" charset="0"/>
                <a:sym typeface="Calibri"/>
              </a:rPr>
              <a:t> Introduction</a:t>
            </a:r>
            <a:endParaRPr sz="4400" dirty="0">
              <a:solidFill>
                <a:srgbClr val="000000"/>
              </a:solidFill>
              <a:latin typeface="Times New Roman" pitchFamily="18" charset="0"/>
              <a:ea typeface="Calibri"/>
              <a:cs typeface="Times New Roman" pitchFamily="18" charset="0"/>
              <a:sym typeface="Calibri"/>
            </a:endParaRPr>
          </a:p>
        </p:txBody>
      </p:sp>
      <p:sp>
        <p:nvSpPr>
          <p:cNvPr id="140" name="Google Shape;140;p29"/>
          <p:cNvSpPr txBox="1"/>
          <p:nvPr/>
        </p:nvSpPr>
        <p:spPr>
          <a:xfrm>
            <a:off x="590872" y="1340768"/>
            <a:ext cx="8095568" cy="4972200"/>
          </a:xfrm>
          <a:prstGeom prst="rect">
            <a:avLst/>
          </a:prstGeom>
          <a:noFill/>
          <a:ln>
            <a:noFill/>
          </a:ln>
        </p:spPr>
        <p:txBody>
          <a:bodyPr spcFirstLastPara="1" wrap="square" lIns="91425" tIns="45700" rIns="91425" bIns="45700" anchor="t" anchorCtr="0">
            <a:noAutofit/>
          </a:bodyPr>
          <a:lstStyle/>
          <a:p>
            <a:pPr lvl="0" algn="just"/>
            <a:r>
              <a:rPr lang="en-US" sz="2000" dirty="0">
                <a:latin typeface="Times New Roman" pitchFamily="18" charset="0"/>
                <a:ea typeface="Calibri"/>
                <a:cs typeface="Times New Roman" pitchFamily="18" charset="0"/>
                <a:sym typeface="Calibri"/>
              </a:rPr>
              <a:t>In General we love to see recommendations suggested by the app or website itself according to our interests. Because it decreases our effort of searching what we want. There may be times when the advice is incorrect, but those instances are quite uncommon. Similar to this, we will receive notifications to listen to a specific playlist while listening to music in applications based on our daily activities in such apps. Suppose if those recommendations are dynamic according to our current mood it would be interesting and helpful right! So to detect the current mood of a person we are having many options like Emotion recognition using speech, Emotion recognition using Brain Signals, Emotion recognition using facial Expression. </a:t>
            </a:r>
          </a:p>
          <a:p>
            <a:pPr lvl="0" algn="just"/>
            <a:endParaRPr lang="en-US" sz="2000" dirty="0">
              <a:solidFill>
                <a:srgbClr val="000000"/>
              </a:solidFill>
              <a:latin typeface="Times New Roman" pitchFamily="18" charset="0"/>
              <a:ea typeface="Calibri"/>
              <a:cs typeface="Times New Roman" pitchFamily="18" charset="0"/>
              <a:sym typeface="Calibri"/>
            </a:endParaRPr>
          </a:p>
          <a:p>
            <a:pPr lvl="0" algn="just"/>
            <a:r>
              <a:rPr lang="en-US" sz="2000" dirty="0">
                <a:latin typeface="Times New Roman" pitchFamily="18" charset="0"/>
                <a:ea typeface="Calibri"/>
                <a:cs typeface="Times New Roman" pitchFamily="18" charset="0"/>
                <a:sym typeface="Calibri"/>
              </a:rPr>
              <a:t>Among these according to out study we chose Facial Expression as our method to recognize current mood of a person and using that mood this system would recommend songs for the user.</a:t>
            </a:r>
            <a:endParaRPr sz="2000" dirty="0">
              <a:solidFill>
                <a:srgbClr val="000000"/>
              </a:solidFill>
              <a:latin typeface="Times New Roman" pitchFamily="18" charset="0"/>
              <a:ea typeface="Calibri"/>
              <a:cs typeface="Times New Roman" pitchFamily="18" charset="0"/>
              <a:sym typeface="Calibri"/>
            </a:endParaRPr>
          </a:p>
        </p:txBody>
      </p:sp>
      <p:sp>
        <p:nvSpPr>
          <p:cNvPr id="7" name="Google Shape;130;p28"/>
          <p:cNvSpPr/>
          <p:nvPr/>
        </p:nvSpPr>
        <p:spPr>
          <a:xfrm>
            <a:off x="891540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8" name="Google Shape;131;p28"/>
          <p:cNvSpPr/>
          <p:nvPr/>
        </p:nvSpPr>
        <p:spPr>
          <a:xfrm>
            <a:off x="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pic>
        <p:nvPicPr>
          <p:cNvPr id="9" name="Google Shape;120;p27"/>
          <p:cNvPicPr preferRelativeResize="0"/>
          <p:nvPr/>
        </p:nvPicPr>
        <p:blipFill rotWithShape="1">
          <a:blip r:embed="rId3">
            <a:alphaModFix/>
          </a:blip>
          <a:srcRect/>
          <a:stretch/>
        </p:blipFill>
        <p:spPr>
          <a:xfrm>
            <a:off x="7643834" y="0"/>
            <a:ext cx="1214446" cy="1000108"/>
          </a:xfrm>
          <a:prstGeom prst="rect">
            <a:avLst/>
          </a:prstGeom>
          <a:noFill/>
          <a:ln>
            <a:noFill/>
          </a:ln>
        </p:spPr>
      </p:pic>
    </p:spTree>
    <p:extLst>
      <p:ext uri="{BB962C8B-B14F-4D97-AF65-F5344CB8AC3E}">
        <p14:creationId xmlns:p14="http://schemas.microsoft.com/office/powerpoint/2010/main" val="2457937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06/11/2020</a:t>
            </a:r>
            <a:endParaRPr sz="1200" b="0" i="0" u="none" strike="noStrike" cap="none">
              <a:latin typeface="Times New Roman" pitchFamily="18" charset="0"/>
              <a:ea typeface="Times New Roman"/>
              <a:cs typeface="Times New Roman" pitchFamily="18" charset="0"/>
              <a:sym typeface="Times New Roman"/>
            </a:endParaRPr>
          </a:p>
        </p:txBody>
      </p:sp>
      <p:sp>
        <p:nvSpPr>
          <p:cNvPr id="137" name="Google Shape;137;p29"/>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Department of CSE, VVIT, Nambur</a:t>
            </a:r>
            <a:endParaRPr sz="1200" b="0" i="0" u="none" strike="noStrike" cap="none">
              <a:latin typeface="Times New Roman" pitchFamily="18" charset="0"/>
              <a:ea typeface="Times New Roman"/>
              <a:cs typeface="Times New Roman" pitchFamily="18" charset="0"/>
              <a:sym typeface="Times New Roman"/>
            </a:endParaRPr>
          </a:p>
        </p:txBody>
      </p:sp>
      <p:sp>
        <p:nvSpPr>
          <p:cNvPr id="138" name="Google Shape;138;p29"/>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Times New Roman" pitchFamily="18" charset="0"/>
                <a:ea typeface="Calibri"/>
                <a:cs typeface="Times New Roman" pitchFamily="18" charset="0"/>
                <a:sym typeface="Calibri"/>
              </a:rPr>
              <a:pPr marL="0" marR="0" lvl="0" indent="0" algn="r" rtl="0">
                <a:lnSpc>
                  <a:spcPct val="100000"/>
                </a:lnSpc>
                <a:spcBef>
                  <a:spcPts val="0"/>
                </a:spcBef>
                <a:spcAft>
                  <a:spcPts val="0"/>
                </a:spcAft>
                <a:buNone/>
              </a:pPr>
              <a:t>5</a:t>
            </a:fld>
            <a:endParaRPr sz="1200" b="0" i="0" u="none" strike="noStrike" cap="none">
              <a:latin typeface="Times New Roman" pitchFamily="18" charset="0"/>
              <a:ea typeface="Times New Roman"/>
              <a:cs typeface="Times New Roman" pitchFamily="18" charset="0"/>
              <a:sym typeface="Times New Roman"/>
            </a:endParaRPr>
          </a:p>
        </p:txBody>
      </p:sp>
      <p:sp>
        <p:nvSpPr>
          <p:cNvPr id="139" name="Google Shape;139;p29"/>
          <p:cNvSpPr txBox="1"/>
          <p:nvPr/>
        </p:nvSpPr>
        <p:spPr>
          <a:xfrm>
            <a:off x="457200" y="-29497"/>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400" dirty="0">
                <a:solidFill>
                  <a:srgbClr val="000000"/>
                </a:solidFill>
                <a:latin typeface="Times New Roman" pitchFamily="18" charset="0"/>
                <a:ea typeface="Calibri"/>
                <a:cs typeface="Times New Roman" pitchFamily="18" charset="0"/>
                <a:sym typeface="Calibri"/>
              </a:rPr>
              <a:t> </a:t>
            </a:r>
            <a:r>
              <a:rPr lang="en-US" sz="4000" dirty="0">
                <a:solidFill>
                  <a:srgbClr val="000000"/>
                </a:solidFill>
                <a:latin typeface="Times New Roman" pitchFamily="18" charset="0"/>
                <a:ea typeface="Calibri"/>
                <a:cs typeface="Times New Roman" pitchFamily="18" charset="0"/>
                <a:sym typeface="Calibri"/>
              </a:rPr>
              <a:t>References:</a:t>
            </a:r>
            <a:endParaRPr sz="4400">
              <a:solidFill>
                <a:srgbClr val="000000"/>
              </a:solidFill>
              <a:latin typeface="Times New Roman" pitchFamily="18" charset="0"/>
              <a:ea typeface="Calibri"/>
              <a:cs typeface="Times New Roman" pitchFamily="18" charset="0"/>
              <a:sym typeface="Calibri"/>
            </a:endParaRPr>
          </a:p>
        </p:txBody>
      </p:sp>
      <p:sp>
        <p:nvSpPr>
          <p:cNvPr id="7" name="Google Shape;130;p28"/>
          <p:cNvSpPr/>
          <p:nvPr/>
        </p:nvSpPr>
        <p:spPr>
          <a:xfrm>
            <a:off x="891540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8" name="Google Shape;131;p28"/>
          <p:cNvSpPr/>
          <p:nvPr/>
        </p:nvSpPr>
        <p:spPr>
          <a:xfrm>
            <a:off x="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pic>
        <p:nvPicPr>
          <p:cNvPr id="9" name="Google Shape;120;p27"/>
          <p:cNvPicPr preferRelativeResize="0"/>
          <p:nvPr/>
        </p:nvPicPr>
        <p:blipFill rotWithShape="1">
          <a:blip r:embed="rId3">
            <a:alphaModFix/>
          </a:blip>
          <a:srcRect/>
          <a:stretch/>
        </p:blipFill>
        <p:spPr>
          <a:xfrm>
            <a:off x="7643834" y="0"/>
            <a:ext cx="1214446" cy="1000108"/>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3470639772"/>
              </p:ext>
            </p:extLst>
          </p:nvPr>
        </p:nvGraphicFramePr>
        <p:xfrm>
          <a:off x="547105" y="1052736"/>
          <a:ext cx="8201359" cy="5316053"/>
        </p:xfrm>
        <a:graphic>
          <a:graphicData uri="http://schemas.openxmlformats.org/drawingml/2006/table">
            <a:tbl>
              <a:tblPr firstRow="1" bandRow="1">
                <a:tableStyleId>{949EBF17-C43A-47F0-848C-CF17F6677115}</a:tableStyleId>
              </a:tblPr>
              <a:tblGrid>
                <a:gridCol w="503043">
                  <a:extLst>
                    <a:ext uri="{9D8B030D-6E8A-4147-A177-3AD203B41FA5}">
                      <a16:colId xmlns:a16="http://schemas.microsoft.com/office/drawing/2014/main" val="20000"/>
                    </a:ext>
                  </a:extLst>
                </a:gridCol>
                <a:gridCol w="1433620">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800200">
                  <a:extLst>
                    <a:ext uri="{9D8B030D-6E8A-4147-A177-3AD203B41FA5}">
                      <a16:colId xmlns:a16="http://schemas.microsoft.com/office/drawing/2014/main" val="20004"/>
                    </a:ext>
                  </a:extLst>
                </a:gridCol>
                <a:gridCol w="2016224">
                  <a:extLst>
                    <a:ext uri="{9D8B030D-6E8A-4147-A177-3AD203B41FA5}">
                      <a16:colId xmlns:a16="http://schemas.microsoft.com/office/drawing/2014/main" val="20005"/>
                    </a:ext>
                  </a:extLst>
                </a:gridCol>
              </a:tblGrid>
              <a:tr h="1047194">
                <a:tc>
                  <a:txBody>
                    <a:bodyPr/>
                    <a:lstStyle/>
                    <a:p>
                      <a:r>
                        <a:rPr lang="en-US" dirty="0"/>
                        <a:t>S. No</a:t>
                      </a:r>
                    </a:p>
                  </a:txBody>
                  <a:tcPr/>
                </a:tc>
                <a:tc>
                  <a:txBody>
                    <a:bodyPr/>
                    <a:lstStyle/>
                    <a:p>
                      <a:r>
                        <a:rPr lang="en-US" dirty="0"/>
                        <a:t>Title</a:t>
                      </a:r>
                    </a:p>
                  </a:txBody>
                  <a:tcPr/>
                </a:tc>
                <a:tc>
                  <a:txBody>
                    <a:bodyPr/>
                    <a:lstStyle/>
                    <a:p>
                      <a:r>
                        <a:rPr lang="en-US" dirty="0"/>
                        <a:t>Article &amp; Year</a:t>
                      </a:r>
                    </a:p>
                  </a:txBody>
                  <a:tcPr/>
                </a:tc>
                <a:tc>
                  <a:txBody>
                    <a:bodyPr/>
                    <a:lstStyle/>
                    <a:p>
                      <a:r>
                        <a:rPr lang="en-US" dirty="0"/>
                        <a:t>Methodologies</a:t>
                      </a:r>
                      <a:r>
                        <a:rPr lang="en-US" baseline="0" dirty="0"/>
                        <a:t> </a:t>
                      </a:r>
                    </a:p>
                    <a:p>
                      <a:r>
                        <a:rPr lang="en-US" dirty="0"/>
                        <a:t>Used</a:t>
                      </a:r>
                    </a:p>
                  </a:txBody>
                  <a:tcPr/>
                </a:tc>
                <a:tc>
                  <a:txBody>
                    <a:bodyPr/>
                    <a:lstStyle/>
                    <a:p>
                      <a:r>
                        <a:rPr lang="en-US" dirty="0"/>
                        <a:t>Advantages</a:t>
                      </a:r>
                    </a:p>
                  </a:txBody>
                  <a:tcPr/>
                </a:tc>
                <a:tc>
                  <a:txBody>
                    <a:bodyPr/>
                    <a:lstStyle/>
                    <a:p>
                      <a:r>
                        <a:rPr lang="en-US" dirty="0"/>
                        <a:t>Limitations</a:t>
                      </a:r>
                    </a:p>
                  </a:txBody>
                  <a:tcPr/>
                </a:tc>
                <a:extLst>
                  <a:ext uri="{0D108BD9-81ED-4DB2-BD59-A6C34878D82A}">
                    <a16:rowId xmlns:a16="http://schemas.microsoft.com/office/drawing/2014/main" val="10000"/>
                  </a:ext>
                </a:extLst>
              </a:tr>
              <a:tr h="2043819">
                <a:tc>
                  <a:txBody>
                    <a:bodyPr/>
                    <a:lstStyle/>
                    <a:p>
                      <a:r>
                        <a:rPr lang="en-US" dirty="0"/>
                        <a:t>1.</a:t>
                      </a:r>
                    </a:p>
                  </a:txBody>
                  <a:tcPr/>
                </a:tc>
                <a:tc>
                  <a:txBody>
                    <a:bodyPr/>
                    <a:lstStyle/>
                    <a:p>
                      <a:r>
                        <a:rPr lang="en-US" dirty="0"/>
                        <a:t>Musical Therapy Using Facial Expressions</a:t>
                      </a:r>
                    </a:p>
                  </a:txBody>
                  <a:tcPr/>
                </a:tc>
                <a:tc>
                  <a:txBody>
                    <a:bodyPr/>
                    <a:lstStyle/>
                    <a:p>
                      <a:r>
                        <a:rPr lang="en-US" dirty="0"/>
                        <a:t>IRJET in 2020</a:t>
                      </a:r>
                    </a:p>
                  </a:txBody>
                  <a:tcPr/>
                </a:tc>
                <a:tc>
                  <a:txBody>
                    <a:bodyPr/>
                    <a:lstStyle/>
                    <a:p>
                      <a:r>
                        <a:rPr lang="en-US" dirty="0"/>
                        <a:t>Fisherface Algorithm, Fisher’s Linear</a:t>
                      </a:r>
                      <a:r>
                        <a:rPr lang="en-US" baseline="0" dirty="0"/>
                        <a:t> Discriminant, </a:t>
                      </a:r>
                      <a:r>
                        <a:rPr lang="en-US" dirty="0"/>
                        <a:t>SVM, Html, CSS, Java Script, Python, Webcam</a:t>
                      </a:r>
                    </a:p>
                  </a:txBody>
                  <a:tcPr/>
                </a:tc>
                <a:tc>
                  <a:txBody>
                    <a:bodyPr/>
                    <a:lstStyle/>
                    <a:p>
                      <a:pPr marL="285750" indent="-285750">
                        <a:buFont typeface="Arial" panose="020B0604020202020204" pitchFamily="34" charset="0"/>
                        <a:buChar char="•"/>
                      </a:pPr>
                      <a:r>
                        <a:rPr lang="en-US"/>
                        <a:t>Well</a:t>
                      </a:r>
                      <a:r>
                        <a:rPr lang="en-US" baseline="0"/>
                        <a:t> Defined Margin</a:t>
                      </a:r>
                    </a:p>
                    <a:p>
                      <a:pPr marL="285750" indent="-285750">
                        <a:buFont typeface="Arial" panose="020B0604020202020204" pitchFamily="34" charset="0"/>
                        <a:buChar char="•"/>
                      </a:pPr>
                      <a:r>
                        <a:rPr lang="en-US" baseline="0"/>
                        <a:t>Ability to handle Non Linear Data</a:t>
                      </a:r>
                    </a:p>
                    <a:p>
                      <a:pPr marL="285750" indent="-285750">
                        <a:buFont typeface="Arial" panose="020B0604020202020204" pitchFamily="34" charset="0"/>
                        <a:buChar char="•"/>
                      </a:pPr>
                      <a:r>
                        <a:rPr lang="en-US" baseline="0"/>
                        <a:t>Dimensionality Reduction</a:t>
                      </a:r>
                    </a:p>
                    <a:p>
                      <a:pPr marL="285750" indent="-285750">
                        <a:buFont typeface="Arial" panose="020B0604020202020204" pitchFamily="34" charset="0"/>
                        <a:buChar char="•"/>
                      </a:pPr>
                      <a:r>
                        <a:rPr lang="en-US" baseline="0"/>
                        <a:t>Simple to implement.</a:t>
                      </a:r>
                      <a:endParaRPr lang="en-US" dirty="0"/>
                    </a:p>
                  </a:txBody>
                  <a:tcPr/>
                </a:tc>
                <a:tc>
                  <a:txBody>
                    <a:bodyPr/>
                    <a:lstStyle/>
                    <a:p>
                      <a:pPr marL="285750" indent="-285750">
                        <a:buFont typeface="Arial" panose="020B0604020202020204" pitchFamily="34" charset="0"/>
                        <a:buChar char="•"/>
                      </a:pPr>
                      <a:r>
                        <a:rPr lang="en-US" dirty="0"/>
                        <a:t>Sub optimal results due to noise data</a:t>
                      </a:r>
                    </a:p>
                    <a:p>
                      <a:pPr marL="285750" indent="-285750">
                        <a:buFont typeface="Arial" panose="020B0604020202020204" pitchFamily="34" charset="0"/>
                        <a:buChar char="•"/>
                      </a:pPr>
                      <a:r>
                        <a:rPr lang="en-US" dirty="0"/>
                        <a:t>Lack of scalability(Not</a:t>
                      </a:r>
                      <a:r>
                        <a:rPr lang="en-US" baseline="0" dirty="0"/>
                        <a:t> works well for large data sets)</a:t>
                      </a:r>
                      <a:endParaRPr lang="en-US" dirty="0"/>
                    </a:p>
                    <a:p>
                      <a:pPr marL="285750" indent="-285750">
                        <a:buFont typeface="Arial" panose="020B0604020202020204" pitchFamily="34" charset="0"/>
                        <a:buChar char="•"/>
                      </a:pPr>
                      <a:r>
                        <a:rPr lang="en-US" dirty="0"/>
                        <a:t>Limited Multiclass Support</a:t>
                      </a:r>
                    </a:p>
                  </a:txBody>
                  <a:tcPr/>
                </a:tc>
                <a:extLst>
                  <a:ext uri="{0D108BD9-81ED-4DB2-BD59-A6C34878D82A}">
                    <a16:rowId xmlns:a16="http://schemas.microsoft.com/office/drawing/2014/main" val="10001"/>
                  </a:ext>
                </a:extLst>
              </a:tr>
              <a:tr h="749462">
                <a:tc>
                  <a:txBody>
                    <a:bodyPr/>
                    <a:lstStyle/>
                    <a:p>
                      <a:r>
                        <a:rPr lang="en-US" dirty="0"/>
                        <a:t>2.</a:t>
                      </a:r>
                    </a:p>
                  </a:txBody>
                  <a:tcPr/>
                </a:tc>
                <a:tc>
                  <a:txBody>
                    <a:bodyPr/>
                    <a:lstStyle/>
                    <a:p>
                      <a:r>
                        <a:rPr lang="en-US" dirty="0"/>
                        <a:t>ML Approach for</a:t>
                      </a:r>
                      <a:r>
                        <a:rPr lang="en-US" baseline="0" dirty="0"/>
                        <a:t> Musical Therapy using Facial Expressions</a:t>
                      </a:r>
                      <a:endParaRPr lang="en-US" dirty="0"/>
                    </a:p>
                  </a:txBody>
                  <a:tcPr/>
                </a:tc>
                <a:tc>
                  <a:txBody>
                    <a:bodyPr/>
                    <a:lstStyle/>
                    <a:p>
                      <a:r>
                        <a:rPr lang="en-US" dirty="0"/>
                        <a:t>JETIR</a:t>
                      </a:r>
                      <a:r>
                        <a:rPr lang="en-US" baseline="0" dirty="0"/>
                        <a:t> in 2014</a:t>
                      </a:r>
                      <a:endParaRPr lang="en-US" dirty="0"/>
                    </a:p>
                  </a:txBody>
                  <a:tcPr/>
                </a:tc>
                <a:tc>
                  <a:txBody>
                    <a:bodyPr/>
                    <a:lstStyle/>
                    <a:p>
                      <a:r>
                        <a:rPr lang="en-US" dirty="0"/>
                        <a:t>Webcam,</a:t>
                      </a:r>
                      <a:r>
                        <a:rPr lang="en-US" baseline="0" dirty="0"/>
                        <a:t> Train:70,</a:t>
                      </a:r>
                    </a:p>
                    <a:p>
                      <a:r>
                        <a:rPr lang="en-US" baseline="0" dirty="0"/>
                        <a:t>Test:15, Validation:15, ResNet50, Python &amp; Flask, Deep CNN Architecture</a:t>
                      </a:r>
                    </a:p>
                  </a:txBody>
                  <a:tcPr/>
                </a:tc>
                <a:tc>
                  <a:txBody>
                    <a:bodyPr/>
                    <a:lstStyle/>
                    <a:p>
                      <a:pPr marL="285750" indent="-285750">
                        <a:buFont typeface="Arial" panose="020B0604020202020204" pitchFamily="34" charset="0"/>
                        <a:buChar char="•"/>
                      </a:pPr>
                      <a:r>
                        <a:rPr lang="en-US" dirty="0"/>
                        <a:t>Applicable for users wearing</a:t>
                      </a:r>
                      <a:r>
                        <a:rPr lang="en-US" baseline="0" dirty="0"/>
                        <a:t> spectacles as well</a:t>
                      </a:r>
                    </a:p>
                    <a:p>
                      <a:pPr marL="285750" indent="-285750">
                        <a:buFont typeface="Arial" panose="020B0604020202020204" pitchFamily="34" charset="0"/>
                        <a:buChar char="•"/>
                      </a:pPr>
                      <a:r>
                        <a:rPr lang="en-US" baseline="0" dirty="0"/>
                        <a:t>Easy feature extraction</a:t>
                      </a:r>
                    </a:p>
                    <a:p>
                      <a:pPr marL="285750" indent="-285750">
                        <a:buFont typeface="Arial" panose="020B0604020202020204" pitchFamily="34" charset="0"/>
                        <a:buChar char="•"/>
                      </a:pPr>
                      <a:r>
                        <a:rPr lang="en-US" baseline="0" dirty="0"/>
                        <a:t>Robustness to variability.</a:t>
                      </a:r>
                    </a:p>
                    <a:p>
                      <a:pPr marL="285750" indent="-285750">
                        <a:buFont typeface="Arial" panose="020B0604020202020204" pitchFamily="34" charset="0"/>
                        <a:buChar char="•"/>
                      </a:pPr>
                      <a:r>
                        <a:rPr lang="en-US" dirty="0"/>
                        <a:t>More Straight forward training</a:t>
                      </a:r>
                      <a:r>
                        <a:rPr lang="en-US" baseline="0" dirty="0"/>
                        <a:t> for large data sets</a:t>
                      </a:r>
                      <a:endParaRPr lang="en-US" dirty="0"/>
                    </a:p>
                  </a:txBody>
                  <a:tcPr/>
                </a:tc>
                <a:tc>
                  <a:txBody>
                    <a:bodyPr/>
                    <a:lstStyle/>
                    <a:p>
                      <a:pPr marL="285750" indent="-285750">
                        <a:buFont typeface="Arial" panose="020B0604020202020204" pitchFamily="34" charset="0"/>
                        <a:buChar char="•"/>
                      </a:pPr>
                      <a:r>
                        <a:rPr lang="en-US" dirty="0"/>
                        <a:t>Computationally expensive hardware for real</a:t>
                      </a:r>
                      <a:r>
                        <a:rPr lang="en-US" baseline="0" dirty="0"/>
                        <a:t> time usage</a:t>
                      </a:r>
                    </a:p>
                    <a:p>
                      <a:pPr marL="285750" indent="-285750">
                        <a:buFont typeface="Arial" panose="020B0604020202020204" pitchFamily="34" charset="0"/>
                        <a:buChar char="•"/>
                      </a:pPr>
                      <a:r>
                        <a:rPr lang="en-US" baseline="0" dirty="0"/>
                        <a:t>The depth and complexity may lead to overfitting with small data sets</a:t>
                      </a:r>
                    </a:p>
                    <a:p>
                      <a:pPr marL="285750" indent="-285750">
                        <a:buFont typeface="Arial" panose="020B0604020202020204" pitchFamily="34" charset="0"/>
                        <a:buChar char="•"/>
                      </a:pPr>
                      <a:r>
                        <a:rPr lang="en-US" baseline="0" dirty="0"/>
                        <a:t>Large scale training data sets are needed </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06/11/2020</a:t>
            </a:r>
            <a:endParaRPr sz="1200" b="0" i="0" u="none" strike="noStrike" cap="none">
              <a:latin typeface="Times New Roman" pitchFamily="18" charset="0"/>
              <a:ea typeface="Times New Roman"/>
              <a:cs typeface="Times New Roman" pitchFamily="18" charset="0"/>
              <a:sym typeface="Times New Roman"/>
            </a:endParaRPr>
          </a:p>
        </p:txBody>
      </p:sp>
      <p:sp>
        <p:nvSpPr>
          <p:cNvPr id="137" name="Google Shape;137;p29"/>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Department of CSE, VVIT, Nambur</a:t>
            </a:r>
            <a:endParaRPr sz="1200" b="0" i="0" u="none" strike="noStrike" cap="none">
              <a:latin typeface="Times New Roman" pitchFamily="18" charset="0"/>
              <a:ea typeface="Times New Roman"/>
              <a:cs typeface="Times New Roman" pitchFamily="18" charset="0"/>
              <a:sym typeface="Times New Roman"/>
            </a:endParaRPr>
          </a:p>
        </p:txBody>
      </p:sp>
      <p:sp>
        <p:nvSpPr>
          <p:cNvPr id="138" name="Google Shape;138;p29"/>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Times New Roman" pitchFamily="18" charset="0"/>
                <a:ea typeface="Calibri"/>
                <a:cs typeface="Times New Roman" pitchFamily="18" charset="0"/>
                <a:sym typeface="Calibri"/>
              </a:rPr>
              <a:pPr marL="0" marR="0" lvl="0" indent="0" algn="r" rtl="0">
                <a:lnSpc>
                  <a:spcPct val="100000"/>
                </a:lnSpc>
                <a:spcBef>
                  <a:spcPts val="0"/>
                </a:spcBef>
                <a:spcAft>
                  <a:spcPts val="0"/>
                </a:spcAft>
                <a:buNone/>
              </a:pPr>
              <a:t>6</a:t>
            </a:fld>
            <a:endParaRPr sz="1200" b="0" i="0" u="none" strike="noStrike" cap="none">
              <a:latin typeface="Times New Roman" pitchFamily="18" charset="0"/>
              <a:ea typeface="Times New Roman"/>
              <a:cs typeface="Times New Roman" pitchFamily="18" charset="0"/>
              <a:sym typeface="Times New Roman"/>
            </a:endParaRPr>
          </a:p>
        </p:txBody>
      </p:sp>
      <p:sp>
        <p:nvSpPr>
          <p:cNvPr id="139" name="Google Shape;139;p29"/>
          <p:cNvSpPr txBox="1"/>
          <p:nvPr/>
        </p:nvSpPr>
        <p:spPr>
          <a:xfrm>
            <a:off x="457200" y="-29497"/>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400" dirty="0">
                <a:solidFill>
                  <a:srgbClr val="000000"/>
                </a:solidFill>
                <a:latin typeface="Times New Roman" pitchFamily="18" charset="0"/>
                <a:ea typeface="Calibri"/>
                <a:cs typeface="Times New Roman" pitchFamily="18" charset="0"/>
                <a:sym typeface="Calibri"/>
              </a:rPr>
              <a:t> </a:t>
            </a:r>
            <a:r>
              <a:rPr lang="en-US" sz="4000" dirty="0">
                <a:solidFill>
                  <a:srgbClr val="000000"/>
                </a:solidFill>
                <a:latin typeface="Times New Roman" pitchFamily="18" charset="0"/>
                <a:ea typeface="Calibri"/>
                <a:cs typeface="Times New Roman" pitchFamily="18" charset="0"/>
                <a:sym typeface="Calibri"/>
              </a:rPr>
              <a:t>References:</a:t>
            </a:r>
            <a:endParaRPr sz="4400">
              <a:solidFill>
                <a:srgbClr val="000000"/>
              </a:solidFill>
              <a:latin typeface="Times New Roman" pitchFamily="18" charset="0"/>
              <a:ea typeface="Calibri"/>
              <a:cs typeface="Times New Roman" pitchFamily="18" charset="0"/>
              <a:sym typeface="Calibri"/>
            </a:endParaRPr>
          </a:p>
        </p:txBody>
      </p:sp>
      <p:sp>
        <p:nvSpPr>
          <p:cNvPr id="7" name="Google Shape;130;p28"/>
          <p:cNvSpPr/>
          <p:nvPr/>
        </p:nvSpPr>
        <p:spPr>
          <a:xfrm>
            <a:off x="891540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8" name="Google Shape;131;p28"/>
          <p:cNvSpPr/>
          <p:nvPr/>
        </p:nvSpPr>
        <p:spPr>
          <a:xfrm>
            <a:off x="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pic>
        <p:nvPicPr>
          <p:cNvPr id="9" name="Google Shape;120;p27"/>
          <p:cNvPicPr preferRelativeResize="0"/>
          <p:nvPr/>
        </p:nvPicPr>
        <p:blipFill rotWithShape="1">
          <a:blip r:embed="rId3">
            <a:alphaModFix/>
          </a:blip>
          <a:srcRect/>
          <a:stretch/>
        </p:blipFill>
        <p:spPr>
          <a:xfrm>
            <a:off x="7643834" y="0"/>
            <a:ext cx="1214446" cy="1000108"/>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2344403347"/>
              </p:ext>
            </p:extLst>
          </p:nvPr>
        </p:nvGraphicFramePr>
        <p:xfrm>
          <a:off x="547105" y="1052737"/>
          <a:ext cx="8201359" cy="4462045"/>
        </p:xfrm>
        <a:graphic>
          <a:graphicData uri="http://schemas.openxmlformats.org/drawingml/2006/table">
            <a:tbl>
              <a:tblPr firstRow="1" bandRow="1">
                <a:tableStyleId>{949EBF17-C43A-47F0-848C-CF17F6677115}</a:tableStyleId>
              </a:tblPr>
              <a:tblGrid>
                <a:gridCol w="503043">
                  <a:extLst>
                    <a:ext uri="{9D8B030D-6E8A-4147-A177-3AD203B41FA5}">
                      <a16:colId xmlns:a16="http://schemas.microsoft.com/office/drawing/2014/main" val="20000"/>
                    </a:ext>
                  </a:extLst>
                </a:gridCol>
                <a:gridCol w="1433620">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800200">
                  <a:extLst>
                    <a:ext uri="{9D8B030D-6E8A-4147-A177-3AD203B41FA5}">
                      <a16:colId xmlns:a16="http://schemas.microsoft.com/office/drawing/2014/main" val="20004"/>
                    </a:ext>
                  </a:extLst>
                </a:gridCol>
                <a:gridCol w="2016224">
                  <a:extLst>
                    <a:ext uri="{9D8B030D-6E8A-4147-A177-3AD203B41FA5}">
                      <a16:colId xmlns:a16="http://schemas.microsoft.com/office/drawing/2014/main" val="20005"/>
                    </a:ext>
                  </a:extLst>
                </a:gridCol>
              </a:tblGrid>
              <a:tr h="1047002">
                <a:tc>
                  <a:txBody>
                    <a:bodyPr/>
                    <a:lstStyle/>
                    <a:p>
                      <a:r>
                        <a:rPr lang="en-US" dirty="0"/>
                        <a:t>S. No</a:t>
                      </a:r>
                    </a:p>
                  </a:txBody>
                  <a:tcPr/>
                </a:tc>
                <a:tc>
                  <a:txBody>
                    <a:bodyPr/>
                    <a:lstStyle/>
                    <a:p>
                      <a:r>
                        <a:rPr lang="en-US" dirty="0"/>
                        <a:t>Title</a:t>
                      </a:r>
                    </a:p>
                  </a:txBody>
                  <a:tcPr/>
                </a:tc>
                <a:tc>
                  <a:txBody>
                    <a:bodyPr/>
                    <a:lstStyle/>
                    <a:p>
                      <a:r>
                        <a:rPr lang="en-US" dirty="0"/>
                        <a:t>Article &amp; Year</a:t>
                      </a:r>
                    </a:p>
                  </a:txBody>
                  <a:tcPr/>
                </a:tc>
                <a:tc>
                  <a:txBody>
                    <a:bodyPr/>
                    <a:lstStyle/>
                    <a:p>
                      <a:r>
                        <a:rPr lang="en-US" dirty="0"/>
                        <a:t>Methodologies</a:t>
                      </a:r>
                      <a:r>
                        <a:rPr lang="en-US" baseline="0" dirty="0"/>
                        <a:t> </a:t>
                      </a:r>
                    </a:p>
                    <a:p>
                      <a:r>
                        <a:rPr lang="en-US" dirty="0"/>
                        <a:t>Used</a:t>
                      </a:r>
                    </a:p>
                  </a:txBody>
                  <a:tcPr/>
                </a:tc>
                <a:tc>
                  <a:txBody>
                    <a:bodyPr/>
                    <a:lstStyle/>
                    <a:p>
                      <a:r>
                        <a:rPr lang="en-US" dirty="0"/>
                        <a:t>Advantages</a:t>
                      </a:r>
                    </a:p>
                  </a:txBody>
                  <a:tcPr/>
                </a:tc>
                <a:tc>
                  <a:txBody>
                    <a:bodyPr/>
                    <a:lstStyle/>
                    <a:p>
                      <a:r>
                        <a:rPr lang="en-US" dirty="0"/>
                        <a:t>Limitations</a:t>
                      </a:r>
                    </a:p>
                  </a:txBody>
                  <a:tcPr/>
                </a:tc>
                <a:extLst>
                  <a:ext uri="{0D108BD9-81ED-4DB2-BD59-A6C34878D82A}">
                    <a16:rowId xmlns:a16="http://schemas.microsoft.com/office/drawing/2014/main" val="10000"/>
                  </a:ext>
                </a:extLst>
              </a:tr>
              <a:tr h="2043443">
                <a:tc>
                  <a:txBody>
                    <a:bodyPr/>
                    <a:lstStyle/>
                    <a:p>
                      <a:r>
                        <a:rPr lang="en-US" dirty="0"/>
                        <a:t>1.</a:t>
                      </a:r>
                    </a:p>
                  </a:txBody>
                  <a:tcPr/>
                </a:tc>
                <a:tc>
                  <a:txBody>
                    <a:bodyPr/>
                    <a:lstStyle/>
                    <a:p>
                      <a:r>
                        <a:rPr lang="en-US" sz="1400" b="0" i="0" u="none" strike="noStrike" cap="none" dirty="0">
                          <a:solidFill>
                            <a:srgbClr val="000000"/>
                          </a:solidFill>
                          <a:effectLst/>
                          <a:latin typeface="Calibri"/>
                          <a:ea typeface="Calibri"/>
                          <a:cs typeface="Calibri"/>
                          <a:sym typeface="Arial"/>
                        </a:rPr>
                        <a:t>Facial Expression Based Music Recommendation Application Using </a:t>
                      </a:r>
                      <a:r>
                        <a:rPr lang="en-US" sz="1400" b="0" i="0" u="none" strike="noStrike" cap="none" dirty="0" err="1">
                          <a:solidFill>
                            <a:srgbClr val="000000"/>
                          </a:solidFill>
                          <a:effectLst/>
                          <a:latin typeface="Calibri"/>
                          <a:ea typeface="Calibri"/>
                          <a:cs typeface="Calibri"/>
                          <a:sym typeface="Arial"/>
                        </a:rPr>
                        <a:t>Haar</a:t>
                      </a:r>
                      <a:r>
                        <a:rPr lang="en-US" sz="1400" b="0" i="0" u="none" strike="noStrike" cap="none" dirty="0">
                          <a:solidFill>
                            <a:srgbClr val="000000"/>
                          </a:solidFill>
                          <a:effectLst/>
                          <a:latin typeface="Calibri"/>
                          <a:ea typeface="Calibri"/>
                          <a:cs typeface="Calibri"/>
                          <a:sym typeface="Arial"/>
                        </a:rPr>
                        <a:t> Cascade Algorithm</a:t>
                      </a:r>
                      <a:endParaRPr lang="en-US" dirty="0"/>
                    </a:p>
                  </a:txBody>
                  <a:tcPr/>
                </a:tc>
                <a:tc>
                  <a:txBody>
                    <a:bodyPr/>
                    <a:lstStyle/>
                    <a:p>
                      <a:r>
                        <a:rPr lang="en-US" dirty="0"/>
                        <a:t>IJIRT in 2022</a:t>
                      </a:r>
                    </a:p>
                  </a:txBody>
                  <a:tcPr/>
                </a:tc>
                <a:tc>
                  <a:txBody>
                    <a:bodyPr/>
                    <a:lstStyle/>
                    <a:p>
                      <a:r>
                        <a:rPr lang="en-IN" sz="1400" b="0" i="0" u="none" strike="noStrike" cap="none" dirty="0" err="1">
                          <a:solidFill>
                            <a:srgbClr val="000000"/>
                          </a:solidFill>
                          <a:effectLst/>
                          <a:latin typeface="Calibri"/>
                          <a:ea typeface="Calibri"/>
                          <a:cs typeface="Calibri"/>
                          <a:sym typeface="Arial"/>
                        </a:rPr>
                        <a:t>Haar</a:t>
                      </a:r>
                      <a:r>
                        <a:rPr lang="en-IN" sz="1400" b="0" i="0" u="none" strike="noStrike" cap="none" dirty="0">
                          <a:solidFill>
                            <a:srgbClr val="000000"/>
                          </a:solidFill>
                          <a:effectLst/>
                          <a:latin typeface="Calibri"/>
                          <a:ea typeface="Calibri"/>
                          <a:cs typeface="Calibri"/>
                          <a:sym typeface="Arial"/>
                        </a:rPr>
                        <a:t> Cascade algorithm</a:t>
                      </a:r>
                      <a:r>
                        <a:rPr lang="en-US" dirty="0"/>
                        <a:t>, </a:t>
                      </a:r>
                      <a:r>
                        <a:rPr lang="en-IN" sz="1400" b="0" i="0" u="none" strike="noStrike" cap="none" dirty="0">
                          <a:solidFill>
                            <a:srgbClr val="000000"/>
                          </a:solidFill>
                          <a:effectLst/>
                          <a:latin typeface="Calibri"/>
                          <a:ea typeface="Calibri"/>
                          <a:cs typeface="Calibri"/>
                          <a:sym typeface="Arial"/>
                        </a:rPr>
                        <a:t>SVM classification</a:t>
                      </a:r>
                      <a:r>
                        <a:rPr lang="en-US" baseline="0" dirty="0"/>
                        <a:t>, </a:t>
                      </a:r>
                      <a:r>
                        <a:rPr lang="en-IN" sz="1400" b="0" i="0" u="none" strike="noStrike" cap="none" dirty="0">
                          <a:solidFill>
                            <a:srgbClr val="000000"/>
                          </a:solidFill>
                          <a:effectLst/>
                          <a:latin typeface="Calibri"/>
                          <a:ea typeface="Calibri"/>
                          <a:cs typeface="Calibri"/>
                          <a:sym typeface="Arial"/>
                        </a:rPr>
                        <a:t>Vector method technique</a:t>
                      </a:r>
                      <a:r>
                        <a:rPr lang="en-US" dirty="0"/>
                        <a:t>, </a:t>
                      </a:r>
                      <a:r>
                        <a:rPr lang="en-IN" sz="1400" b="0" i="0" u="none" strike="noStrike" cap="none" dirty="0">
                          <a:solidFill>
                            <a:srgbClr val="000000"/>
                          </a:solidFill>
                          <a:effectLst/>
                          <a:latin typeface="Calibri"/>
                          <a:ea typeface="Calibri"/>
                          <a:cs typeface="Calibri"/>
                          <a:sym typeface="Arial"/>
                        </a:rPr>
                        <a:t>Ada-Boost learning algorithm</a:t>
                      </a:r>
                      <a:r>
                        <a:rPr lang="en-US" dirty="0"/>
                        <a:t>, Webcam</a:t>
                      </a:r>
                    </a:p>
                  </a:txBody>
                  <a:tcPr/>
                </a:tc>
                <a:tc>
                  <a:txBody>
                    <a:bodyPr/>
                    <a:lstStyle/>
                    <a:p>
                      <a:pPr marL="285750" indent="-285750">
                        <a:buFont typeface="Arial" panose="020B0604020202020204" pitchFamily="34" charset="0"/>
                        <a:buChar char="•"/>
                      </a:pPr>
                      <a:r>
                        <a:rPr lang="en-IN" sz="1400" b="0" i="0" u="none" strike="noStrike" cap="none" dirty="0">
                          <a:solidFill>
                            <a:srgbClr val="000000"/>
                          </a:solidFill>
                          <a:effectLst/>
                          <a:latin typeface="Calibri"/>
                          <a:ea typeface="Calibri"/>
                          <a:cs typeface="Calibri"/>
                          <a:sym typeface="Arial"/>
                        </a:rPr>
                        <a:t>Easily usable</a:t>
                      </a:r>
                    </a:p>
                    <a:p>
                      <a:pPr marL="285750" indent="-285750">
                        <a:buFont typeface="Arial" panose="020B0604020202020204" pitchFamily="34" charset="0"/>
                        <a:buChar char="•"/>
                      </a:pPr>
                      <a:r>
                        <a:rPr lang="en-IN" sz="1400" b="0" i="0" u="none" strike="noStrike" cap="none" dirty="0">
                          <a:solidFill>
                            <a:srgbClr val="000000"/>
                          </a:solidFill>
                          <a:effectLst/>
                          <a:latin typeface="Calibri"/>
                          <a:ea typeface="Calibri"/>
                          <a:cs typeface="Calibri"/>
                          <a:sym typeface="Arial"/>
                        </a:rPr>
                        <a:t>Quick generation of playlists</a:t>
                      </a:r>
                    </a:p>
                    <a:p>
                      <a:pPr marL="285750" indent="-285750">
                        <a:buFont typeface="Arial" panose="020B0604020202020204" pitchFamily="34" charset="0"/>
                        <a:buChar char="•"/>
                      </a:pPr>
                      <a:r>
                        <a:rPr lang="en-IN" sz="1400" b="0" i="0" u="none" strike="noStrike" cap="none" dirty="0">
                          <a:solidFill>
                            <a:srgbClr val="000000"/>
                          </a:solidFill>
                          <a:effectLst/>
                          <a:latin typeface="Calibri"/>
                          <a:ea typeface="Calibri"/>
                          <a:cs typeface="Calibri"/>
                          <a:sym typeface="Arial"/>
                        </a:rPr>
                        <a:t>Various mixed mood detection</a:t>
                      </a:r>
                      <a:endParaRPr lang="en-US" dirty="0"/>
                    </a:p>
                  </a:txBody>
                  <a:tcPr/>
                </a:tc>
                <a:tc>
                  <a:txBody>
                    <a:bodyPr/>
                    <a:lstStyle/>
                    <a:p>
                      <a:pPr marL="285750" indent="-285750">
                        <a:buFont typeface="Arial" panose="020B0604020202020204" pitchFamily="34" charset="0"/>
                        <a:buChar char="•"/>
                      </a:pPr>
                      <a:r>
                        <a:rPr lang="en-US" sz="1400" b="0" i="0" u="none" strike="noStrike" cap="none" dirty="0">
                          <a:solidFill>
                            <a:srgbClr val="000000"/>
                          </a:solidFill>
                          <a:effectLst/>
                          <a:latin typeface="Calibri"/>
                          <a:ea typeface="Calibri"/>
                          <a:cs typeface="Calibri"/>
                          <a:sym typeface="Arial"/>
                        </a:rPr>
                        <a:t>Sometimes results may not be accurate</a:t>
                      </a:r>
                    </a:p>
                    <a:p>
                      <a:pPr marL="285750" indent="-285750">
                        <a:buFont typeface="Arial" panose="020B0604020202020204" pitchFamily="34" charset="0"/>
                        <a:buChar char="•"/>
                      </a:pPr>
                      <a:r>
                        <a:rPr lang="en-US" sz="1400" b="0" i="0" u="none" strike="noStrike" cap="none" dirty="0">
                          <a:solidFill>
                            <a:srgbClr val="000000"/>
                          </a:solidFill>
                          <a:effectLst/>
                          <a:latin typeface="Calibri"/>
                          <a:ea typeface="Calibri"/>
                          <a:cs typeface="Calibri"/>
                          <a:sym typeface="Arial"/>
                        </a:rPr>
                        <a:t>May not work well in low light conditions</a:t>
                      </a:r>
                    </a:p>
                    <a:p>
                      <a:pPr marL="285750" indent="-285750">
                        <a:buFont typeface="Arial" panose="020B0604020202020204" pitchFamily="34" charset="0"/>
                        <a:buChar char="•"/>
                      </a:pPr>
                      <a:r>
                        <a:rPr lang="en-US" dirty="0"/>
                        <a:t>Not applicable for users wearing</a:t>
                      </a:r>
                      <a:r>
                        <a:rPr lang="en-US" baseline="0" dirty="0"/>
                        <a:t> spectacles </a:t>
                      </a:r>
                      <a:endParaRPr lang="en-US" sz="1400" b="0" i="0" u="none" strike="noStrike" cap="none" dirty="0">
                        <a:solidFill>
                          <a:srgbClr val="000000"/>
                        </a:solidFill>
                        <a:effectLst/>
                        <a:latin typeface="Calibri"/>
                        <a:ea typeface="Calibri"/>
                        <a:cs typeface="Calibri"/>
                        <a:sym typeface="Arial"/>
                      </a:endParaRPr>
                    </a:p>
                  </a:txBody>
                  <a:tcPr/>
                </a:tc>
                <a:extLst>
                  <a:ext uri="{0D108BD9-81ED-4DB2-BD59-A6C34878D82A}">
                    <a16:rowId xmlns:a16="http://schemas.microsoft.com/office/drawing/2014/main" val="10001"/>
                  </a:ext>
                </a:extLst>
              </a:tr>
              <a:tr h="1158027">
                <a:tc>
                  <a:txBody>
                    <a:bodyPr/>
                    <a:lstStyle/>
                    <a:p>
                      <a:r>
                        <a:rPr lang="en-US" dirty="0"/>
                        <a:t>2.</a:t>
                      </a:r>
                    </a:p>
                  </a:txBody>
                  <a:tcPr/>
                </a:tc>
                <a:tc>
                  <a:txBody>
                    <a:bodyPr/>
                    <a:lstStyle/>
                    <a:p>
                      <a:r>
                        <a:rPr lang="en-US" dirty="0"/>
                        <a:t>Music Recommendation Based on Face Emotion Recognition</a:t>
                      </a:r>
                    </a:p>
                  </a:txBody>
                  <a:tcPr/>
                </a:tc>
                <a:tc>
                  <a:txBody>
                    <a:bodyPr/>
                    <a:lstStyle/>
                    <a:p>
                      <a:r>
                        <a:rPr lang="en-US" dirty="0"/>
                        <a:t>JIEEE in 2021</a:t>
                      </a:r>
                    </a:p>
                  </a:txBody>
                  <a:tcPr/>
                </a:tc>
                <a:tc>
                  <a:txBody>
                    <a:bodyPr/>
                    <a:lstStyle/>
                    <a:p>
                      <a:r>
                        <a:rPr lang="en-IN" sz="1400" b="0" i="0" u="none" strike="noStrike" cap="none" dirty="0" err="1">
                          <a:solidFill>
                            <a:srgbClr val="000000"/>
                          </a:solidFill>
                          <a:effectLst/>
                          <a:latin typeface="Calibri"/>
                          <a:ea typeface="Calibri"/>
                          <a:cs typeface="Calibri"/>
                          <a:sym typeface="Arial"/>
                        </a:rPr>
                        <a:t>Haar</a:t>
                      </a:r>
                      <a:r>
                        <a:rPr lang="en-IN" sz="1400" b="0" i="0" u="none" strike="noStrike" cap="none" dirty="0">
                          <a:solidFill>
                            <a:srgbClr val="000000"/>
                          </a:solidFill>
                          <a:effectLst/>
                          <a:latin typeface="Calibri"/>
                          <a:ea typeface="Calibri"/>
                          <a:cs typeface="Calibri"/>
                          <a:sym typeface="Arial"/>
                        </a:rPr>
                        <a:t> Cascade algorithm</a:t>
                      </a:r>
                      <a:r>
                        <a:rPr lang="en-US" dirty="0"/>
                        <a:t>, Convolutional Neural Network, </a:t>
                      </a:r>
                      <a:r>
                        <a:rPr lang="en-US" dirty="0" err="1"/>
                        <a:t>Pygame,Tkinter</a:t>
                      </a:r>
                      <a:r>
                        <a:rPr lang="en-US" dirty="0"/>
                        <a:t>, Camera.</a:t>
                      </a:r>
                      <a:endParaRPr lang="en-US" baseline="0" dirty="0"/>
                    </a:p>
                  </a:txBody>
                  <a:tcPr/>
                </a:tc>
                <a:tc>
                  <a:txBody>
                    <a:bodyPr/>
                    <a:lstStyle/>
                    <a:p>
                      <a:pPr marL="285750" indent="-285750">
                        <a:buFont typeface="Arial" panose="020B0604020202020204" pitchFamily="34" charset="0"/>
                        <a:buChar char="•"/>
                      </a:pPr>
                      <a:r>
                        <a:rPr lang="en-IN" sz="1400" b="0" i="0" u="none" strike="noStrike" cap="none" dirty="0">
                          <a:solidFill>
                            <a:srgbClr val="000000"/>
                          </a:solidFill>
                          <a:effectLst/>
                          <a:latin typeface="Calibri"/>
                          <a:ea typeface="Calibri"/>
                          <a:cs typeface="Calibri"/>
                          <a:sym typeface="Arial"/>
                        </a:rPr>
                        <a:t>Easily usable</a:t>
                      </a:r>
                    </a:p>
                    <a:p>
                      <a:pPr marL="285750" indent="-285750">
                        <a:buFont typeface="Arial" panose="020B0604020202020204" pitchFamily="34" charset="0"/>
                        <a:buChar char="•"/>
                      </a:pPr>
                      <a:r>
                        <a:rPr lang="en-IN" sz="1400" b="0" i="0" u="none" strike="noStrike" cap="none" dirty="0">
                          <a:solidFill>
                            <a:srgbClr val="000000"/>
                          </a:solidFill>
                          <a:effectLst/>
                          <a:latin typeface="Calibri"/>
                          <a:ea typeface="Calibri"/>
                          <a:cs typeface="Calibri"/>
                          <a:sym typeface="Arial"/>
                        </a:rPr>
                        <a:t>Auto play of songs</a:t>
                      </a:r>
                    </a:p>
                    <a:p>
                      <a:pPr marL="285750" indent="-285750">
                        <a:buFont typeface="Arial" panose="020B0604020202020204" pitchFamily="34" charset="0"/>
                        <a:buChar char="•"/>
                      </a:pPr>
                      <a:r>
                        <a:rPr lang="en-IN" sz="1400" b="0" i="0" u="none" strike="noStrike" cap="none" dirty="0">
                          <a:solidFill>
                            <a:srgbClr val="000000"/>
                          </a:solidFill>
                          <a:effectLst/>
                          <a:latin typeface="Calibri"/>
                          <a:ea typeface="Calibri"/>
                          <a:cs typeface="Calibri"/>
                          <a:sym typeface="Arial"/>
                        </a:rPr>
                        <a:t>Various mixed mood detection</a:t>
                      </a:r>
                      <a:endParaRPr lang="en-US" dirty="0"/>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IN" sz="1400" b="0" i="0" u="none" strike="noStrike" cap="none" dirty="0">
                          <a:solidFill>
                            <a:srgbClr val="000000"/>
                          </a:solidFill>
                          <a:effectLst/>
                          <a:latin typeface="Calibri"/>
                          <a:ea typeface="Calibri"/>
                          <a:cs typeface="Calibri"/>
                          <a:sym typeface="Arial"/>
                        </a:rPr>
                        <a:t>Limited Emotion Categories</a:t>
                      </a:r>
                    </a:p>
                    <a:p>
                      <a:pPr marL="285750" indent="-285750">
                        <a:buFont typeface="Arial" panose="020B0604020202020204" pitchFamily="34" charset="0"/>
                        <a:buChar char="•"/>
                      </a:pPr>
                      <a:r>
                        <a:rPr lang="en-IN" sz="1400" b="0" i="0" u="none" strike="noStrike" cap="none" dirty="0">
                          <a:solidFill>
                            <a:srgbClr val="000000"/>
                          </a:solidFill>
                          <a:effectLst/>
                          <a:latin typeface="Calibri"/>
                          <a:ea typeface="Calibri"/>
                          <a:cs typeface="Calibri"/>
                          <a:sym typeface="Arial"/>
                        </a:rPr>
                        <a:t>Limited Music Database</a:t>
                      </a:r>
                    </a:p>
                    <a:p>
                      <a:pPr marL="285750" indent="-285750">
                        <a:buFont typeface="Arial" panose="020B0604020202020204" pitchFamily="34" charset="0"/>
                        <a:buChar char="•"/>
                      </a:pPr>
                      <a:r>
                        <a:rPr lang="en-IN" sz="1400" b="0" i="0" u="none" strike="noStrike" cap="none" dirty="0">
                          <a:solidFill>
                            <a:srgbClr val="000000"/>
                          </a:solidFill>
                          <a:effectLst/>
                          <a:latin typeface="Calibri"/>
                          <a:ea typeface="Calibri"/>
                          <a:cs typeface="Calibri"/>
                          <a:sym typeface="Arial"/>
                        </a:rPr>
                        <a:t>Lack of User Customization</a:t>
                      </a:r>
                      <a:endParaRPr lang="en-US" b="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7528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06/11/2020</a:t>
            </a:r>
            <a:endParaRPr sz="1200" b="0" i="0" u="none" strike="noStrike" cap="none">
              <a:latin typeface="Times New Roman" pitchFamily="18" charset="0"/>
              <a:ea typeface="Times New Roman"/>
              <a:cs typeface="Times New Roman" pitchFamily="18" charset="0"/>
              <a:sym typeface="Times New Roman"/>
            </a:endParaRPr>
          </a:p>
        </p:txBody>
      </p:sp>
      <p:sp>
        <p:nvSpPr>
          <p:cNvPr id="137" name="Google Shape;137;p29"/>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Department of CSE, VVIT, Nambur</a:t>
            </a:r>
            <a:endParaRPr sz="1200" b="0" i="0" u="none" strike="noStrike" cap="none">
              <a:latin typeface="Times New Roman" pitchFamily="18" charset="0"/>
              <a:ea typeface="Times New Roman"/>
              <a:cs typeface="Times New Roman" pitchFamily="18" charset="0"/>
              <a:sym typeface="Times New Roman"/>
            </a:endParaRPr>
          </a:p>
        </p:txBody>
      </p:sp>
      <p:sp>
        <p:nvSpPr>
          <p:cNvPr id="138" name="Google Shape;138;p29"/>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Times New Roman" pitchFamily="18" charset="0"/>
                <a:ea typeface="Calibri"/>
                <a:cs typeface="Times New Roman" pitchFamily="18" charset="0"/>
                <a:sym typeface="Calibri"/>
              </a:rPr>
              <a:pPr marL="0" marR="0" lvl="0" indent="0" algn="r" rtl="0">
                <a:lnSpc>
                  <a:spcPct val="100000"/>
                </a:lnSpc>
                <a:spcBef>
                  <a:spcPts val="0"/>
                </a:spcBef>
                <a:spcAft>
                  <a:spcPts val="0"/>
                </a:spcAft>
                <a:buNone/>
              </a:pPr>
              <a:t>7</a:t>
            </a:fld>
            <a:endParaRPr sz="1200" b="0" i="0" u="none" strike="noStrike" cap="none">
              <a:latin typeface="Times New Roman" pitchFamily="18" charset="0"/>
              <a:ea typeface="Times New Roman"/>
              <a:cs typeface="Times New Roman" pitchFamily="18" charset="0"/>
              <a:sym typeface="Times New Roman"/>
            </a:endParaRPr>
          </a:p>
        </p:txBody>
      </p:sp>
      <p:sp>
        <p:nvSpPr>
          <p:cNvPr id="139" name="Google Shape;139;p29"/>
          <p:cNvSpPr txBox="1"/>
          <p:nvPr/>
        </p:nvSpPr>
        <p:spPr>
          <a:xfrm>
            <a:off x="457200" y="341784"/>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400" dirty="0">
                <a:solidFill>
                  <a:srgbClr val="000000"/>
                </a:solidFill>
                <a:latin typeface="Times New Roman" pitchFamily="18" charset="0"/>
                <a:ea typeface="Calibri"/>
                <a:cs typeface="Times New Roman" pitchFamily="18" charset="0"/>
                <a:sym typeface="Calibri"/>
              </a:rPr>
              <a:t>Research Gap and Problem </a:t>
            </a:r>
          </a:p>
          <a:p>
            <a:pPr marL="0" lvl="0" indent="0" algn="l" rtl="0">
              <a:spcBef>
                <a:spcPts val="0"/>
              </a:spcBef>
              <a:spcAft>
                <a:spcPts val="0"/>
              </a:spcAft>
              <a:buNone/>
            </a:pPr>
            <a:r>
              <a:rPr lang="en-US" sz="4400" dirty="0">
                <a:latin typeface="Times New Roman" pitchFamily="18" charset="0"/>
                <a:ea typeface="Calibri"/>
                <a:cs typeface="Times New Roman" pitchFamily="18" charset="0"/>
                <a:sym typeface="Calibri"/>
              </a:rPr>
              <a:t>Statement</a:t>
            </a:r>
            <a:endParaRPr sz="4400" dirty="0">
              <a:solidFill>
                <a:srgbClr val="000000"/>
              </a:solidFill>
              <a:latin typeface="Times New Roman" pitchFamily="18" charset="0"/>
              <a:ea typeface="Calibri"/>
              <a:cs typeface="Times New Roman" pitchFamily="18" charset="0"/>
              <a:sym typeface="Calibri"/>
            </a:endParaRPr>
          </a:p>
        </p:txBody>
      </p:sp>
      <p:sp>
        <p:nvSpPr>
          <p:cNvPr id="140" name="Google Shape;140;p29"/>
          <p:cNvSpPr txBox="1"/>
          <p:nvPr/>
        </p:nvSpPr>
        <p:spPr>
          <a:xfrm>
            <a:off x="457200" y="1985192"/>
            <a:ext cx="8229600" cy="49722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sz="2000" b="1" u="sng" dirty="0">
                <a:solidFill>
                  <a:srgbClr val="000000"/>
                </a:solidFill>
                <a:latin typeface="Times New Roman" panose="02020603050405020304" pitchFamily="18" charset="0"/>
                <a:ea typeface="Calibri"/>
                <a:cs typeface="Times New Roman" pitchFamily="18" charset="0"/>
                <a:sym typeface="Calibri"/>
              </a:rPr>
              <a:t>Research Gap : </a:t>
            </a:r>
          </a:p>
          <a:p>
            <a:pPr marL="0" lvl="0" indent="0" algn="just" rtl="0">
              <a:spcBef>
                <a:spcPts val="0"/>
              </a:spcBef>
              <a:spcAft>
                <a:spcPts val="0"/>
              </a:spcAft>
              <a:buNone/>
            </a:pPr>
            <a:endParaRPr lang="en-US" sz="2000" b="1" u="sng" dirty="0">
              <a:latin typeface="Times New Roman" pitchFamily="18" charset="0"/>
              <a:ea typeface="Calibri"/>
              <a:cs typeface="Times New Roman" pitchFamily="18" charset="0"/>
              <a:sym typeface="Calibri"/>
            </a:endParaRPr>
          </a:p>
          <a:p>
            <a:pPr lvl="0" algn="just"/>
            <a:r>
              <a:rPr lang="en-US" sz="2000" dirty="0">
                <a:latin typeface="Times New Roman" panose="02020603050405020304" pitchFamily="18" charset="0"/>
                <a:cs typeface="Times New Roman" panose="02020603050405020304" pitchFamily="18" charset="0"/>
              </a:rPr>
              <a:t>The gap between personalized music recommendations and current mood in music streaming apps presents a compelling research opportunity. Bridging this gap has the potential to significantly enhance the user experience by providing more emotionally resonant music choices. By addressing the research questions mentioned above, researchers and music streaming platforms can work together to close this gap and develop more user-centric music recommendation systems that cater not only to users' musical preferences but also to their emotional needs and moods.</a:t>
            </a:r>
          </a:p>
          <a:p>
            <a:pPr lvl="0" algn="just"/>
            <a:endParaRPr lang="en-US" sz="2000" b="1" u="sng" dirty="0">
              <a:latin typeface="Times New Roman" pitchFamily="18" charset="0"/>
              <a:ea typeface="Calibri"/>
              <a:cs typeface="Times New Roman" pitchFamily="18" charset="0"/>
              <a:sym typeface="Calibri"/>
            </a:endParaRPr>
          </a:p>
        </p:txBody>
      </p:sp>
      <p:sp>
        <p:nvSpPr>
          <p:cNvPr id="7" name="Google Shape;130;p28"/>
          <p:cNvSpPr/>
          <p:nvPr/>
        </p:nvSpPr>
        <p:spPr>
          <a:xfrm>
            <a:off x="891540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8" name="Google Shape;131;p28"/>
          <p:cNvSpPr/>
          <p:nvPr/>
        </p:nvSpPr>
        <p:spPr>
          <a:xfrm>
            <a:off x="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pic>
        <p:nvPicPr>
          <p:cNvPr id="9" name="Google Shape;120;p27"/>
          <p:cNvPicPr preferRelativeResize="0"/>
          <p:nvPr/>
        </p:nvPicPr>
        <p:blipFill rotWithShape="1">
          <a:blip r:embed="rId3">
            <a:alphaModFix/>
          </a:blip>
          <a:srcRect/>
          <a:stretch/>
        </p:blipFill>
        <p:spPr>
          <a:xfrm>
            <a:off x="7643834" y="0"/>
            <a:ext cx="1214446" cy="10001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06/11/2020</a:t>
            </a:r>
            <a:endParaRPr sz="1200" b="0" i="0" u="none" strike="noStrike" cap="none">
              <a:latin typeface="Times New Roman" pitchFamily="18" charset="0"/>
              <a:ea typeface="Times New Roman"/>
              <a:cs typeface="Times New Roman" pitchFamily="18" charset="0"/>
              <a:sym typeface="Times New Roman"/>
            </a:endParaRPr>
          </a:p>
        </p:txBody>
      </p:sp>
      <p:sp>
        <p:nvSpPr>
          <p:cNvPr id="137" name="Google Shape;137;p29"/>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Department of CSE, VVIT, Nambur</a:t>
            </a:r>
            <a:endParaRPr sz="1200" b="0" i="0" u="none" strike="noStrike" cap="none">
              <a:latin typeface="Times New Roman" pitchFamily="18" charset="0"/>
              <a:ea typeface="Times New Roman"/>
              <a:cs typeface="Times New Roman" pitchFamily="18" charset="0"/>
              <a:sym typeface="Times New Roman"/>
            </a:endParaRPr>
          </a:p>
        </p:txBody>
      </p:sp>
      <p:sp>
        <p:nvSpPr>
          <p:cNvPr id="138" name="Google Shape;138;p29"/>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Times New Roman" pitchFamily="18" charset="0"/>
                <a:ea typeface="Calibri"/>
                <a:cs typeface="Times New Roman" pitchFamily="18" charset="0"/>
                <a:sym typeface="Calibri"/>
              </a:rPr>
              <a:pPr marL="0" marR="0" lvl="0" indent="0" algn="r" rtl="0">
                <a:lnSpc>
                  <a:spcPct val="100000"/>
                </a:lnSpc>
                <a:spcBef>
                  <a:spcPts val="0"/>
                </a:spcBef>
                <a:spcAft>
                  <a:spcPts val="0"/>
                </a:spcAft>
                <a:buNone/>
              </a:pPr>
              <a:t>8</a:t>
            </a:fld>
            <a:endParaRPr sz="1200" b="0" i="0" u="none" strike="noStrike" cap="none">
              <a:latin typeface="Times New Roman" pitchFamily="18" charset="0"/>
              <a:ea typeface="Times New Roman"/>
              <a:cs typeface="Times New Roman" pitchFamily="18" charset="0"/>
              <a:sym typeface="Times New Roman"/>
            </a:endParaRPr>
          </a:p>
        </p:txBody>
      </p:sp>
      <p:sp>
        <p:nvSpPr>
          <p:cNvPr id="139" name="Google Shape;139;p29"/>
          <p:cNvSpPr txBox="1"/>
          <p:nvPr/>
        </p:nvSpPr>
        <p:spPr>
          <a:xfrm>
            <a:off x="457200" y="413792"/>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400" dirty="0">
                <a:solidFill>
                  <a:srgbClr val="000000"/>
                </a:solidFill>
                <a:latin typeface="Times New Roman" pitchFamily="18" charset="0"/>
                <a:ea typeface="Calibri"/>
                <a:cs typeface="Times New Roman" pitchFamily="18" charset="0"/>
                <a:sym typeface="Calibri"/>
              </a:rPr>
              <a:t>Research Gap and Problem </a:t>
            </a:r>
          </a:p>
          <a:p>
            <a:pPr marL="0" lvl="0" indent="0" algn="l" rtl="0">
              <a:spcBef>
                <a:spcPts val="0"/>
              </a:spcBef>
              <a:spcAft>
                <a:spcPts val="0"/>
              </a:spcAft>
              <a:buNone/>
            </a:pPr>
            <a:r>
              <a:rPr lang="en-US" sz="4400" dirty="0">
                <a:latin typeface="Times New Roman" pitchFamily="18" charset="0"/>
                <a:ea typeface="Calibri"/>
                <a:cs typeface="Times New Roman" pitchFamily="18" charset="0"/>
                <a:sym typeface="Calibri"/>
              </a:rPr>
              <a:t>Statement</a:t>
            </a:r>
            <a:endParaRPr sz="4400" dirty="0">
              <a:solidFill>
                <a:srgbClr val="000000"/>
              </a:solidFill>
              <a:latin typeface="Times New Roman" pitchFamily="18" charset="0"/>
              <a:ea typeface="Calibri"/>
              <a:cs typeface="Times New Roman" pitchFamily="18" charset="0"/>
              <a:sym typeface="Calibri"/>
            </a:endParaRPr>
          </a:p>
        </p:txBody>
      </p:sp>
      <p:sp>
        <p:nvSpPr>
          <p:cNvPr id="140" name="Google Shape;140;p29"/>
          <p:cNvSpPr txBox="1"/>
          <p:nvPr/>
        </p:nvSpPr>
        <p:spPr>
          <a:xfrm>
            <a:off x="457200" y="1985192"/>
            <a:ext cx="8229600" cy="4972200"/>
          </a:xfrm>
          <a:prstGeom prst="rect">
            <a:avLst/>
          </a:prstGeom>
          <a:noFill/>
          <a:ln>
            <a:noFill/>
          </a:ln>
        </p:spPr>
        <p:txBody>
          <a:bodyPr spcFirstLastPara="1" wrap="square" lIns="91425" tIns="45700" rIns="91425" bIns="45700" anchor="t" anchorCtr="0">
            <a:noAutofit/>
          </a:bodyPr>
          <a:lstStyle/>
          <a:p>
            <a:pPr lvl="0" algn="just"/>
            <a:endParaRPr lang="en-US" sz="2000" b="1" u="sng" dirty="0">
              <a:latin typeface="Times New Roman" pitchFamily="18" charset="0"/>
              <a:ea typeface="Calibri"/>
              <a:cs typeface="Times New Roman" pitchFamily="18" charset="0"/>
              <a:sym typeface="Calibri"/>
            </a:endParaRPr>
          </a:p>
          <a:p>
            <a:pPr lvl="0" algn="just"/>
            <a:r>
              <a:rPr lang="en-US" sz="2000" b="1" u="sng" dirty="0">
                <a:latin typeface="Times New Roman" pitchFamily="18" charset="0"/>
                <a:ea typeface="Calibri"/>
                <a:cs typeface="Times New Roman" pitchFamily="18" charset="0"/>
                <a:sym typeface="Calibri"/>
              </a:rPr>
              <a:t>Problem Statement :</a:t>
            </a:r>
          </a:p>
          <a:p>
            <a:pPr lvl="0" algn="just"/>
            <a:endParaRPr lang="en-US" sz="2000" b="1" u="sng" dirty="0">
              <a:latin typeface="Times New Roman" pitchFamily="18" charset="0"/>
              <a:ea typeface="Calibri"/>
              <a:cs typeface="Times New Roman" pitchFamily="18" charset="0"/>
              <a:sym typeface="Calibri"/>
            </a:endParaRPr>
          </a:p>
          <a:p>
            <a:pPr lvl="0" algn="just"/>
            <a:r>
              <a:rPr lang="en-US" sz="2000" dirty="0">
                <a:latin typeface="Times New Roman" panose="02020603050405020304" pitchFamily="18" charset="0"/>
                <a:cs typeface="Times New Roman" panose="02020603050405020304" pitchFamily="18" charset="0"/>
              </a:rPr>
              <a:t>In contemporary music applications, users are presented with personalized music recommendations that are tailored to their daily activities and historical preferences. However, a significant challenge arises when these recommendations fail to align with the user's current emotional state or mood. This disconnect between the user's mood and the recommended music can lead to a suboptimal user experience and hinder the app's ability to provide truly meaningful music suggestions</a:t>
            </a:r>
            <a:endParaRPr lang="en-US" sz="2000" b="1" u="sng" dirty="0">
              <a:latin typeface="Times New Roman" pitchFamily="18" charset="0"/>
              <a:ea typeface="Calibri"/>
              <a:cs typeface="Times New Roman" pitchFamily="18" charset="0"/>
              <a:sym typeface="Calibri"/>
            </a:endParaRPr>
          </a:p>
          <a:p>
            <a:pPr marL="0" lvl="0" indent="0" algn="just" rtl="0">
              <a:spcBef>
                <a:spcPts val="0"/>
              </a:spcBef>
              <a:spcAft>
                <a:spcPts val="0"/>
              </a:spcAft>
              <a:buNone/>
            </a:pPr>
            <a:endParaRPr lang="en-US" sz="2000" dirty="0">
              <a:solidFill>
                <a:srgbClr val="000000"/>
              </a:solidFill>
              <a:latin typeface="Times New Roman" pitchFamily="18" charset="0"/>
              <a:ea typeface="Calibri"/>
              <a:cs typeface="Times New Roman" pitchFamily="18" charset="0"/>
              <a:sym typeface="Calibri"/>
            </a:endParaRPr>
          </a:p>
        </p:txBody>
      </p:sp>
      <p:sp>
        <p:nvSpPr>
          <p:cNvPr id="7" name="Google Shape;130;p28"/>
          <p:cNvSpPr/>
          <p:nvPr/>
        </p:nvSpPr>
        <p:spPr>
          <a:xfrm>
            <a:off x="891540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8" name="Google Shape;131;p28"/>
          <p:cNvSpPr/>
          <p:nvPr/>
        </p:nvSpPr>
        <p:spPr>
          <a:xfrm>
            <a:off x="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pic>
        <p:nvPicPr>
          <p:cNvPr id="9" name="Google Shape;120;p27"/>
          <p:cNvPicPr preferRelativeResize="0"/>
          <p:nvPr/>
        </p:nvPicPr>
        <p:blipFill rotWithShape="1">
          <a:blip r:embed="rId3">
            <a:alphaModFix/>
          </a:blip>
          <a:srcRect/>
          <a:stretch/>
        </p:blipFill>
        <p:spPr>
          <a:xfrm>
            <a:off x="7643834" y="0"/>
            <a:ext cx="1214446" cy="1000108"/>
          </a:xfrm>
          <a:prstGeom prst="rect">
            <a:avLst/>
          </a:prstGeom>
          <a:noFill/>
          <a:ln>
            <a:noFill/>
          </a:ln>
        </p:spPr>
      </p:pic>
    </p:spTree>
    <p:extLst>
      <p:ext uri="{BB962C8B-B14F-4D97-AF65-F5344CB8AC3E}">
        <p14:creationId xmlns:p14="http://schemas.microsoft.com/office/powerpoint/2010/main" val="360647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9"/>
          <p:cNvSpPr txBox="1"/>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06/11/2020</a:t>
            </a:r>
            <a:endParaRPr sz="1200" b="0" i="0" u="none" strike="noStrike" cap="none">
              <a:latin typeface="Times New Roman" pitchFamily="18" charset="0"/>
              <a:ea typeface="Times New Roman"/>
              <a:cs typeface="Times New Roman" pitchFamily="18" charset="0"/>
              <a:sym typeface="Times New Roman"/>
            </a:endParaRPr>
          </a:p>
        </p:txBody>
      </p:sp>
      <p:sp>
        <p:nvSpPr>
          <p:cNvPr id="137" name="Google Shape;137;p29"/>
          <p:cNvSpPr txBox="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rgbClr val="8B8B8B"/>
                </a:solidFill>
                <a:latin typeface="Times New Roman" pitchFamily="18" charset="0"/>
                <a:ea typeface="Calibri"/>
                <a:cs typeface="Times New Roman" pitchFamily="18" charset="0"/>
                <a:sym typeface="Calibri"/>
              </a:rPr>
              <a:t>Department of CSE, VVIT, Nambur</a:t>
            </a:r>
            <a:endParaRPr sz="1200" b="0" i="0" u="none" strike="noStrike" cap="none">
              <a:latin typeface="Times New Roman" pitchFamily="18" charset="0"/>
              <a:ea typeface="Times New Roman"/>
              <a:cs typeface="Times New Roman" pitchFamily="18" charset="0"/>
              <a:sym typeface="Times New Roman"/>
            </a:endParaRPr>
          </a:p>
        </p:txBody>
      </p:sp>
      <p:sp>
        <p:nvSpPr>
          <p:cNvPr id="138" name="Google Shape;138;p29"/>
          <p:cNvSpPr txBox="1"/>
          <p:nvPr/>
        </p:nvSpPr>
        <p:spPr>
          <a:xfrm>
            <a:off x="6553080" y="6356520"/>
            <a:ext cx="2133360" cy="36468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fld id="{00000000-1234-1234-1234-123412341234}" type="slidenum">
              <a:rPr lang="en-US" sz="1200" b="0" i="0" u="none" strike="noStrike" cap="none">
                <a:solidFill>
                  <a:srgbClr val="8B8B8B"/>
                </a:solidFill>
                <a:latin typeface="Times New Roman" pitchFamily="18" charset="0"/>
                <a:ea typeface="Calibri"/>
                <a:cs typeface="Times New Roman" pitchFamily="18" charset="0"/>
                <a:sym typeface="Calibri"/>
              </a:rPr>
              <a:pPr marL="0" marR="0" lvl="0" indent="0" algn="r" rtl="0">
                <a:lnSpc>
                  <a:spcPct val="100000"/>
                </a:lnSpc>
                <a:spcBef>
                  <a:spcPts val="0"/>
                </a:spcBef>
                <a:spcAft>
                  <a:spcPts val="0"/>
                </a:spcAft>
                <a:buNone/>
              </a:pPr>
              <a:t>9</a:t>
            </a:fld>
            <a:endParaRPr sz="1200" b="0" i="0" u="none" strike="noStrike" cap="none">
              <a:latin typeface="Times New Roman" pitchFamily="18" charset="0"/>
              <a:ea typeface="Times New Roman"/>
              <a:cs typeface="Times New Roman" pitchFamily="18" charset="0"/>
              <a:sym typeface="Times New Roman"/>
            </a:endParaRPr>
          </a:p>
        </p:txBody>
      </p:sp>
      <p:sp>
        <p:nvSpPr>
          <p:cNvPr id="139" name="Google Shape;139;p29"/>
          <p:cNvSpPr txBox="1"/>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4400" dirty="0">
                <a:solidFill>
                  <a:srgbClr val="000000"/>
                </a:solidFill>
                <a:latin typeface="Times New Roman" pitchFamily="18" charset="0"/>
                <a:ea typeface="Calibri"/>
                <a:cs typeface="Times New Roman" pitchFamily="18" charset="0"/>
                <a:sym typeface="Calibri"/>
              </a:rPr>
              <a:t>Existing System Advantages</a:t>
            </a:r>
            <a:endParaRPr sz="4400" dirty="0">
              <a:solidFill>
                <a:srgbClr val="000000"/>
              </a:solidFill>
              <a:latin typeface="Times New Roman" pitchFamily="18" charset="0"/>
              <a:ea typeface="Calibri"/>
              <a:cs typeface="Times New Roman" pitchFamily="18" charset="0"/>
              <a:sym typeface="Calibri"/>
            </a:endParaRPr>
          </a:p>
        </p:txBody>
      </p:sp>
      <p:sp>
        <p:nvSpPr>
          <p:cNvPr id="140" name="Google Shape;140;p29"/>
          <p:cNvSpPr txBox="1"/>
          <p:nvPr/>
        </p:nvSpPr>
        <p:spPr>
          <a:xfrm>
            <a:off x="457200" y="980728"/>
            <a:ext cx="8229600" cy="4972200"/>
          </a:xfrm>
          <a:prstGeom prst="rect">
            <a:avLst/>
          </a:prstGeom>
          <a:noFill/>
          <a:ln>
            <a:noFill/>
          </a:ln>
        </p:spPr>
        <p:txBody>
          <a:bodyPr spcFirstLastPara="1" wrap="square" lIns="91425" tIns="45700" rIns="91425" bIns="45700" anchor="t" anchorCtr="0">
            <a:noAutofit/>
          </a:bodyPr>
          <a:lstStyle/>
          <a:p>
            <a:pPr marL="457200" lvl="0" indent="-457200">
              <a:lnSpc>
                <a:spcPct val="80000"/>
              </a:lnSpc>
              <a:buFont typeface="+mj-lt"/>
              <a:buAutoNum type="arabicPeriod"/>
            </a:pPr>
            <a:r>
              <a:rPr lang="en-US" sz="2000" b="1" dirty="0">
                <a:latin typeface="Times New Roman" panose="02020603050405020304" pitchFamily="18" charset="0"/>
                <a:cs typeface="Times New Roman" panose="02020603050405020304" pitchFamily="18" charset="0"/>
              </a:rPr>
              <a:t>Personalization</a:t>
            </a:r>
            <a:r>
              <a:rPr lang="en-US" sz="2000" dirty="0">
                <a:latin typeface="Times New Roman" panose="02020603050405020304" pitchFamily="18" charset="0"/>
                <a:cs typeface="Times New Roman" panose="02020603050405020304" pitchFamily="18" charset="0"/>
              </a:rPr>
              <a:t>: Music recommendation apps use algorithms that analyze a user's listening history, preferences, and behavior to provide personalized song and playlist suggestions. </a:t>
            </a:r>
          </a:p>
          <a:p>
            <a:pPr marL="457200" lvl="0" indent="-457200">
              <a:lnSpc>
                <a:spcPct val="8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lvl="0" indent="-457200">
              <a:lnSpc>
                <a:spcPct val="80000"/>
              </a:lnSpc>
              <a:buFont typeface="+mj-lt"/>
              <a:buAutoNum type="arabicPeriod"/>
            </a:pPr>
            <a:r>
              <a:rPr lang="en-US" sz="2000" b="1" dirty="0">
                <a:latin typeface="Times New Roman" panose="02020603050405020304" pitchFamily="18" charset="0"/>
                <a:cs typeface="Times New Roman" panose="02020603050405020304" pitchFamily="18" charset="0"/>
              </a:rPr>
              <a:t>Discoverability</a:t>
            </a:r>
            <a:r>
              <a:rPr lang="en-US" sz="2000" dirty="0">
                <a:latin typeface="Times New Roman" panose="02020603050405020304" pitchFamily="18" charset="0"/>
                <a:cs typeface="Times New Roman" panose="02020603050405020304" pitchFamily="18" charset="0"/>
              </a:rPr>
              <a:t>: These apps introduce users to new music and artists they may not have discovered otherwise.</a:t>
            </a:r>
          </a:p>
          <a:p>
            <a:pPr marL="457200" lvl="0" indent="-457200">
              <a:lnSpc>
                <a:spcPct val="8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lvl="0" indent="-457200">
              <a:lnSpc>
                <a:spcPct val="80000"/>
              </a:lnSpc>
              <a:buFont typeface="+mj-lt"/>
              <a:buAutoNum type="arabicPeriod"/>
            </a:pPr>
            <a:r>
              <a:rPr lang="en-US" sz="2000" b="1" dirty="0">
                <a:latin typeface="Times New Roman" panose="02020603050405020304" pitchFamily="18" charset="0"/>
                <a:cs typeface="Times New Roman" panose="02020603050405020304" pitchFamily="18" charset="0"/>
              </a:rPr>
              <a:t>Convenience</a:t>
            </a:r>
            <a:r>
              <a:rPr lang="en-US" sz="2000" dirty="0">
                <a:latin typeface="Times New Roman" panose="02020603050405020304" pitchFamily="18" charset="0"/>
                <a:cs typeface="Times New Roman" panose="02020603050405020304" pitchFamily="18" charset="0"/>
              </a:rPr>
              <a:t>: Users can easily access their favorite music and discover new tracks without the need to manually search for songs.</a:t>
            </a:r>
          </a:p>
          <a:p>
            <a:pPr marL="457200" lvl="0" indent="-457200">
              <a:lnSpc>
                <a:spcPct val="8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lvl="0" indent="-457200">
              <a:lnSpc>
                <a:spcPct val="80000"/>
              </a:lnSpc>
              <a:buFont typeface="+mj-lt"/>
              <a:buAutoNum type="arabicPeriod"/>
            </a:pPr>
            <a:r>
              <a:rPr lang="en-US" sz="2000" b="1" dirty="0">
                <a:latin typeface="Times New Roman" panose="02020603050405020304" pitchFamily="18" charset="0"/>
                <a:cs typeface="Times New Roman" panose="02020603050405020304" pitchFamily="18" charset="0"/>
              </a:rPr>
              <a:t>Mood and Activity-Based Recommendations</a:t>
            </a:r>
            <a:r>
              <a:rPr lang="en-US" sz="2000" dirty="0">
                <a:latin typeface="Times New Roman" panose="02020603050405020304" pitchFamily="18" charset="0"/>
                <a:cs typeface="Times New Roman" panose="02020603050405020304" pitchFamily="18" charset="0"/>
              </a:rPr>
              <a:t>: Some apps consider a user's current mood or activity when making recommendations.</a:t>
            </a:r>
          </a:p>
          <a:p>
            <a:pPr marL="457200" lvl="0" indent="-457200">
              <a:lnSpc>
                <a:spcPct val="8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lvl="0" indent="-457200">
              <a:lnSpc>
                <a:spcPct val="80000"/>
              </a:lnSpc>
              <a:buFont typeface="+mj-lt"/>
              <a:buAutoNum type="arabicPeriod"/>
            </a:pPr>
            <a:r>
              <a:rPr lang="en-US" sz="2000" b="1" dirty="0">
                <a:latin typeface="Times New Roman" panose="02020603050405020304" pitchFamily="18" charset="0"/>
                <a:cs typeface="Times New Roman" panose="02020603050405020304" pitchFamily="18" charset="0"/>
              </a:rPr>
              <a:t>User Feedback</a:t>
            </a:r>
            <a:r>
              <a:rPr lang="en-US" sz="2000" dirty="0">
                <a:latin typeface="Times New Roman" panose="02020603050405020304" pitchFamily="18" charset="0"/>
                <a:cs typeface="Times New Roman" panose="02020603050405020304" pitchFamily="18" charset="0"/>
              </a:rPr>
              <a:t>: Some systems incorporate direct user feedback to refine recommendations. Users can rate songs and provide feedback on whether a recommendation aligns with their mood.</a:t>
            </a:r>
          </a:p>
          <a:p>
            <a:pPr marL="457200" lvl="0" indent="-457200">
              <a:lnSpc>
                <a:spcPct val="8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lvl="0" indent="-457200">
              <a:lnSpc>
                <a:spcPct val="80000"/>
              </a:lnSpc>
              <a:buFont typeface="+mj-lt"/>
              <a:buAutoNum type="arabicPeriod"/>
            </a:pPr>
            <a:r>
              <a:rPr lang="en-US" sz="2000" b="1" dirty="0">
                <a:latin typeface="Times New Roman" panose="02020603050405020304" pitchFamily="18" charset="0"/>
                <a:cs typeface="Times New Roman" panose="02020603050405020304" pitchFamily="18" charset="0"/>
              </a:rPr>
              <a:t>Multi-Modal Integration</a:t>
            </a:r>
            <a:r>
              <a:rPr lang="en-US" sz="2000" dirty="0">
                <a:latin typeface="Times New Roman" panose="02020603050405020304" pitchFamily="18" charset="0"/>
                <a:cs typeface="Times New Roman" panose="02020603050405020304" pitchFamily="18" charset="0"/>
              </a:rPr>
              <a:t>: While not necessarily reliant on facial expressions, some systems can integrate multiple modalities of data, such as text-based input, voice commands, and even gestures to understand the user's mood and preferences better.</a:t>
            </a:r>
          </a:p>
        </p:txBody>
      </p:sp>
      <p:sp>
        <p:nvSpPr>
          <p:cNvPr id="7" name="Google Shape;130;p28"/>
          <p:cNvSpPr/>
          <p:nvPr/>
        </p:nvSpPr>
        <p:spPr>
          <a:xfrm>
            <a:off x="891540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sp>
        <p:nvSpPr>
          <p:cNvPr id="8" name="Google Shape;131;p28"/>
          <p:cNvSpPr/>
          <p:nvPr/>
        </p:nvSpPr>
        <p:spPr>
          <a:xfrm>
            <a:off x="0" y="0"/>
            <a:ext cx="228240" cy="6857640"/>
          </a:xfrm>
          <a:prstGeom prst="rect">
            <a:avLst/>
          </a:prstGeom>
          <a:solidFill>
            <a:srgbClr val="DF846B"/>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itchFamily="18" charset="0"/>
              <a:cs typeface="Times New Roman" pitchFamily="18" charset="0"/>
            </a:endParaRPr>
          </a:p>
        </p:txBody>
      </p:sp>
      <p:pic>
        <p:nvPicPr>
          <p:cNvPr id="9" name="Google Shape;120;p27"/>
          <p:cNvPicPr preferRelativeResize="0"/>
          <p:nvPr/>
        </p:nvPicPr>
        <p:blipFill rotWithShape="1">
          <a:blip r:embed="rId3">
            <a:alphaModFix/>
          </a:blip>
          <a:srcRect/>
          <a:stretch/>
        </p:blipFill>
        <p:spPr>
          <a:xfrm>
            <a:off x="7643834" y="0"/>
            <a:ext cx="1214446" cy="1000108"/>
          </a:xfrm>
          <a:prstGeom prst="rect">
            <a:avLst/>
          </a:prstGeom>
          <a:noFill/>
          <a:ln>
            <a:noFill/>
          </a:ln>
        </p:spPr>
      </p:pic>
    </p:spTree>
    <p:extLst>
      <p:ext uri="{BB962C8B-B14F-4D97-AF65-F5344CB8AC3E}">
        <p14:creationId xmlns:p14="http://schemas.microsoft.com/office/powerpoint/2010/main" val="159004857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1656</Words>
  <Application>Microsoft Office PowerPoint</Application>
  <PresentationFormat>On-screen Show (4:3)</PresentationFormat>
  <Paragraphs>204</Paragraphs>
  <Slides>19</Slides>
  <Notes>19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Noto Sans Symbols</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Pavithra</dc:creator>
  <cp:lastModifiedBy>20BQ1A05M9 - TALAKOLA VIJAY KUMAR REDDY</cp:lastModifiedBy>
  <cp:revision>30</cp:revision>
  <dcterms:modified xsi:type="dcterms:W3CDTF">2023-09-22T04:16:01Z</dcterms:modified>
</cp:coreProperties>
</file>