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Dashboard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• Total Sales: 2.33M</a:t>
            </a:r>
          </a:p>
          <a:p>
            <a:pPr>
              <a:defRPr sz="1800"/>
            </a:pPr>
            <a:r>
              <a:t>• Maximum Profit: 8.40K</a:t>
            </a:r>
          </a:p>
          <a:p>
            <a:pPr>
              <a:defRPr sz="1800"/>
            </a:pPr>
            <a:r>
              <a:t>• Average Discount: 0.16</a:t>
            </a:r>
          </a:p>
          <a:p>
            <a:pPr>
              <a:defRPr sz="1800"/>
            </a:pPr>
            <a:r>
              <a:t>• Total Quantity Sold: 39K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Breakdown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Sales by Sub-Category and Year (2020–2023 trend observed).</a:t>
            </a:r>
          </a:p>
          <a:p>
            <a:pPr>
              <a:defRPr sz="1800"/>
            </a:pPr>
            <a:r>
              <a:t>• Sales by Category: Furniture (32.44%), Office Supplies (31.46%), Technology (36.1%).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Top Customers by Sales:</a:t>
            </a:r>
          </a:p>
          <a:p>
            <a:pPr>
              <a:defRPr sz="1600"/>
            </a:pPr>
            <a:r>
              <a:t>   - Adrian Barton - 14.47</a:t>
            </a:r>
          </a:p>
          <a:p>
            <a:pPr>
              <a:defRPr sz="1600"/>
            </a:pPr>
            <a:r>
              <a:t>   - Christopher Conant - 12.12</a:t>
            </a:r>
          </a:p>
          <a:p>
            <a:pPr>
              <a:defRPr sz="1600"/>
            </a:pPr>
            <a:r>
              <a:t>   - Hunter Lopez - 12.87</a:t>
            </a:r>
          </a:p>
          <a:p>
            <a:pPr>
              <a:defRPr sz="1600"/>
            </a:pPr>
            <a:r>
              <a:t>   - Ken Lonsdale - 14.17</a:t>
            </a:r>
          </a:p>
          <a:p>
            <a:pPr>
              <a:defRPr sz="1600"/>
            </a:pPr>
            <a:r>
              <a:t>   - Raymond Buch - 15.11</a:t>
            </a:r>
          </a:p>
          <a:p>
            <a:pPr>
              <a:defRPr sz="1600"/>
            </a:pPr>
            <a:r>
              <a:t>   - Carlos Cloud - 15.07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 View</a:t>
            </a:r>
          </a:p>
        </p:txBody>
      </p:sp>
      <p:pic>
        <p:nvPicPr>
          <p:cNvPr id="3" name="Picture 2" descr="Screenshot 2025-09-26 0653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7724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Metrics Overview</a:t>
            </a:r>
          </a:p>
        </p:txBody>
      </p:sp>
      <p:sp>
        <p:nvSpPr>
          <p:cNvPr id="3" name="Oval 2"/>
          <p:cNvSpPr/>
          <p:nvPr/>
        </p:nvSpPr>
        <p:spPr>
          <a:xfrm>
            <a:off x="457200" y="1371600"/>
            <a:ext cx="1371600" cy="1371600"/>
          </a:xfrm>
          <a:prstGeom prst="ellipse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2.33M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9260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Total Sales</a:t>
            </a:r>
          </a:p>
        </p:txBody>
      </p:sp>
      <p:sp>
        <p:nvSpPr>
          <p:cNvPr id="5" name="Oval 4"/>
          <p:cNvSpPr/>
          <p:nvPr/>
        </p:nvSpPr>
        <p:spPr>
          <a:xfrm>
            <a:off x="2468880" y="1371600"/>
            <a:ext cx="1371600" cy="1371600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8.40K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8880" y="29260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Max Profit</a:t>
            </a:r>
          </a:p>
        </p:txBody>
      </p:sp>
      <p:sp>
        <p:nvSpPr>
          <p:cNvPr id="7" name="Oval 6"/>
          <p:cNvSpPr/>
          <p:nvPr/>
        </p:nvSpPr>
        <p:spPr>
          <a:xfrm>
            <a:off x="4480560" y="1371600"/>
            <a:ext cx="1371600" cy="1371600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0.16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0560" y="29260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Avg Discount</a:t>
            </a:r>
          </a:p>
        </p:txBody>
      </p:sp>
      <p:sp>
        <p:nvSpPr>
          <p:cNvPr id="9" name="Oval 8"/>
          <p:cNvSpPr/>
          <p:nvPr/>
        </p:nvSpPr>
        <p:spPr>
          <a:xfrm>
            <a:off x="6492240" y="1371600"/>
            <a:ext cx="1371600" cy="137160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39K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2240" y="292608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Quantity Sold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