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60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67" r:id="rId3"/>
    <p:sldId id="268" r:id="rId4"/>
    <p:sldId id="269" r:id="rId5"/>
    <p:sldId id="270" r:id="rId6"/>
    <p:sldId id="271" r:id="rId7"/>
    <p:sldId id="276" r:id="rId8"/>
    <p:sldId id="274" r:id="rId9"/>
    <p:sldId id="275" r:id="rId10"/>
    <p:sldId id="272" r:id="rId11"/>
    <p:sldId id="277" r:id="rId12"/>
    <p:sldId id="278" r:id="rId13"/>
    <p:sldId id="279" r:id="rId14"/>
    <p:sldId id="280" r:id="rId15"/>
  </p:sldIdLst>
  <p:sldSz cx="9144000" cy="6858000" type="screen4x3"/>
  <p:notesSz cx="6858000" cy="9144000"/>
  <p:defaultTextStyle>
    <a:lvl1pPr marL="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1pPr>
    <a:lvl2pPr marL="4572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2pPr>
    <a:lvl3pPr marL="9144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3pPr>
    <a:lvl4pPr marL="13716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4pPr>
    <a:lvl5pPr marL="1828800" indent="0" algn="l" rtl="0" eaLnBrk="1" fontAlgn="base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490" autoAdjust="0"/>
  </p:normalViewPr>
  <p:slideViewPr>
    <p:cSldViewPr showGuides="1">
      <p:cViewPr>
        <p:scale>
          <a:sx n="66" d="100"/>
          <a:sy n="66" d="100"/>
        </p:scale>
        <p:origin x="-1698" y="-4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ko-KR" altLang="en-US" sz="1200"/>
          </a:p>
        </p:txBody>
      </p:sp>
      <p:sp>
        <p:nvSpPr>
          <p:cNvPr id="1048637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/>
            <a:fld id="{566ABCEB-ACFC-4714-9973-3DA970169C29}" type="datetime1">
              <a:rPr lang="ko-KR" altLang="en-US" sz="1200"/>
              <a:pPr lvl="0" algn="r"/>
              <a:t>2021-06-26</a:t>
            </a:fld>
            <a:endParaRPr lang="ko-KR" altLang="en-US" sz="1200"/>
          </a:p>
        </p:txBody>
      </p:sp>
      <p:sp>
        <p:nvSpPr>
          <p:cNvPr id="1048638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endParaRPr lang="ko-KR" altLang="en-US" sz="1200"/>
          </a:p>
        </p:txBody>
      </p:sp>
      <p:sp>
        <p:nvSpPr>
          <p:cNvPr id="1048639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566ABCEB-ACFC-4714-9973-3DA970169C29}" type="slidenum">
              <a:rPr lang="ko-KR" altLang="en-US" sz="1200"/>
              <a:pPr lvl="0" algn="r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17739357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ko-KR" altLang="en-US" sz="1200"/>
          </a:p>
        </p:txBody>
      </p:sp>
      <p:sp>
        <p:nvSpPr>
          <p:cNvPr id="1048631" name="날짜 개체 틀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/>
            <a:fld id="{566ABCEB-ACFC-4714-9973-3DA970169C29}" type="datetime1">
              <a:rPr lang="ko-KR" altLang="en-US" sz="1200"/>
              <a:pPr lvl="0" algn="r"/>
              <a:t>2021-06-26</a:t>
            </a:fld>
            <a:endParaRPr lang="ko-KR" altLang="en-US" sz="1200"/>
          </a:p>
        </p:txBody>
      </p:sp>
      <p:sp>
        <p:nvSpPr>
          <p:cNvPr id="104863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33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8634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endParaRPr lang="ko-KR" altLang="en-US" sz="1200"/>
          </a:p>
        </p:txBody>
      </p:sp>
      <p:sp>
        <p:nvSpPr>
          <p:cNvPr id="1048635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566ABCEB-ACFC-4714-9973-3DA970169C29}" type="slidenum">
              <a:rPr lang="ko-KR" altLang="en-US" sz="1200"/>
              <a:pPr lvl="0" algn="r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30077947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1" fontAlgn="base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1pPr>
    <a:lvl2pPr marL="457200" indent="0" algn="l" rtl="0" eaLnBrk="1" fontAlgn="base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2pPr>
    <a:lvl3pPr marL="914400" indent="0" algn="l" rtl="0" eaLnBrk="1" fontAlgn="base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3pPr>
    <a:lvl4pPr marL="1371600" indent="0" algn="l" rtl="0" eaLnBrk="1" fontAlgn="base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4pPr>
    <a:lvl5pPr marL="1828800" indent="0" algn="l" rtl="0" eaLnBrk="1" fontAlgn="base" hangingPunct="1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맑은 고딕" pitchFamily="50" charset="-127"/>
        <a:ea typeface="맑은 고딕" pitchFamily="50" charset="-127"/>
        <a:sym typeface="맑은 고딕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566ABCEB-ACFC-4714-9973-3DA970169C29}" type="slidenum">
              <a:rPr lang="ko-KR" altLang="en-US" sz="1200" smtClean="0"/>
              <a:pPr lvl="0" algn="r"/>
              <a:t>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0116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2" descr="D:\아초_C\ah\템플릿작업\템플릿76\0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Picture 4" descr="D:\아초_C\ah\템플릿작업\템플릿76\04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Picture 3" descr="D:\아초_C\ah\템플릿작업\템플릿76\02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Picture 5" descr="D:\아초_C\ah\템플릿작업\템플릿76\01.png"/>
          <p:cNvPicPr>
            <a:picLocks/>
          </p:cNvPicPr>
          <p:nvPr/>
        </p:nvPicPr>
        <p:blipFill>
          <a:blip r:embed="rId5"/>
          <a:srcRect l="8875"/>
          <a:stretch>
            <a:fillRect/>
          </a:stretch>
        </p:blipFill>
        <p:spPr>
          <a:xfrm>
            <a:off x="0" y="1196975"/>
            <a:ext cx="4527550" cy="5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Picture 6" descr="D:\아초_C\ah\템플릿작업\템플릿76\06.png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019925" y="5300662"/>
            <a:ext cx="1276350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Picture 7" descr="D:\아초_C\ah\템플릿작업\템플릿76\05.png"/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464050" y="5732462"/>
            <a:ext cx="1801812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" descr="D:\아초_C\ah\템플릿작업\템플릿76\0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Picture 4" descr="D:\아초_C\ah\템플릿작업\템플릿76\04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Picture 3" descr="D:\아초_C\ah\템플릿작업\템플릿76\02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D:\아초_C\ah\템플릿작업\템플릿76\0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4" descr="D:\아초_C\ah\템플릿작업\템플릿76\04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Picture 3" descr="D:\아초_C\ah\템플릿작업\템플릿76\02.png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25425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Picture 6" descr="D:\아초_C\ah\템플릿작업\템플릿76\06.png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19925" y="5300662"/>
            <a:ext cx="1276350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Picture 7" descr="D:\아초_C\ah\템플릿작업\템플릿76\05.png"/>
          <p:cNvPicPr>
            <a:picLocks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464050" y="5732462"/>
            <a:ext cx="1801812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직사각형 11"/>
          <p:cNvSpPr/>
          <p:nvPr/>
        </p:nvSpPr>
        <p:spPr>
          <a:xfrm>
            <a:off x="0" y="2384425"/>
            <a:ext cx="9144000" cy="2665412"/>
          </a:xfrm>
          <a:prstGeom prst="rect">
            <a:avLst/>
          </a:prstGeom>
          <a:solidFill>
            <a:schemeClr val="lt1">
              <a:alpha val="43921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ctr"/>
            <a:endParaRPr lang="ko-KR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2" descr="D:\아초_C\ah\템플릿작업\템플릿76\0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Picture 4" descr="D:\아초_C\ah\템플릿작업\템플릿76\04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8" name="직사각형 8"/>
          <p:cNvSpPr/>
          <p:nvPr/>
        </p:nvSpPr>
        <p:spPr>
          <a:xfrm>
            <a:off x="0" y="728662"/>
            <a:ext cx="9144000" cy="6129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48629" name="제목 1"/>
          <p:cNvSpPr>
            <a:spLocks noGrp="1"/>
          </p:cNvSpPr>
          <p:nvPr>
            <p:ph type="title"/>
          </p:nvPr>
        </p:nvSpPr>
        <p:spPr>
          <a:xfrm>
            <a:off x="395536" y="37157"/>
            <a:ext cx="8035453" cy="763551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 descr="D:\아초_C\ah\템플릿작업\템플릿76\03.pn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4" descr="D:\아초_C\ah\템플릿작업\템플릿76\04.png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7272337" cy="545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5" name="제목 1"/>
          <p:cNvSpPr>
            <a:spLocks noGrp="1"/>
          </p:cNvSpPr>
          <p:nvPr>
            <p:ph type="title"/>
          </p:nvPr>
        </p:nvSpPr>
        <p:spPr>
          <a:xfrm>
            <a:off x="395536" y="37157"/>
            <a:ext cx="8035453" cy="763551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200" b="0" kern="1200" dirty="0">
                <a:solidFill>
                  <a:schemeClr val="tx1"/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제목 개체 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857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48578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fld id="{566ABCEB-ACFC-4714-9973-3DA970169C29}" type="datetime1">
              <a:rPr lang="ko-KR" altLang="en-US" sz="1200">
                <a:solidFill>
                  <a:srgbClr val="898989"/>
                </a:solidFill>
              </a:rPr>
              <a:pPr lvl="0"/>
              <a:t>2021-06-26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4857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ctr"/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4858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r"/>
            <a:fld id="{566ABCEB-ACFC-4714-9973-3DA970169C29}" type="slidenum">
              <a:rPr lang="ko-KR" altLang="en-US" sz="1200">
                <a:solidFill>
                  <a:srgbClr val="898989"/>
                </a:solidFill>
              </a:rPr>
              <a:pPr lvl="0" algn="r"/>
              <a:t>‹#›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>
            <a:alphaModFix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직사각형 5"/>
          <p:cNvSpPr/>
          <p:nvPr/>
        </p:nvSpPr>
        <p:spPr>
          <a:xfrm>
            <a:off x="0" y="260350"/>
            <a:ext cx="2246312" cy="64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48627" name="TextBox 6"/>
          <p:cNvSpPr txBox="1"/>
          <p:nvPr/>
        </p:nvSpPr>
        <p:spPr>
          <a:xfrm>
            <a:off x="98425" y="309562"/>
            <a:ext cx="2147887" cy="585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lang="en-US" altLang="ko-KR" sz="3200" b="1">
                <a:solidFill>
                  <a:schemeClr val="lt1"/>
                </a:solidFill>
                <a:latin typeface="Arial" charset="0"/>
                <a:ea typeface="Arial" charset="0"/>
              </a:rPr>
              <a:t>PNG FILE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Box 3"/>
          <p:cNvSpPr txBox="1"/>
          <p:nvPr/>
        </p:nvSpPr>
        <p:spPr>
          <a:xfrm>
            <a:off x="181501" y="215245"/>
            <a:ext cx="8530697" cy="660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lang="en-US" altLang="ko-K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Times New Roman" pitchFamily="18" charset="0"/>
              </a:rPr>
              <a:t>WELCOME TO HELPING HANDS </a:t>
            </a:r>
            <a:endParaRPr lang="zh-CN" altLang="en-US"/>
          </a:p>
        </p:txBody>
      </p:sp>
      <p:cxnSp>
        <p:nvCxnSpPr>
          <p:cNvPr id="3145728" name="Straight Arrow Connector 3145727"/>
          <p:cNvCxnSpPr>
            <a:cxnSpLocks/>
          </p:cNvCxnSpPr>
          <p:nvPr/>
        </p:nvCxnSpPr>
        <p:spPr>
          <a:xfrm>
            <a:off x="153463" y="1115952"/>
            <a:ext cx="3737817" cy="134616"/>
          </a:xfrm>
          <a:prstGeom prst="straightConnector1">
            <a:avLst/>
          </a:prstGeom>
          <a:ln w="25400">
            <a:noFill/>
            <a:prstDash val="solid"/>
            <a:tailEnd type="triangle" w="lg" len="lg"/>
          </a:ln>
        </p:spPr>
      </p:cxnSp>
      <p:cxnSp>
        <p:nvCxnSpPr>
          <p:cNvPr id="3145729" name="Straight Arrow Connector 3145728"/>
          <p:cNvCxnSpPr>
            <a:cxnSpLocks/>
          </p:cNvCxnSpPr>
          <p:nvPr/>
        </p:nvCxnSpPr>
        <p:spPr>
          <a:xfrm flipH="1">
            <a:off x="4624916" y="1124635"/>
            <a:ext cx="3260897" cy="262"/>
          </a:xfrm>
          <a:prstGeom prst="straightConnector1">
            <a:avLst/>
          </a:prstGeom>
          <a:ln w="25400">
            <a:noFill/>
            <a:prstDash val="solid"/>
            <a:tailEnd type="triangle" w="lg" len="lg"/>
          </a:ln>
        </p:spPr>
      </p:cxnSp>
      <p:sp>
        <p:nvSpPr>
          <p:cNvPr id="1048623" name="Oval 1048622"/>
          <p:cNvSpPr/>
          <p:nvPr/>
        </p:nvSpPr>
        <p:spPr>
          <a:xfrm flipV="1">
            <a:off x="4203982" y="1114697"/>
            <a:ext cx="194853" cy="194854"/>
          </a:xfrm>
          <a:prstGeom prst="ellipse">
            <a:avLst/>
          </a:prstGeom>
          <a:solidFill>
            <a:srgbClr val="FFFFFF"/>
          </a:solidFill>
          <a:ln w="25400">
            <a:noFill/>
            <a:prstDash val="solid"/>
          </a:ln>
        </p:spPr>
        <p:txBody>
          <a:bodyPr anchor="ctr"/>
          <a:lstStyle/>
          <a:p>
            <a:pPr algn="ctr"/>
            <a:endParaRPr lang="en-IN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62703"/>
            <a:ext cx="6195287" cy="2332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997108"/>
            <a:ext cx="322668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800" dirty="0" smtClean="0"/>
              <a:t>ADVANTAGES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988840"/>
            <a:ext cx="81291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Helping hands website will tracks the money that how much amount we</a:t>
            </a:r>
          </a:p>
          <a:p>
            <a:r>
              <a:rPr lang="en-IN" dirty="0" smtClean="0"/>
              <a:t>Have spent on student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Its used for solving the students problems on money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Helping others can help u live longer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Helping others makes us happy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 smtClean="0"/>
              <a:t>Helping others promotes positive behaviour in teens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692696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DISADVANTAGES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5081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endParaRPr lang="en-IN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Its take time to be successed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Time taken to implement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dirty="0" smtClean="0"/>
              <a:t>There is no disadvantages in helping others</a:t>
            </a:r>
          </a:p>
          <a:p>
            <a:pPr marL="285750" indent="-285750">
              <a:buFont typeface="Wingdings" pitchFamily="2" charset="2"/>
              <a:buChar char="v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112474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FUTURE SCOPE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2060848"/>
            <a:ext cx="749596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In upcoming days its helpful for parents also not only for students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In </a:t>
            </a:r>
            <a:r>
              <a:rPr lang="en-IN" sz="2000" dirty="0" smtClean="0"/>
              <a:t>futhers</a:t>
            </a:r>
            <a:r>
              <a:rPr lang="en-IN" dirty="0" smtClean="0"/>
              <a:t> days I can develop using react.js,angular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This helping hands  will  be hepful in future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IN" dirty="0" smtClean="0"/>
              <a:t>Helping hands are better than praying lips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348880"/>
            <a:ext cx="50658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</a:t>
            </a:r>
          </a:p>
          <a:p>
            <a:pPr algn="ctr"/>
            <a:r>
              <a:rPr lang="en-IN" sz="3200" dirty="0" smtClean="0"/>
              <a:t>For given this opportunity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048623"/>
          <p:cNvSpPr txBox="1"/>
          <p:nvPr/>
        </p:nvSpPr>
        <p:spPr>
          <a:xfrm>
            <a:off x="539552" y="444436"/>
            <a:ext cx="4983480" cy="624840"/>
          </a:xfrm>
          <a:prstGeom prst="rect">
            <a:avLst/>
          </a:prstGeom>
          <a:ln w="63500">
            <a:solidFill>
              <a:srgbClr val="00B050"/>
            </a:solidFill>
            <a:prstDash val="solid"/>
          </a:ln>
        </p:spPr>
        <p:txBody>
          <a:bodyPr vert="horz" wrap="square" rtlCol="0" anchor="ctr" anchorCtr="1">
            <a:spAutoFit/>
          </a:bodyPr>
          <a:lstStyle/>
          <a:p>
            <a:pPr algn="r"/>
            <a:r>
              <a:rPr lang="en-US" sz="3600" b="1" i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Participant details</a:t>
            </a:r>
            <a:endParaRPr lang="en-IN" sz="3600" b="1" i="0">
              <a:solidFill>
                <a:srgbClr val="36363D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25" name="직사각형 37"/>
          <p:cNvSpPr/>
          <p:nvPr/>
        </p:nvSpPr>
        <p:spPr>
          <a:xfrm rot="21040">
            <a:off x="3721701" y="2724576"/>
            <a:ext cx="5130374" cy="45243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altLang="ko-KR" sz="3200" b="1" dirty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ea typeface="Arial" charset="0"/>
                <a:cs typeface="Scheherazade"/>
              </a:rPr>
              <a:t>Presented  By: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lang="en-US" altLang="ko-KR" sz="3200" b="1" dirty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ea typeface="Arial" charset="0"/>
                <a:cs typeface="Scheherazade"/>
              </a:rPr>
              <a:t>K.Mounika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cs typeface="Scheherazade"/>
              </a:rPr>
              <a:t>182U1A0536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cs typeface="Scheherazade"/>
              </a:rPr>
              <a:t>3rd year 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cs typeface="Scheherazade"/>
            </a:endParaRPr>
          </a:p>
          <a:p>
            <a:pPr lvl="0">
              <a:lnSpc>
                <a:spcPct val="100000"/>
              </a:lnSpc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cs typeface="Scheherazade"/>
              </a:rPr>
              <a:t>Department of computer science and </a:t>
            </a:r>
            <a:r>
              <a:rPr lang="en-US" altLang="en-US" sz="3200" b="1" dirty="0" smtClean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cs typeface="Scheherazade"/>
              </a:rPr>
              <a:t>engineering,</a:t>
            </a:r>
          </a:p>
          <a:p>
            <a:pPr lvl="0">
              <a:lnSpc>
                <a:spcPct val="100000"/>
              </a:lnSpc>
            </a:pPr>
            <a:r>
              <a:rPr lang="en-US" altLang="en-US" sz="3200" b="1" dirty="0" smtClean="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rrois Gothic SC"/>
                <a:cs typeface="Scheherazade"/>
              </a:rPr>
              <a:t>Geethanjali institute of science and technology.</a:t>
            </a:r>
          </a:p>
          <a:p>
            <a:pPr lvl="0">
              <a:lnSpc>
                <a:spcPct val="100000"/>
              </a:lnSpc>
            </a:pP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Carrois Gothic SC"/>
              <a:cs typeface="Scheheraza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331912" y="2690812"/>
            <a:ext cx="6516687" cy="792162"/>
            <a:chOff x="1331267" y="2744924"/>
            <a:chExt cx="6517097" cy="792088"/>
          </a:xfrm>
        </p:grpSpPr>
        <p:grpSp>
          <p:nvGrpSpPr>
            <p:cNvPr id="25" name="Group 24"/>
            <p:cNvGrpSpPr/>
            <p:nvPr/>
          </p:nvGrpSpPr>
          <p:grpSpPr>
            <a:xfrm>
              <a:off x="1331267" y="2744924"/>
              <a:ext cx="6517097" cy="792088"/>
              <a:chOff x="1331267" y="2276872"/>
              <a:chExt cx="6517097" cy="792088"/>
            </a:xfrm>
          </p:grpSpPr>
          <p:sp>
            <p:nvSpPr>
              <p:cNvPr id="1048595" name="직사각형 22"/>
              <p:cNvSpPr/>
              <p:nvPr/>
            </p:nvSpPr>
            <p:spPr>
              <a:xfrm>
                <a:off x="1331267" y="2276872"/>
                <a:ext cx="5616624" cy="792088"/>
              </a:xfrm>
              <a:prstGeom prst="rect">
                <a:avLst/>
              </a:prstGeom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EF7A83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6" name="직사각형 23"/>
              <p:cNvSpPr/>
              <p:nvPr/>
            </p:nvSpPr>
            <p:spPr>
              <a:xfrm rot="5400000">
                <a:off x="7056276" y="2276872"/>
                <a:ext cx="792088" cy="792088"/>
              </a:xfrm>
              <a:prstGeom prst="rect">
                <a:avLst/>
              </a:prstGeom>
              <a:solidFill>
                <a:srgbClr val="EF7A83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7" name="직각 삼각형 24"/>
              <p:cNvSpPr/>
              <p:nvPr/>
            </p:nvSpPr>
            <p:spPr>
              <a:xfrm rot="10800000" flipH="1">
                <a:off x="1331641" y="2276872"/>
                <a:ext cx="396043" cy="792088"/>
              </a:xfrm>
              <a:prstGeom prst="rtTriangle">
                <a:avLst/>
              </a:prstGeom>
              <a:solidFill>
                <a:srgbClr val="EF7A83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598" name="직사각형 25"/>
              <p:cNvSpPr/>
              <p:nvPr/>
            </p:nvSpPr>
            <p:spPr>
              <a:xfrm>
                <a:off x="1871700" y="2453117"/>
                <a:ext cx="4896544" cy="5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anchor="t">
                <a:spAutoFit/>
              </a:bodyPr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lang="en-US" altLang="ko-KR" sz="3600" b="1" i="1" u="sng">
                    <a:solidFill>
                      <a:srgbClr val="7F7F7F"/>
                    </a:solidFill>
                    <a:effectLst>
                      <a:outerShdw blurRad="38100" dist="38100" dir="2700000" algn="br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BLOCK DIAGRAM</a:t>
                </a:r>
                <a:endParaRPr lang="zh-CN" altLang="en-US" sz="3600" b="1" i="1" u="sng">
                  <a:effectLst>
                    <a:outerShdw blurRad="38100" dist="38100" dir="2700000" algn="br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48599" name="직사각형 50"/>
            <p:cNvSpPr/>
            <p:nvPr/>
          </p:nvSpPr>
          <p:spPr>
            <a:xfrm>
              <a:off x="7200292" y="2894747"/>
              <a:ext cx="5345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="t">
              <a:spAutoFit/>
            </a:bodyPr>
            <a:lstStyle>
              <a:lvl1pPr marL="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marL="4572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marL="9144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marL="13716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marL="18288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marL="400050" lvl="0" indent="-400050"/>
              <a:r>
                <a:rPr lang="en-US" altLang="ko-KR" sz="3200">
                  <a:solidFill>
                    <a:schemeClr val="lt1"/>
                  </a:solidFill>
                  <a:latin typeface="Arial Black" pitchFamily="34" charset="0"/>
                </a:rPr>
                <a:t>02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31912" y="3608387"/>
            <a:ext cx="6516687" cy="792162"/>
            <a:chOff x="1331267" y="3717032"/>
            <a:chExt cx="6517097" cy="792088"/>
          </a:xfrm>
        </p:grpSpPr>
        <p:grpSp>
          <p:nvGrpSpPr>
            <p:cNvPr id="27" name="Group 26"/>
            <p:cNvGrpSpPr/>
            <p:nvPr/>
          </p:nvGrpSpPr>
          <p:grpSpPr>
            <a:xfrm>
              <a:off x="1331267" y="3717032"/>
              <a:ext cx="6517097" cy="792088"/>
              <a:chOff x="1331267" y="3248980"/>
              <a:chExt cx="6517097" cy="792088"/>
            </a:xfrm>
          </p:grpSpPr>
          <p:sp>
            <p:nvSpPr>
              <p:cNvPr id="1048600" name="직사각형 26"/>
              <p:cNvSpPr/>
              <p:nvPr/>
            </p:nvSpPr>
            <p:spPr>
              <a:xfrm>
                <a:off x="1331267" y="3248980"/>
                <a:ext cx="5616624" cy="792088"/>
              </a:xfrm>
              <a:prstGeom prst="rect">
                <a:avLst/>
              </a:prstGeom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99D1A4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1" name="직사각형 27"/>
              <p:cNvSpPr/>
              <p:nvPr/>
            </p:nvSpPr>
            <p:spPr>
              <a:xfrm rot="5400000">
                <a:off x="7056276" y="3248980"/>
                <a:ext cx="792088" cy="792088"/>
              </a:xfrm>
              <a:prstGeom prst="rect">
                <a:avLst/>
              </a:prstGeom>
              <a:solidFill>
                <a:srgbClr val="99D1A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2" name="직각 삼각형 28"/>
              <p:cNvSpPr/>
              <p:nvPr/>
            </p:nvSpPr>
            <p:spPr>
              <a:xfrm rot="10800000" flipH="1">
                <a:off x="1331641" y="3248980"/>
                <a:ext cx="396043" cy="792088"/>
              </a:xfrm>
              <a:prstGeom prst="rtTriangle">
                <a:avLst/>
              </a:prstGeom>
              <a:solidFill>
                <a:srgbClr val="99D1A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3" name="직사각형 29"/>
              <p:cNvSpPr/>
              <p:nvPr/>
            </p:nvSpPr>
            <p:spPr>
              <a:xfrm>
                <a:off x="1871700" y="3425225"/>
                <a:ext cx="4896544" cy="53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anchor="t">
                <a:spAutoFit/>
              </a:bodyPr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lang="en-US" altLang="ko-KR" sz="3600" b="1" i="1" u="sng">
                    <a:solidFill>
                      <a:srgbClr val="7F7F7F"/>
                    </a:solidFill>
                    <a:effectLst>
                      <a:outerShdw blurRad="38100" dist="38100" dir="2700000" algn="br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MODULES</a:t>
                </a:r>
                <a:endParaRPr lang="zh-CN" altLang="en-US"/>
              </a:p>
            </p:txBody>
          </p:sp>
        </p:grpSp>
        <p:sp>
          <p:nvSpPr>
            <p:cNvPr id="1048604" name="직사각형 51"/>
            <p:cNvSpPr/>
            <p:nvPr/>
          </p:nvSpPr>
          <p:spPr>
            <a:xfrm>
              <a:off x="7200292" y="3866855"/>
              <a:ext cx="5345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="t">
              <a:spAutoFit/>
            </a:bodyPr>
            <a:lstStyle>
              <a:lvl1pPr marL="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marL="4572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marL="9144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marL="13716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marL="18288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marL="400050" lvl="0" indent="-400050"/>
              <a:r>
                <a:rPr lang="en-US" altLang="ko-KR" sz="3200">
                  <a:solidFill>
                    <a:schemeClr val="lt1"/>
                  </a:solidFill>
                  <a:latin typeface="Arial Black" pitchFamily="34" charset="0"/>
                </a:rPr>
                <a:t>03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31912" y="4527550"/>
            <a:ext cx="6516687" cy="792157"/>
            <a:chOff x="1331267" y="4689140"/>
            <a:chExt cx="6517097" cy="792088"/>
          </a:xfrm>
        </p:grpSpPr>
        <p:grpSp>
          <p:nvGrpSpPr>
            <p:cNvPr id="29" name="Group 28"/>
            <p:cNvGrpSpPr/>
            <p:nvPr/>
          </p:nvGrpSpPr>
          <p:grpSpPr>
            <a:xfrm>
              <a:off x="1331267" y="4689140"/>
              <a:ext cx="6517097" cy="792088"/>
              <a:chOff x="1331267" y="4221088"/>
              <a:chExt cx="6517097" cy="792088"/>
            </a:xfrm>
          </p:grpSpPr>
          <p:sp>
            <p:nvSpPr>
              <p:cNvPr id="1048605" name="직사각형 30"/>
              <p:cNvSpPr/>
              <p:nvPr/>
            </p:nvSpPr>
            <p:spPr>
              <a:xfrm>
                <a:off x="1331267" y="4221088"/>
                <a:ext cx="5616624" cy="792088"/>
              </a:xfrm>
              <a:prstGeom prst="rect">
                <a:avLst/>
              </a:prstGeom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AC2C4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6" name="직사각형 31"/>
              <p:cNvSpPr/>
              <p:nvPr/>
            </p:nvSpPr>
            <p:spPr>
              <a:xfrm rot="5400000">
                <a:off x="7056276" y="4221088"/>
                <a:ext cx="792088" cy="792088"/>
              </a:xfrm>
              <a:prstGeom prst="rect">
                <a:avLst/>
              </a:prstGeom>
              <a:solidFill>
                <a:srgbClr val="7AC2C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7" name="직각 삼각형 32"/>
              <p:cNvSpPr/>
              <p:nvPr/>
            </p:nvSpPr>
            <p:spPr>
              <a:xfrm rot="10800000" flipH="1">
                <a:off x="1331641" y="4221088"/>
                <a:ext cx="396043" cy="792088"/>
              </a:xfrm>
              <a:prstGeom prst="rtTriangle">
                <a:avLst/>
              </a:prstGeom>
              <a:solidFill>
                <a:srgbClr val="7AC2C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08" name="직사각형 33"/>
              <p:cNvSpPr/>
              <p:nvPr/>
            </p:nvSpPr>
            <p:spPr>
              <a:xfrm>
                <a:off x="1871700" y="4397333"/>
                <a:ext cx="4896544" cy="30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anchor="t">
                <a:spAutoFit/>
              </a:bodyPr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lang="en-US" altLang="ko-KR" sz="2000" b="1" i="1" u="sng">
                    <a:solidFill>
                      <a:srgbClr val="7F7F7F"/>
                    </a:solidFill>
                    <a:effectLst>
                      <a:outerShdw blurRad="38100" dist="38100" dir="2700000" algn="br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ADVANTAGES AND DISADVANTAGES</a:t>
                </a:r>
                <a:endParaRPr lang="zh-CN" altLang="en-US" sz="2000"/>
              </a:p>
            </p:txBody>
          </p:sp>
        </p:grpSp>
        <p:sp>
          <p:nvSpPr>
            <p:cNvPr id="1048609" name="직사각형 52"/>
            <p:cNvSpPr/>
            <p:nvPr/>
          </p:nvSpPr>
          <p:spPr>
            <a:xfrm>
              <a:off x="7200292" y="4838963"/>
              <a:ext cx="5345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="t">
              <a:spAutoFit/>
            </a:bodyPr>
            <a:lstStyle>
              <a:lvl1pPr marL="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marL="4572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marL="9144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marL="13716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marL="18288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marL="400050" lvl="0" indent="-400050"/>
              <a:r>
                <a:rPr lang="en-US" altLang="ko-KR" sz="3200">
                  <a:solidFill>
                    <a:schemeClr val="lt1"/>
                  </a:solidFill>
                  <a:latin typeface="Arial Black" pitchFamily="34" charset="0"/>
                </a:rPr>
                <a:t>04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1912" y="5445125"/>
            <a:ext cx="6516687" cy="792162"/>
            <a:chOff x="1331267" y="5661248"/>
            <a:chExt cx="6517097" cy="792088"/>
          </a:xfrm>
        </p:grpSpPr>
        <p:grpSp>
          <p:nvGrpSpPr>
            <p:cNvPr id="31" name="Group 30"/>
            <p:cNvGrpSpPr/>
            <p:nvPr/>
          </p:nvGrpSpPr>
          <p:grpSpPr>
            <a:xfrm>
              <a:off x="1331267" y="5661248"/>
              <a:ext cx="6517097" cy="792088"/>
              <a:chOff x="1331267" y="5193196"/>
              <a:chExt cx="6517097" cy="792088"/>
            </a:xfrm>
          </p:grpSpPr>
          <p:sp>
            <p:nvSpPr>
              <p:cNvPr id="1048610" name="직사각형 34"/>
              <p:cNvSpPr/>
              <p:nvPr/>
            </p:nvSpPr>
            <p:spPr>
              <a:xfrm>
                <a:off x="1331267" y="5193196"/>
                <a:ext cx="5616624" cy="792088"/>
              </a:xfrm>
              <a:prstGeom prst="rect">
                <a:avLst/>
              </a:prstGeom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88078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1" name="직사각형 35"/>
              <p:cNvSpPr/>
              <p:nvPr/>
            </p:nvSpPr>
            <p:spPr>
              <a:xfrm rot="5400000">
                <a:off x="7056276" y="5193196"/>
                <a:ext cx="792088" cy="792088"/>
              </a:xfrm>
              <a:prstGeom prst="rect">
                <a:avLst/>
              </a:prstGeom>
              <a:solidFill>
                <a:srgbClr val="788078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2" name="직각 삼각형 36"/>
              <p:cNvSpPr/>
              <p:nvPr/>
            </p:nvSpPr>
            <p:spPr>
              <a:xfrm rot="10800000" flipH="1">
                <a:off x="1331641" y="5193196"/>
                <a:ext cx="396043" cy="792088"/>
              </a:xfrm>
              <a:prstGeom prst="rtTriangle">
                <a:avLst/>
              </a:prstGeom>
              <a:solidFill>
                <a:srgbClr val="788078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3" name="직사각형 37"/>
              <p:cNvSpPr/>
              <p:nvPr/>
            </p:nvSpPr>
            <p:spPr>
              <a:xfrm>
                <a:off x="1871700" y="5369441"/>
                <a:ext cx="4896544" cy="482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anchor="t">
                <a:spAutoFit/>
              </a:bodyPr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lang="en-US" altLang="ko-KR" sz="3200" b="1" i="1" u="sng">
                    <a:solidFill>
                      <a:srgbClr val="7F7F7F"/>
                    </a:solidFill>
                    <a:effectLst>
                      <a:outerShdw blurRad="38100" dist="38100" dir="2700000" algn="br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FUTURE SCOPE</a:t>
                </a:r>
                <a:endParaRPr lang="zh-CN" altLang="en-US"/>
              </a:p>
            </p:txBody>
          </p:sp>
        </p:grpSp>
        <p:sp>
          <p:nvSpPr>
            <p:cNvPr id="1048614" name="직사각형 53"/>
            <p:cNvSpPr/>
            <p:nvPr/>
          </p:nvSpPr>
          <p:spPr>
            <a:xfrm>
              <a:off x="7200292" y="5811071"/>
              <a:ext cx="5345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="t">
              <a:spAutoFit/>
            </a:bodyPr>
            <a:lstStyle>
              <a:lvl1pPr marL="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marL="4572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marL="9144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marL="13716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marL="18288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marL="400050" lvl="0" indent="-400050"/>
              <a:r>
                <a:rPr lang="en-US" altLang="ko-KR" sz="3200">
                  <a:solidFill>
                    <a:schemeClr val="lt1"/>
                  </a:solidFill>
                  <a:latin typeface="Arial Black" pitchFamily="34" charset="0"/>
                </a:rPr>
                <a:t>05</a:t>
              </a:r>
            </a:p>
          </p:txBody>
        </p:sp>
      </p:grpSp>
      <p:sp>
        <p:nvSpPr>
          <p:cNvPr id="1048615" name="TextBox 47"/>
          <p:cNvSpPr txBox="1"/>
          <p:nvPr/>
        </p:nvSpPr>
        <p:spPr>
          <a:xfrm>
            <a:off x="900112" y="908050"/>
            <a:ext cx="2541316" cy="482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r>
              <a:rPr lang="en-US" altLang="ko-KR" sz="3200" b="1" i="1" u="sng"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Black" pitchFamily="34" charset="0"/>
                <a:ea typeface="Arial" charset="0"/>
              </a:rPr>
              <a:t>CONTENTS</a:t>
            </a:r>
            <a:endParaRPr lang="zh-CN" altLang="en-US" i="1" u="sng"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16" name="직사각형 146"/>
          <p:cNvSpPr/>
          <p:nvPr/>
        </p:nvSpPr>
        <p:spPr>
          <a:xfrm>
            <a:off x="827087" y="1449387"/>
            <a:ext cx="7597775" cy="624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/>
            <a:endParaRPr/>
          </a:p>
          <a:p>
            <a:pPr lvl="0"/>
            <a:endParaRPr lang="zh-CN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367630" y="1758181"/>
            <a:ext cx="6516687" cy="792160"/>
            <a:chOff x="1331267" y="1772816"/>
            <a:chExt cx="6517097" cy="792088"/>
          </a:xfrm>
        </p:grpSpPr>
        <p:grpSp>
          <p:nvGrpSpPr>
            <p:cNvPr id="33" name="Group 32"/>
            <p:cNvGrpSpPr/>
            <p:nvPr/>
          </p:nvGrpSpPr>
          <p:grpSpPr>
            <a:xfrm>
              <a:off x="1331267" y="1772816"/>
              <a:ext cx="6517097" cy="792088"/>
              <a:chOff x="1331267" y="1304764"/>
              <a:chExt cx="6517097" cy="792088"/>
            </a:xfrm>
          </p:grpSpPr>
          <p:sp>
            <p:nvSpPr>
              <p:cNvPr id="1048617" name="직사각형 17"/>
              <p:cNvSpPr/>
              <p:nvPr/>
            </p:nvSpPr>
            <p:spPr>
              <a:xfrm>
                <a:off x="1331267" y="1304764"/>
                <a:ext cx="5616624" cy="792088"/>
              </a:xfrm>
              <a:prstGeom prst="rect">
                <a:avLst/>
              </a:prstGeom>
              <a:gradFill rotWithShape="1">
                <a:gsLst>
                  <a:gs pos="0">
                    <a:schemeClr val="lt1">
                      <a:alpha val="100000"/>
                    </a:schemeClr>
                  </a:gs>
                  <a:gs pos="0">
                    <a:srgbClr val="FFFFFF">
                      <a:alpha val="100000"/>
                    </a:srgbClr>
                  </a:gs>
                  <a:gs pos="50000">
                    <a:srgbClr val="FFFFFF">
                      <a:alpha val="100000"/>
                    </a:srgbClr>
                  </a:gs>
                  <a:gs pos="100000">
                    <a:srgbClr val="F2F2F2">
                      <a:alpha val="100000"/>
                    </a:srgbClr>
                  </a:gs>
                </a:gsLst>
                <a:lin ang="10800000" scaled="1"/>
              </a:gradFill>
              <a:ln w="12700" cap="flat" cmpd="sng">
                <a:solidFill>
                  <a:srgbClr val="7E95B7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8" name="직사각형 18"/>
              <p:cNvSpPr/>
              <p:nvPr/>
            </p:nvSpPr>
            <p:spPr>
              <a:xfrm rot="5400000">
                <a:off x="7056276" y="1304764"/>
                <a:ext cx="792088" cy="792088"/>
              </a:xfrm>
              <a:prstGeom prst="rect">
                <a:avLst/>
              </a:prstGeom>
              <a:solidFill>
                <a:srgbClr val="7E95B7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19" name="직각 삼각형 19"/>
              <p:cNvSpPr/>
              <p:nvPr/>
            </p:nvSpPr>
            <p:spPr>
              <a:xfrm rot="10800000" flipH="1">
                <a:off x="1331641" y="1304764"/>
                <a:ext cx="396043" cy="792088"/>
              </a:xfrm>
              <a:prstGeom prst="rtTriangle">
                <a:avLst/>
              </a:prstGeom>
              <a:solidFill>
                <a:srgbClr val="7E95B7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8620" name="직사각형 20"/>
              <p:cNvSpPr/>
              <p:nvPr/>
            </p:nvSpPr>
            <p:spPr>
              <a:xfrm>
                <a:off x="1871700" y="1481009"/>
                <a:ext cx="4896544" cy="5333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0" tIns="0" rIns="0" bIns="0" anchor="t">
                <a:spAutoFit/>
              </a:bodyPr>
              <a:lstStyle>
                <a:lvl1pPr marL="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1pPr>
                <a:lvl2pPr marL="4572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2pPr>
                <a:lvl3pPr marL="9144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3pPr>
                <a:lvl4pPr marL="13716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4pPr>
                <a:lvl5pPr marL="1828800" indent="0" algn="l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맑은 고딕" pitchFamily="50" charset="-127"/>
                    <a:ea typeface="맑은 고딕" pitchFamily="50" charset="-127"/>
                    <a:sym typeface="맑은 고딕" pitchFamily="50" charset="-127"/>
                  </a:defRPr>
                </a:lvl5pPr>
              </a:lstStyle>
              <a:p>
                <a:pPr lvl="0"/>
                <a:r>
                  <a:rPr lang="en-US" altLang="ko-KR" sz="3600" b="1" i="1" u="sng">
                    <a:solidFill>
                      <a:srgbClr val="7F7F7F"/>
                    </a:solidFill>
                    <a:effectLst>
                      <a:outerShdw blurRad="38100" dist="38100" dir="2700000" algn="br" rotWithShape="0">
                        <a:srgbClr val="000000"/>
                      </a:outerShdw>
                    </a:effectLst>
                    <a:latin typeface="Arial" charset="0"/>
                    <a:ea typeface="HY견고딕" pitchFamily="18" charset="-127"/>
                  </a:rPr>
                  <a:t>INTRODUCTION</a:t>
                </a:r>
                <a:endParaRPr lang="zh-CN" altLang="en-US" sz="3600" b="1" i="1" u="sng">
                  <a:effectLst>
                    <a:outerShdw blurRad="38100" dist="38100" dir="2700000" algn="br" rotWithShape="0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1048621" name="직사각형 43"/>
            <p:cNvSpPr/>
            <p:nvPr/>
          </p:nvSpPr>
          <p:spPr>
            <a:xfrm>
              <a:off x="7200292" y="1922639"/>
              <a:ext cx="534573" cy="492443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anchor="t">
              <a:spAutoFit/>
            </a:bodyPr>
            <a:lstStyle>
              <a:lvl1pPr marL="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1pPr>
              <a:lvl2pPr marL="4572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2pPr>
              <a:lvl3pPr marL="9144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3pPr>
              <a:lvl4pPr marL="13716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4pPr>
              <a:lvl5pPr marL="1828800" indent="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sym typeface="맑은 고딕" pitchFamily="50" charset="-127"/>
                </a:defRPr>
              </a:lvl5pPr>
            </a:lstStyle>
            <a:p>
              <a:pPr marL="400050" lvl="0" indent="-400050"/>
              <a:r>
                <a:rPr lang="en-US" altLang="ko-KR" sz="3200">
                  <a:solidFill>
                    <a:schemeClr val="lt1"/>
                  </a:solidFill>
                  <a:latin typeface="Arial Black" pitchFamily="34" charset="0"/>
                </a:rPr>
                <a:t>01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323528" y="889180"/>
            <a:ext cx="7747548" cy="40934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 anchorCtr="1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l"/>
            <a:r>
              <a:rPr lang="en-US" altLang="zh-CN" sz="2000" b="1" dirty="0" smtClean="0">
                <a:latin typeface="Roboto Medium"/>
                <a:cs typeface="Noto Naskh Arabic UI"/>
              </a:rPr>
              <a:t>HELPING HANDS ARE BETTER THAN PRAYING LIPS</a:t>
            </a:r>
          </a:p>
          <a:p>
            <a:pPr lvl="0" algn="l"/>
            <a:endParaRPr lang="en-US" altLang="zh-CN" sz="2000" b="1" dirty="0" smtClean="0">
              <a:latin typeface="Roboto Medium"/>
              <a:cs typeface="Noto Naskh Arabic UI"/>
            </a:endParaRPr>
          </a:p>
          <a:p>
            <a:pPr lvl="0" algn="l"/>
            <a:r>
              <a:rPr lang="en-US" altLang="zh-CN" sz="2000" b="1" dirty="0" smtClean="0">
                <a:latin typeface="Roboto Medium"/>
                <a:cs typeface="Noto Naskh Arabic UI"/>
              </a:rPr>
              <a:t>Aim:main intention of helping hands is to spend money for the student who are in a sick condition</a:t>
            </a:r>
            <a:endParaRPr lang="zh-CN" altLang="en-US" sz="2000" b="1" i="0" dirty="0">
              <a:latin typeface="Roboto Medium"/>
              <a:cs typeface="Noto Naskh Arabic UI"/>
            </a:endParaRPr>
          </a:p>
          <a:p>
            <a:pPr marL="285750" lvl="0" indent="-285750" algn="l">
              <a:buFont typeface="Wingdings" charset="2"/>
              <a:buChar char="ü"/>
            </a:pPr>
            <a:r>
              <a:rPr lang="en-US" altLang="en-US" sz="2000" b="1" i="0" dirty="0">
                <a:latin typeface="Roboto Medium"/>
                <a:cs typeface="Noto Naskh Arabic UI"/>
              </a:rPr>
              <a:t> </a:t>
            </a:r>
            <a:r>
              <a:rPr lang="en-US" altLang="en-US" sz="2000" b="1" dirty="0" smtClean="0">
                <a:latin typeface="Roboto Medium"/>
                <a:cs typeface="Noto Naskh Arabic UI"/>
              </a:rPr>
              <a:t>for eg:if there are 2000 students in a college,if each student gives 5 Rupees per week,then it becomes 20 Rupees per month</a:t>
            </a:r>
            <a:endParaRPr lang="zh-CN" altLang="en-US" sz="2000" b="1" i="0" dirty="0">
              <a:latin typeface="Roboto Medium"/>
              <a:cs typeface="Noto Naskh Arabic UI"/>
            </a:endParaRPr>
          </a:p>
          <a:p>
            <a:pPr marL="285750" lvl="0" indent="-285750">
              <a:buFont typeface="Wingdings" charset="2"/>
              <a:buChar char="ü"/>
            </a:pPr>
            <a:r>
              <a:rPr lang="en-US" altLang="zh-CN" sz="2000" b="1" dirty="0" smtClean="0">
                <a:latin typeface="Roboto Medium"/>
                <a:cs typeface="Noto Naskh Arabic UI"/>
              </a:rPr>
              <a:t>Like this,on 2000 students we can get 20,000 per month</a:t>
            </a:r>
          </a:p>
          <a:p>
            <a:pPr marL="285750" lvl="0" indent="-285750">
              <a:buFont typeface="Wingdings" charset="2"/>
              <a:buChar char="ü"/>
            </a:pPr>
            <a:r>
              <a:rPr lang="en-US" altLang="zh-CN" sz="2000" b="1" dirty="0" smtClean="0">
                <a:latin typeface="Roboto Medium"/>
                <a:cs typeface="Noto Naskh Arabic UI"/>
              </a:rPr>
              <a:t>and for 5 months we can get one lakh</a:t>
            </a:r>
            <a:endParaRPr lang="zh-CN" altLang="en-US" sz="2000" b="1" i="0" dirty="0">
              <a:latin typeface="Roboto Medium"/>
              <a:cs typeface="Noto Naskh Arabic UI"/>
            </a:endParaRPr>
          </a:p>
          <a:p>
            <a:pPr marL="285750" lvl="0" indent="-285750" algn="l">
              <a:buFont typeface="Wingdings" charset="2"/>
              <a:buChar char="ü"/>
            </a:pPr>
            <a:r>
              <a:rPr lang="en-US" altLang="en-US" sz="2000" b="1" i="0" dirty="0">
                <a:latin typeface="Roboto Medium"/>
                <a:cs typeface="Noto Naskh Arabic UI"/>
              </a:rPr>
              <a:t>  </a:t>
            </a:r>
            <a:r>
              <a:rPr lang="en-US" altLang="en-US" sz="2000" b="1" dirty="0" smtClean="0">
                <a:latin typeface="Roboto Medium"/>
                <a:cs typeface="Noto Naskh Arabic UI"/>
              </a:rPr>
              <a:t>half of the amount we can spent on student based on requirement</a:t>
            </a:r>
          </a:p>
          <a:p>
            <a:pPr marL="285750" lvl="0" indent="-285750" algn="l">
              <a:buFont typeface="Wingdings" charset="2"/>
              <a:buChar char="ü"/>
            </a:pPr>
            <a:r>
              <a:rPr lang="en-US" altLang="zh-CN" sz="2000" b="1" i="0" dirty="0" smtClean="0">
                <a:latin typeface="Roboto Medium"/>
                <a:cs typeface="Noto Naskh Arabic UI"/>
              </a:rPr>
              <a:t>If any students gets hospitalized,then this money will be helpful for those students according to particular college</a:t>
            </a:r>
            <a:endParaRPr lang="zh-CN" altLang="en-US" sz="2000" b="1" i="0" dirty="0">
              <a:latin typeface="Roboto Medium"/>
              <a:cs typeface="Noto Naskh Arabic UI"/>
            </a:endParaRPr>
          </a:p>
        </p:txBody>
      </p:sp>
      <p:sp>
        <p:nvSpPr>
          <p:cNvPr id="1048593" name="Oval Callout 1048592"/>
          <p:cNvSpPr/>
          <p:nvPr/>
        </p:nvSpPr>
        <p:spPr>
          <a:xfrm>
            <a:off x="1259632" y="-1683568"/>
            <a:ext cx="4576347" cy="2133600"/>
          </a:xfrm>
          <a:prstGeom prst="wedgeEllipseCallout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altLang="ko-KR" b="1">
                <a:solidFill>
                  <a:srgbClr val="92D04F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" charset="0"/>
                <a:ea typeface="HY견고딕" pitchFamily="18" charset="-127"/>
              </a:rPr>
              <a:t>INTRODUCTION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제목 40"/>
          <p:cNvSpPr>
            <a:spLocks noGrp="1"/>
          </p:cNvSpPr>
          <p:nvPr>
            <p:ph type="title" idx="4294967295"/>
          </p:nvPr>
        </p:nvSpPr>
        <p:spPr>
          <a:xfrm>
            <a:off x="351970" y="418357"/>
            <a:ext cx="4184439" cy="845745"/>
          </a:xfrm>
          <a:prstGeom prst="rect">
            <a:avLst/>
          </a:prstGeom>
          <a:noFill/>
          <a:ln w="50800">
            <a:solidFill>
              <a:srgbClr val="D04617"/>
            </a:solidFill>
            <a:prstDash val="solid"/>
          </a:ln>
        </p:spPr>
        <p:txBody>
          <a:bodyPr vert="horz" lIns="91440" tIns="45720" rIns="91440" bIns="45720"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</a:lstStyle>
          <a:p>
            <a:pPr lvl="0" algn="l"/>
            <a:r>
              <a:rPr lang="en-US" altLang="ko-KR" sz="3200" b="1" i="0" u="none">
                <a:solidFill>
                  <a:srgbClr val="00B05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Arial Black" pitchFamily="34" charset="0"/>
                <a:ea typeface="HY견고딕" pitchFamily="18" charset="-127"/>
              </a:rPr>
              <a:t>BLOCK DIAGRAM</a:t>
            </a:r>
            <a:endParaRPr lang="zh-CN" altLang="en-US" b="1" i="0" u="none">
              <a:solidFill>
                <a:srgbClr val="00B05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16651" y="1393893"/>
            <a:ext cx="2742607" cy="2618126"/>
          </a:xfrm>
          <a:prstGeom prst="rect">
            <a:avLst/>
          </a:prstGeom>
        </p:spPr>
      </p:pic>
      <p:pic>
        <p:nvPicPr>
          <p:cNvPr id="2097160" name="Picture 209715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29" y="4012019"/>
            <a:ext cx="2720627" cy="2706981"/>
          </a:xfrm>
          <a:prstGeom prst="rect">
            <a:avLst/>
          </a:prstGeom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459256" y="3956905"/>
            <a:ext cx="3473456" cy="2752073"/>
          </a:xfrm>
          <a:prstGeom prst="rect">
            <a:avLst/>
          </a:prstGeom>
        </p:spPr>
      </p:pic>
      <p:pic>
        <p:nvPicPr>
          <p:cNvPr id="2097162" name="Picture 209716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459258" y="1393893"/>
            <a:ext cx="3448122" cy="2554038"/>
          </a:xfrm>
          <a:prstGeom prst="rect">
            <a:avLst/>
          </a:prstGeom>
        </p:spPr>
      </p:pic>
      <p:sp>
        <p:nvSpPr>
          <p:cNvPr id="1048587" name="Up-Down Arrow 1048586"/>
          <p:cNvSpPr/>
          <p:nvPr/>
        </p:nvSpPr>
        <p:spPr>
          <a:xfrm flipH="1">
            <a:off x="935606" y="3063093"/>
            <a:ext cx="149364" cy="373410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588" name="Pentagon 1048587"/>
          <p:cNvSpPr/>
          <p:nvPr/>
        </p:nvSpPr>
        <p:spPr>
          <a:xfrm>
            <a:off x="0" y="3575087"/>
            <a:ext cx="2637229" cy="1524000"/>
          </a:xfrm>
          <a:prstGeom prst="homePlate">
            <a:avLst/>
          </a:prstGeom>
          <a:solidFill>
            <a:srgbClr val="65FF65"/>
          </a:solidFill>
          <a:ln w="63500">
            <a:solidFill>
              <a:srgbClr val="993300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DETAILS and FUND COLLECTION</a:t>
            </a:r>
            <a:endParaRPr lang="en-IN" b="1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589" name="Up-Down Arrow 1048588"/>
          <p:cNvSpPr/>
          <p:nvPr/>
        </p:nvSpPr>
        <p:spPr>
          <a:xfrm flipH="1">
            <a:off x="951883" y="5178803"/>
            <a:ext cx="133088" cy="373410"/>
          </a:xfrm>
          <a:prstGeom prst="upDownArrow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endParaRPr lang="en-IN"/>
          </a:p>
        </p:txBody>
      </p:sp>
      <p:sp>
        <p:nvSpPr>
          <p:cNvPr id="1048590" name="Oval 1048589"/>
          <p:cNvSpPr/>
          <p:nvPr/>
        </p:nvSpPr>
        <p:spPr>
          <a:xfrm>
            <a:off x="351970" y="5552213"/>
            <a:ext cx="1319029" cy="1222842"/>
          </a:xfrm>
          <a:prstGeom prst="ellipse">
            <a:avLst/>
          </a:prstGeom>
          <a:solidFill>
            <a:srgbClr val="FFE100"/>
          </a:solidFill>
          <a:ln w="63500">
            <a:solidFill>
              <a:srgbClr val="D04617"/>
            </a:solidFill>
          </a:ln>
        </p:spPr>
        <p:txBody>
          <a:bodyPr anchor="ctr"/>
          <a:lstStyle/>
          <a:p>
            <a:pPr algn="ctr"/>
            <a:r>
              <a:rPr lang="en-US" b="1">
                <a:solidFill>
                  <a:srgbClr val="6600CC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Store in DB</a:t>
            </a:r>
            <a:endParaRPr lang="en-IN" b="1">
              <a:solidFill>
                <a:srgbClr val="6600CC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591" name="Rounded Rectangle 1048590"/>
          <p:cNvSpPr/>
          <p:nvPr/>
        </p:nvSpPr>
        <p:spPr>
          <a:xfrm>
            <a:off x="0" y="1393893"/>
            <a:ext cx="2400161" cy="1606568"/>
          </a:xfrm>
          <a:prstGeom prst="roundRect">
            <a:avLst/>
          </a:prstGeom>
          <a:solidFill>
            <a:srgbClr val="CCFECC"/>
          </a:solidFill>
          <a:ln w="63500">
            <a:solidFill>
              <a:srgbClr val="0000FF"/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b="1" i="0" u="none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HOMEPAGE SIGN UP</a:t>
            </a:r>
            <a:endParaRPr lang="en-IN" b="1" i="0" u="none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87624" y="908720"/>
            <a:ext cx="914400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 PAGE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7945854" y="2348880"/>
            <a:ext cx="1058416" cy="6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PARENT FUND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03920" y="3548399"/>
            <a:ext cx="8999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dirty="0" smtClean="0"/>
              <a:t>In this project you will get to know how to develop one welfare like helping </a:t>
            </a:r>
          </a:p>
          <a:p>
            <a:r>
              <a:rPr lang="en-IN" dirty="0" smtClean="0"/>
              <a:t>Hands using html,css,java script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dirty="0" smtClean="0"/>
              <a:t>It’s the good way to implement helping hands welfare in order to be supportful </a:t>
            </a:r>
          </a:p>
          <a:p>
            <a:r>
              <a:rPr lang="en-IN" dirty="0" smtClean="0"/>
              <a:t>For students who are under poor family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699792" y="8367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</a:t>
            </a:r>
          </a:p>
          <a:p>
            <a:pPr algn="ctr"/>
            <a:r>
              <a:rPr lang="en-IN" dirty="0" smtClean="0"/>
              <a:t>us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139952" y="851547"/>
            <a:ext cx="1152128" cy="971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 </a:t>
            </a:r>
          </a:p>
          <a:p>
            <a:pPr algn="ctr"/>
            <a:r>
              <a:rPr lang="en-IN" dirty="0" smtClean="0"/>
              <a:t>us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7092280" y="954083"/>
            <a:ext cx="853574" cy="857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Student</a:t>
            </a:r>
          </a:p>
          <a:p>
            <a:pPr algn="ctr"/>
            <a:r>
              <a:rPr lang="en-IN" sz="1600" dirty="0" smtClean="0"/>
              <a:t>fund</a:t>
            </a:r>
            <a:endParaRPr lang="en-IN" sz="1600" dirty="0"/>
          </a:p>
        </p:txBody>
      </p:sp>
      <p:sp>
        <p:nvSpPr>
          <p:cNvPr id="31" name="Rectangle 30"/>
          <p:cNvSpPr/>
          <p:nvPr/>
        </p:nvSpPr>
        <p:spPr>
          <a:xfrm>
            <a:off x="8241591" y="764704"/>
            <a:ext cx="914400" cy="10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teacher</a:t>
            </a:r>
          </a:p>
          <a:p>
            <a:pPr algn="ctr"/>
            <a:r>
              <a:rPr lang="en-IN" dirty="0" smtClean="0"/>
              <a:t>fund</a:t>
            </a:r>
          </a:p>
        </p:txBody>
      </p:sp>
      <p:sp>
        <p:nvSpPr>
          <p:cNvPr id="32" name="Minus 31"/>
          <p:cNvSpPr/>
          <p:nvPr/>
        </p:nvSpPr>
        <p:spPr>
          <a:xfrm>
            <a:off x="1979712" y="90872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Minus 32"/>
          <p:cNvSpPr/>
          <p:nvPr/>
        </p:nvSpPr>
        <p:spPr>
          <a:xfrm>
            <a:off x="3419872" y="764704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5868144" y="836712"/>
            <a:ext cx="914400" cy="120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</a:t>
            </a:r>
          </a:p>
          <a:p>
            <a:pPr algn="ctr"/>
            <a:r>
              <a:rPr lang="en-IN" dirty="0" smtClean="0"/>
              <a:t>up</a:t>
            </a:r>
            <a:endParaRPr lang="en-IN" dirty="0"/>
          </a:p>
        </p:txBody>
      </p:sp>
      <p:sp>
        <p:nvSpPr>
          <p:cNvPr id="38" name="Minus 37"/>
          <p:cNvSpPr/>
          <p:nvPr/>
        </p:nvSpPr>
        <p:spPr>
          <a:xfrm>
            <a:off x="5076056" y="764704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Minus 38"/>
          <p:cNvSpPr/>
          <p:nvPr/>
        </p:nvSpPr>
        <p:spPr>
          <a:xfrm>
            <a:off x="6507440" y="1173324"/>
            <a:ext cx="914400" cy="10115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Minus 39"/>
          <p:cNvSpPr/>
          <p:nvPr/>
        </p:nvSpPr>
        <p:spPr>
          <a:xfrm>
            <a:off x="-2124744" y="4941168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Minus 40"/>
          <p:cNvSpPr/>
          <p:nvPr/>
        </p:nvSpPr>
        <p:spPr>
          <a:xfrm>
            <a:off x="7720461" y="846673"/>
            <a:ext cx="759862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Down Arrow 41"/>
          <p:cNvSpPr/>
          <p:nvPr/>
        </p:nvSpPr>
        <p:spPr>
          <a:xfrm>
            <a:off x="8698791" y="1549940"/>
            <a:ext cx="484632" cy="978408"/>
          </a:xfrm>
          <a:prstGeom prst="downArrow">
            <a:avLst>
              <a:gd name="adj1" fmla="val 559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1048645"/>
          <p:cNvSpPr txBox="1"/>
          <p:nvPr/>
        </p:nvSpPr>
        <p:spPr>
          <a:xfrm>
            <a:off x="302164" y="573061"/>
            <a:ext cx="517432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i="0" u="sng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HARDWARE REQUIREMENTS</a:t>
            </a:r>
            <a:endParaRPr lang="en-IN" sz="2800" b="1" i="0" u="sng">
              <a:solidFill>
                <a:srgbClr val="36363D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47" name="TextBox 1048646"/>
          <p:cNvSpPr txBox="1"/>
          <p:nvPr/>
        </p:nvSpPr>
        <p:spPr>
          <a:xfrm>
            <a:off x="621650" y="1640292"/>
            <a:ext cx="8173289" cy="4968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Processor          :     INTEL(5th generation)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Ram                    :      8GB 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Hard disk           :      10GB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Key board          :      Standard Window keyboard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Mouse                :      Two or three button mouse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Monitor              :       SVGA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Display                :      800*600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0" indent="0">
              <a:buNone/>
            </a:pPr>
            <a:endParaRPr lang="en-IN" sz="2400" b="1" i="0" u="none">
              <a:solidFill>
                <a:srgbClr val="000000"/>
              </a:solidFill>
              <a:latin typeface="Noto Sans Egyptian Hieroglyphs"/>
              <a:cs typeface="Noto Sans Hanuno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1048647"/>
          <p:cNvSpPr txBox="1"/>
          <p:nvPr/>
        </p:nvSpPr>
        <p:spPr>
          <a:xfrm>
            <a:off x="302164" y="573061"/>
            <a:ext cx="5174323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 i="0" u="sng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SOFTWARE REQUIREMENTS</a:t>
            </a:r>
            <a:endParaRPr lang="en-IN" sz="2800" b="1" i="0" u="sng">
              <a:solidFill>
                <a:srgbClr val="36363D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49" name="TextBox 1048648"/>
          <p:cNvSpPr txBox="1"/>
          <p:nvPr/>
        </p:nvSpPr>
        <p:spPr>
          <a:xfrm>
            <a:off x="621650" y="1640292"/>
            <a:ext cx="8584772" cy="4358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Operating System                 :   Microsoft Windows 10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Programming Languages    :    Html, Css, JavaScript, Php   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Front end                                :    Html, Css, JavaScript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Back end                                :    Php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Text editors                      :     Visual studio and Notepad++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i="0" u="none">
                <a:solidFill>
                  <a:srgbClr val="000000"/>
                </a:solidFill>
                <a:effectLst/>
                <a:latin typeface="Noto Sans Egyptian Hieroglyphs"/>
                <a:cs typeface="Noto Sans Hanunoo"/>
              </a:rPr>
              <a:t>Compilers                   :      Google Chrome, Internet Explorer              </a:t>
            </a:r>
            <a:endParaRPr lang="en-IN" sz="2400" b="1" i="0" u="none">
              <a:solidFill>
                <a:srgbClr val="000000"/>
              </a:solidFill>
              <a:effectLst/>
              <a:latin typeface="Noto Sans Egyptian Hieroglyphs"/>
              <a:cs typeface="Noto Sans Hanunoo"/>
            </a:endParaRPr>
          </a:p>
          <a:p>
            <a:pPr marL="0" indent="0">
              <a:buNone/>
            </a:pPr>
            <a:endParaRPr lang="en-IN" sz="2400" b="1" i="0" u="none">
              <a:solidFill>
                <a:srgbClr val="000000"/>
              </a:solidFill>
              <a:latin typeface="Noto Sans Egyptian Hieroglyphs"/>
              <a:cs typeface="Noto Sans Hanunoo"/>
            </a:endParaRPr>
          </a:p>
        </p:txBody>
      </p:sp>
      <p:sp>
        <p:nvSpPr>
          <p:cNvPr id="1048650" name="TextBox 1048649"/>
          <p:cNvSpPr txBox="1"/>
          <p:nvPr/>
        </p:nvSpPr>
        <p:spPr>
          <a:xfrm>
            <a:off x="4351881" y="5304404"/>
            <a:ext cx="5420274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Noto Sans Elbasan"/>
              </a:rPr>
              <a:t>and Mozilla Firefox, Safari</a:t>
            </a:r>
            <a:endParaRPr lang="en-IN" sz="2400" b="1">
              <a:solidFill>
                <a:srgbClr val="000000"/>
              </a:solidFill>
              <a:latin typeface="Noto Sans Elbasan"/>
            </a:endParaRPr>
          </a:p>
          <a:p>
            <a:endParaRPr lang="en-IN" sz="2400" b="1">
              <a:solidFill>
                <a:srgbClr val="000000"/>
              </a:solidFill>
              <a:latin typeface="Noto Sans Elbas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extBox 3"/>
          <p:cNvSpPr txBox="1"/>
          <p:nvPr/>
        </p:nvSpPr>
        <p:spPr>
          <a:xfrm>
            <a:off x="0" y="245928"/>
            <a:ext cx="3705225" cy="751840"/>
          </a:xfrm>
          <a:prstGeom prst="rect">
            <a:avLst/>
          </a:prstGeom>
          <a:noFill/>
          <a:ln w="50800">
            <a:solidFill>
              <a:srgbClr val="000000"/>
            </a:solidFill>
            <a:prstDash val="solid"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맑은 고딕" pitchFamily="50" charset="-127"/>
              </a:defRPr>
            </a:lvl5pPr>
          </a:lstStyle>
          <a:p>
            <a:pPr lvl="0" algn="ctr"/>
            <a:r>
              <a:rPr lang="en-US" altLang="ko-KR" sz="4400" b="1">
                <a:solidFill>
                  <a:srgbClr val="800000"/>
                </a:solidFill>
                <a:latin typeface="Arial" charset="0"/>
                <a:ea typeface="HY견고딕" pitchFamily="18" charset="-127"/>
              </a:rPr>
              <a:t>MODULES</a:t>
            </a:r>
            <a:endParaRPr lang="zh-CN" altLang="en-US">
              <a:solidFill>
                <a:srgbClr val="800000"/>
              </a:solidFill>
            </a:endParaRPr>
          </a:p>
        </p:txBody>
      </p:sp>
      <p:sp>
        <p:nvSpPr>
          <p:cNvPr id="1048583" name="TextBox 1048582"/>
          <p:cNvSpPr txBox="1"/>
          <p:nvPr/>
        </p:nvSpPr>
        <p:spPr>
          <a:xfrm>
            <a:off x="164693" y="1170103"/>
            <a:ext cx="8820721" cy="59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Roboto Black"/>
                <a:cs typeface="Noto Serif Tamil"/>
              </a:rPr>
              <a:t>In these session involving different modules</a:t>
            </a:r>
            <a:endParaRPr lang="en-IN" sz="2800">
              <a:solidFill>
                <a:srgbClr val="000000"/>
              </a:solidFill>
              <a:latin typeface="Roboto Black"/>
              <a:cs typeface="Noto Serif Tamil"/>
            </a:endParaRPr>
          </a:p>
        </p:txBody>
      </p:sp>
      <p:sp>
        <p:nvSpPr>
          <p:cNvPr id="1048584" name="TextBox 1048583"/>
          <p:cNvSpPr txBox="1"/>
          <p:nvPr/>
        </p:nvSpPr>
        <p:spPr>
          <a:xfrm>
            <a:off x="299779" y="1941879"/>
            <a:ext cx="8586329" cy="1653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Homepage Module :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             </a:t>
            </a:r>
            <a:r>
              <a:rPr lang="en-US" sz="1800" b="1">
                <a:solidFill>
                  <a:srgbClr val="000000"/>
                </a:solidFill>
                <a:latin typeface="Noto Serif Telugu"/>
                <a:ea typeface="Noto Serif Telugu"/>
                <a:cs typeface="Noto Serif Telugu"/>
              </a:rPr>
              <a:t>In this module total project homupagee Involved.First you can click menu option, the different options to see like contact us and about us , sign up.You can click one option to see the results of the project... 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447</Words>
  <Application>Microsoft Office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主题</vt:lpstr>
      <vt:lpstr>Office 主题</vt:lpstr>
      <vt:lpstr>PowerPoint Presentation</vt:lpstr>
      <vt:lpstr>PowerPoint Presentation</vt:lpstr>
      <vt:lpstr>PowerPoint Presentation</vt:lpstr>
      <vt:lpstr>PowerPoint Presentation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asadal</dc:creator>
  <cp:lastModifiedBy>Vamsi</cp:lastModifiedBy>
  <cp:revision>17</cp:revision>
  <dcterms:created xsi:type="dcterms:W3CDTF">2013-11-12T16:46:09Z</dcterms:created>
  <dcterms:modified xsi:type="dcterms:W3CDTF">2021-06-26T07:37:10Z</dcterms:modified>
</cp:coreProperties>
</file>