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FC41C03-F871-49E1-9915-EABC5E331F35}" type="datetimeFigureOut">
              <a:rPr lang="en-US" smtClean="0"/>
              <a:pPr/>
              <a:t>2/3/2023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AA0BC90-29E2-4290-9A76-10677518DA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C41C03-F871-49E1-9915-EABC5E331F35}" type="datetimeFigureOut">
              <a:rPr lang="en-US" smtClean="0"/>
              <a:pPr/>
              <a:t>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0BC90-29E2-4290-9A76-10677518DA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C41C03-F871-49E1-9915-EABC5E331F35}" type="datetimeFigureOut">
              <a:rPr lang="en-US" smtClean="0"/>
              <a:pPr/>
              <a:t>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0BC90-29E2-4290-9A76-10677518DA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C41C03-F871-49E1-9915-EABC5E331F35}" type="datetimeFigureOut">
              <a:rPr lang="en-US" smtClean="0"/>
              <a:pPr/>
              <a:t>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0BC90-29E2-4290-9A76-10677518DAA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FC41C03-F871-49E1-9915-EABC5E331F35}" type="datetimeFigureOut">
              <a:rPr lang="en-US" smtClean="0"/>
              <a:pPr/>
              <a:t>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A0BC90-29E2-4290-9A76-10677518DAA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C41C03-F871-49E1-9915-EABC5E331F35}" type="datetimeFigureOut">
              <a:rPr lang="en-US" smtClean="0"/>
              <a:pPr/>
              <a:t>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A0BC90-29E2-4290-9A76-10677518DAA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C41C03-F871-49E1-9915-EABC5E331F35}" type="datetimeFigureOut">
              <a:rPr lang="en-US" smtClean="0"/>
              <a:pPr/>
              <a:t>2/3/2023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A0BC90-29E2-4290-9A76-10677518DA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FC41C03-F871-49E1-9915-EABC5E331F35}" type="datetimeFigureOut">
              <a:rPr lang="en-US" smtClean="0"/>
              <a:pPr/>
              <a:t>2/3/2023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A0BC90-29E2-4290-9A76-10677518DAA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FC41C03-F871-49E1-9915-EABC5E331F35}" type="datetimeFigureOut">
              <a:rPr lang="en-US" smtClean="0"/>
              <a:pPr/>
              <a:t>2/3/2023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A0BC90-29E2-4290-9A76-10677518DA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FC41C03-F871-49E1-9915-EABC5E331F35}" type="datetimeFigureOut">
              <a:rPr lang="en-US" smtClean="0"/>
              <a:pPr/>
              <a:t>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A0BC90-29E2-4290-9A76-10677518DA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FC41C03-F871-49E1-9915-EABC5E331F35}" type="datetimeFigureOut">
              <a:rPr lang="en-US" smtClean="0"/>
              <a:pPr/>
              <a:t>2/3/2023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AA0BC90-29E2-4290-9A76-10677518DAA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FC41C03-F871-49E1-9915-EABC5E331F35}" type="datetimeFigureOut">
              <a:rPr lang="en-US" smtClean="0"/>
              <a:pPr/>
              <a:t>2/3/2023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AA0BC90-29E2-4290-9A76-10677518DA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229600" cy="6019800"/>
          </a:xfrm>
        </p:spPr>
        <p:txBody>
          <a:bodyPr>
            <a:normAutofit fontScale="92500"/>
          </a:bodyPr>
          <a:lstStyle/>
          <a:p>
            <a:pPr algn="ctr"/>
            <a:r>
              <a:rPr lang="en-US" sz="2400" b="1" dirty="0" smtClean="0">
                <a:solidFill>
                  <a:schemeClr val="tx1"/>
                </a:solidFill>
                <a:latin typeface="Times New Roman" pitchFamily="18" charset="0"/>
                <a:cs typeface="Times New Roman" pitchFamily="18" charset="0"/>
              </a:rPr>
              <a:t>Python Variables</a:t>
            </a:r>
          </a:p>
          <a:p>
            <a:endParaRPr lang="en-US" sz="2400" b="1"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Variable is a name that is used to refer to memory location. Python variable is also known as an identifier and used to hold value</a:t>
            </a:r>
          </a:p>
          <a:p>
            <a:pPr algn="l"/>
            <a:endParaRPr lang="en-US" sz="2400"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Rules:</a:t>
            </a:r>
          </a:p>
          <a:p>
            <a:pPr algn="l">
              <a:buSzPct val="120000"/>
              <a:buFont typeface="Arial" pitchFamily="34" charset="0"/>
              <a:buChar char="•"/>
            </a:pPr>
            <a:r>
              <a:rPr lang="en-US" sz="2200" dirty="0" smtClean="0">
                <a:solidFill>
                  <a:schemeClr val="tx1"/>
                </a:solidFill>
                <a:latin typeface="Times New Roman" pitchFamily="18" charset="0"/>
                <a:cs typeface="Times New Roman" pitchFamily="18" charset="0"/>
              </a:rPr>
              <a:t>The first character of the variable must be an alphabet or underscore ( _ ).</a:t>
            </a:r>
          </a:p>
          <a:p>
            <a:pPr algn="l">
              <a:buSzPct val="120000"/>
              <a:buFont typeface="Arial" pitchFamily="34" charset="0"/>
              <a:buChar char="•"/>
            </a:pPr>
            <a:r>
              <a:rPr lang="en-US" sz="2200" dirty="0" smtClean="0">
                <a:solidFill>
                  <a:schemeClr val="tx1"/>
                </a:solidFill>
                <a:latin typeface="Times New Roman" pitchFamily="18" charset="0"/>
                <a:cs typeface="Times New Roman" pitchFamily="18" charset="0"/>
              </a:rPr>
              <a:t>All the characters except the first character may be an alphabet of lower-case(a-z), upper-case (A-Z), underscore, or digit (0-9).</a:t>
            </a:r>
          </a:p>
          <a:p>
            <a:pPr algn="l">
              <a:buSzPct val="120000"/>
              <a:buFont typeface="Arial" pitchFamily="34" charset="0"/>
              <a:buChar char="•"/>
            </a:pPr>
            <a:r>
              <a:rPr lang="en-US" sz="2200" dirty="0" smtClean="0">
                <a:solidFill>
                  <a:schemeClr val="tx1"/>
                </a:solidFill>
                <a:latin typeface="Times New Roman" pitchFamily="18" charset="0"/>
                <a:cs typeface="Times New Roman" pitchFamily="18" charset="0"/>
              </a:rPr>
              <a:t>Identifier name must not contain any white-space, or special character (!, @, #, %, ^, &amp;, *).</a:t>
            </a:r>
          </a:p>
          <a:p>
            <a:pPr algn="l">
              <a:buSzPct val="120000"/>
              <a:buFont typeface="Arial" pitchFamily="34" charset="0"/>
              <a:buChar char="•"/>
            </a:pPr>
            <a:r>
              <a:rPr lang="en-US" sz="2200" dirty="0" smtClean="0">
                <a:solidFill>
                  <a:schemeClr val="tx1"/>
                </a:solidFill>
                <a:latin typeface="Times New Roman" pitchFamily="18" charset="0"/>
                <a:cs typeface="Times New Roman" pitchFamily="18" charset="0"/>
              </a:rPr>
              <a:t>Identifier name must not be similar to any keyword defined in the language.</a:t>
            </a:r>
          </a:p>
          <a:p>
            <a:pPr algn="l">
              <a:buSzPct val="120000"/>
              <a:buFont typeface="Arial" pitchFamily="34" charset="0"/>
              <a:buChar char="•"/>
            </a:pPr>
            <a:r>
              <a:rPr lang="en-US" sz="2200" dirty="0" smtClean="0">
                <a:solidFill>
                  <a:schemeClr val="tx1"/>
                </a:solidFill>
                <a:latin typeface="Times New Roman" pitchFamily="18" charset="0"/>
                <a:cs typeface="Times New Roman" pitchFamily="18" charset="0"/>
              </a:rPr>
              <a:t>Identifier names are case sensitive; for example, my name, and </a:t>
            </a:r>
            <a:r>
              <a:rPr lang="en-US" sz="2200" dirty="0" err="1" smtClean="0">
                <a:solidFill>
                  <a:schemeClr val="tx1"/>
                </a:solidFill>
                <a:latin typeface="Times New Roman" pitchFamily="18" charset="0"/>
                <a:cs typeface="Times New Roman" pitchFamily="18" charset="0"/>
              </a:rPr>
              <a:t>MyName</a:t>
            </a:r>
            <a:r>
              <a:rPr lang="en-US" sz="2200" dirty="0" smtClean="0">
                <a:solidFill>
                  <a:schemeClr val="tx1"/>
                </a:solidFill>
                <a:latin typeface="Times New Roman" pitchFamily="18" charset="0"/>
                <a:cs typeface="Times New Roman" pitchFamily="18" charset="0"/>
              </a:rPr>
              <a:t> is not the same.</a:t>
            </a:r>
          </a:p>
          <a:p>
            <a:pPr algn="l">
              <a:buSzPct val="120000"/>
              <a:buFont typeface="Arial" pitchFamily="34" charset="0"/>
              <a:buChar char="•"/>
            </a:pPr>
            <a:r>
              <a:rPr lang="en-US" sz="2200" dirty="0" smtClean="0">
                <a:solidFill>
                  <a:schemeClr val="tx1"/>
                </a:solidFill>
                <a:latin typeface="Times New Roman" pitchFamily="18" charset="0"/>
                <a:cs typeface="Times New Roman" pitchFamily="18" charset="0"/>
              </a:rPr>
              <a:t>Examples of valid identifiers: a123, _n, n_9, etc.</a:t>
            </a:r>
          </a:p>
          <a:p>
            <a:pPr algn="l">
              <a:buSzPct val="120000"/>
              <a:buFont typeface="Arial" pitchFamily="34" charset="0"/>
              <a:buChar char="•"/>
            </a:pPr>
            <a:r>
              <a:rPr lang="en-US" sz="2200" dirty="0" smtClean="0">
                <a:solidFill>
                  <a:schemeClr val="tx1"/>
                </a:solidFill>
                <a:latin typeface="Times New Roman" pitchFamily="18" charset="0"/>
                <a:cs typeface="Times New Roman" pitchFamily="18" charset="0"/>
              </a:rPr>
              <a:t>Examples of invalid identifiers: 1a, n%4, n 9, etc.</a:t>
            </a:r>
          </a:p>
          <a:p>
            <a:endParaRPr lang="en-US" sz="24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rmAutofit/>
          </a:bodyPr>
          <a:lstStyle/>
          <a:p>
            <a:pPr algn="ctr"/>
            <a:r>
              <a:rPr lang="en-US" sz="2400" b="1" dirty="0" smtClean="0">
                <a:latin typeface="Times New Roman" pitchFamily="18" charset="0"/>
                <a:cs typeface="Times New Roman" pitchFamily="18" charset="0"/>
              </a:rPr>
              <a:t> Logical Operators: (</a:t>
            </a:r>
            <a:r>
              <a:rPr lang="en-US" sz="2400" dirty="0" smtClean="0">
                <a:latin typeface="Times New Roman" pitchFamily="18" charset="0"/>
                <a:cs typeface="Times New Roman" pitchFamily="18" charset="0"/>
              </a:rPr>
              <a:t>and, or ,not</a:t>
            </a:r>
            <a:r>
              <a:rPr lang="en-US" sz="2400" b="1" dirty="0" smtClean="0">
                <a:latin typeface="Times New Roman" pitchFamily="18" charset="0"/>
                <a:cs typeface="Times New Roman" pitchFamily="18" charset="0"/>
              </a:rPr>
              <a:t>)</a:t>
            </a:r>
          </a:p>
          <a:p>
            <a:pPr algn="ctr"/>
            <a:endParaRPr lang="en-US" sz="2400" b="1"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Logical operators are used to combine conditional statements:</a:t>
            </a:r>
          </a:p>
          <a:p>
            <a:pPr algn="l"/>
            <a:endParaRPr lang="en-US" sz="2400"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Example:</a:t>
            </a:r>
          </a:p>
          <a:p>
            <a:pPr algn="l"/>
            <a:r>
              <a:rPr lang="en-US" sz="2400" dirty="0" smtClean="0">
                <a:latin typeface="Times New Roman" pitchFamily="18" charset="0"/>
                <a:cs typeface="Times New Roman" pitchFamily="18" charset="0"/>
              </a:rPr>
              <a:t>x = 5</a:t>
            </a:r>
          </a:p>
          <a:p>
            <a:pPr algn="l"/>
            <a:endParaRPr lang="en-US" sz="2400"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print(x &gt; 3 and x &lt; 10)#True</a:t>
            </a:r>
          </a:p>
          <a:p>
            <a:pPr algn="l"/>
            <a:r>
              <a:rPr lang="en-US" sz="2400" dirty="0" smtClean="0">
                <a:latin typeface="Times New Roman" pitchFamily="18" charset="0"/>
                <a:cs typeface="Times New Roman" pitchFamily="18" charset="0"/>
              </a:rPr>
              <a:t>print(x &gt; 3 or x &lt; 4)#True</a:t>
            </a:r>
          </a:p>
          <a:p>
            <a:pPr algn="l"/>
            <a:r>
              <a:rPr lang="en-US" sz="2400" dirty="0" smtClean="0">
                <a:latin typeface="Times New Roman" pitchFamily="18" charset="0"/>
                <a:cs typeface="Times New Roman" pitchFamily="18" charset="0"/>
              </a:rPr>
              <a:t>print(not(x &gt; 3 and x &lt; 10))#False</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l"/>
            <a:r>
              <a:rPr lang="en-US" sz="2400" b="1" dirty="0" smtClean="0">
                <a:latin typeface="Times New Roman" pitchFamily="18" charset="0"/>
                <a:cs typeface="Times New Roman" pitchFamily="18" charset="0"/>
              </a:rPr>
              <a:t>Assignment Operators:( </a:t>
            </a:r>
            <a:r>
              <a:rPr lang="en-US" sz="2400" dirty="0" smtClean="0">
                <a:latin typeface="Times New Roman" pitchFamily="18" charset="0"/>
                <a:cs typeface="Times New Roman" pitchFamily="18" charset="0"/>
              </a:rPr>
              <a:t>+=,-=,*=,/=,%=,&amp;=,|=,^=,&lt;&lt;,&gt;&gt;</a:t>
            </a:r>
            <a:r>
              <a:rPr lang="en-US" sz="2400" b="1" dirty="0" smtClean="0">
                <a:latin typeface="Times New Roman" pitchFamily="18" charset="0"/>
                <a:cs typeface="Times New Roman" pitchFamily="18" charset="0"/>
              </a:rPr>
              <a:t>)</a:t>
            </a:r>
          </a:p>
          <a:p>
            <a:pPr algn="l"/>
            <a:r>
              <a:rPr lang="en-US" sz="2400" dirty="0" smtClean="0">
                <a:latin typeface="Times New Roman" pitchFamily="18" charset="0"/>
                <a:cs typeface="Times New Roman" pitchFamily="18" charset="0"/>
              </a:rPr>
              <a:t>Assignment operators are used to assign values to variables:</a:t>
            </a:r>
          </a:p>
          <a:p>
            <a:pPr algn="l"/>
            <a:r>
              <a:rPr lang="fr-FR" sz="2400" dirty="0" smtClean="0">
                <a:latin typeface="Times New Roman" pitchFamily="18" charset="0"/>
                <a:cs typeface="Times New Roman" pitchFamily="18" charset="0"/>
              </a:rPr>
              <a:t>x = 5</a:t>
            </a:r>
          </a:p>
          <a:p>
            <a:pPr algn="l"/>
            <a:r>
              <a:rPr lang="fr-FR" sz="2400" dirty="0" smtClean="0">
                <a:latin typeface="Times New Roman" pitchFamily="18" charset="0"/>
                <a:cs typeface="Times New Roman" pitchFamily="18" charset="0"/>
              </a:rPr>
              <a:t>y=4</a:t>
            </a:r>
          </a:p>
          <a:p>
            <a:pPr algn="l"/>
            <a:r>
              <a:rPr lang="fr-FR" sz="2400" dirty="0" smtClean="0">
                <a:latin typeface="Times New Roman" pitchFamily="18" charset="0"/>
                <a:cs typeface="Times New Roman" pitchFamily="18" charset="0"/>
              </a:rPr>
              <a:t>a=2</a:t>
            </a:r>
          </a:p>
          <a:p>
            <a:pPr algn="l"/>
            <a:r>
              <a:rPr lang="fr-FR" sz="2400" dirty="0" smtClean="0">
                <a:latin typeface="Times New Roman" pitchFamily="18" charset="0"/>
                <a:cs typeface="Times New Roman" pitchFamily="18" charset="0"/>
              </a:rPr>
              <a:t>c=4</a:t>
            </a:r>
          </a:p>
          <a:p>
            <a:pPr algn="l"/>
            <a:r>
              <a:rPr lang="fr-FR" sz="2400" dirty="0" smtClean="0">
                <a:latin typeface="Times New Roman" pitchFamily="18" charset="0"/>
                <a:cs typeface="Times New Roman" pitchFamily="18" charset="0"/>
              </a:rPr>
              <a:t>b=8</a:t>
            </a:r>
          </a:p>
          <a:p>
            <a:pPr algn="l"/>
            <a:r>
              <a:rPr lang="fr-FR" sz="2400" dirty="0" smtClean="0">
                <a:latin typeface="Times New Roman" pitchFamily="18" charset="0"/>
                <a:cs typeface="Times New Roman" pitchFamily="18" charset="0"/>
              </a:rPr>
              <a:t>x+=7</a:t>
            </a:r>
          </a:p>
          <a:p>
            <a:pPr algn="l"/>
            <a:r>
              <a:rPr lang="fr-FR" sz="2400" dirty="0" err="1" smtClean="0">
                <a:latin typeface="Times New Roman" pitchFamily="18" charset="0"/>
                <a:cs typeface="Times New Roman" pitchFamily="18" charset="0"/>
              </a:rPr>
              <a:t>print</a:t>
            </a:r>
            <a:r>
              <a:rPr lang="fr-FR" sz="2400" dirty="0" smtClean="0">
                <a:latin typeface="Times New Roman" pitchFamily="18" charset="0"/>
                <a:cs typeface="Times New Roman" pitchFamily="18" charset="0"/>
              </a:rPr>
              <a:t>(x)#12</a:t>
            </a:r>
          </a:p>
          <a:p>
            <a:pPr algn="l"/>
            <a:r>
              <a:rPr lang="fr-FR" sz="2400" dirty="0" smtClean="0">
                <a:latin typeface="Times New Roman" pitchFamily="18" charset="0"/>
                <a:cs typeface="Times New Roman" pitchFamily="18" charset="0"/>
              </a:rPr>
              <a:t>x -= 3</a:t>
            </a:r>
          </a:p>
          <a:p>
            <a:pPr algn="l"/>
            <a:r>
              <a:rPr lang="fr-FR" sz="2400" dirty="0" err="1" smtClean="0">
                <a:latin typeface="Times New Roman" pitchFamily="18" charset="0"/>
                <a:cs typeface="Times New Roman" pitchFamily="18" charset="0"/>
              </a:rPr>
              <a:t>print</a:t>
            </a:r>
            <a:r>
              <a:rPr lang="fr-FR" sz="2400" dirty="0" smtClean="0">
                <a:latin typeface="Times New Roman" pitchFamily="18" charset="0"/>
                <a:cs typeface="Times New Roman" pitchFamily="18" charset="0"/>
              </a:rPr>
              <a:t>(x)#9</a:t>
            </a:r>
          </a:p>
          <a:p>
            <a:pPr algn="l"/>
            <a:r>
              <a:rPr lang="fr-FR" sz="2400" dirty="0" smtClean="0">
                <a:latin typeface="Times New Roman" pitchFamily="18" charset="0"/>
                <a:cs typeface="Times New Roman" pitchFamily="18" charset="0"/>
              </a:rPr>
              <a:t>x *= 3</a:t>
            </a:r>
          </a:p>
          <a:p>
            <a:pPr algn="l"/>
            <a:r>
              <a:rPr lang="en-US" sz="2400" dirty="0" smtClean="0">
                <a:latin typeface="Times New Roman" pitchFamily="18" charset="0"/>
                <a:cs typeface="Times New Roman" pitchFamily="18" charset="0"/>
              </a:rPr>
              <a:t>print(x)#27</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rmAutofit/>
          </a:bodyPr>
          <a:lstStyle/>
          <a:p>
            <a:pPr algn="l"/>
            <a:r>
              <a:rPr lang="fr-FR" sz="2400" dirty="0" smtClean="0">
                <a:solidFill>
                  <a:schemeClr val="tx1"/>
                </a:solidFill>
                <a:latin typeface="Times New Roman" pitchFamily="18" charset="0"/>
                <a:cs typeface="Times New Roman" pitchFamily="18" charset="0"/>
              </a:rPr>
              <a:t>x /= 3</a:t>
            </a:r>
          </a:p>
          <a:p>
            <a:pPr algn="l"/>
            <a:r>
              <a:rPr lang="fr-FR" sz="2400" dirty="0" err="1" smtClean="0">
                <a:solidFill>
                  <a:schemeClr val="tx1"/>
                </a:solidFill>
                <a:latin typeface="Times New Roman" pitchFamily="18" charset="0"/>
                <a:cs typeface="Times New Roman" pitchFamily="18" charset="0"/>
              </a:rPr>
              <a:t>print</a:t>
            </a:r>
            <a:r>
              <a:rPr lang="fr-FR" sz="2400" dirty="0" smtClean="0">
                <a:solidFill>
                  <a:schemeClr val="tx1"/>
                </a:solidFill>
                <a:latin typeface="Times New Roman" pitchFamily="18" charset="0"/>
                <a:cs typeface="Times New Roman" pitchFamily="18" charset="0"/>
              </a:rPr>
              <a:t>(x)#9.0</a:t>
            </a:r>
          </a:p>
          <a:p>
            <a:pPr algn="l"/>
            <a:r>
              <a:rPr lang="fr-FR" sz="2400" dirty="0" smtClean="0">
                <a:solidFill>
                  <a:schemeClr val="tx1"/>
                </a:solidFill>
                <a:latin typeface="Times New Roman" pitchFamily="18" charset="0"/>
                <a:cs typeface="Times New Roman" pitchFamily="18" charset="0"/>
              </a:rPr>
              <a:t>x %= 3</a:t>
            </a:r>
          </a:p>
          <a:p>
            <a:pPr algn="l"/>
            <a:r>
              <a:rPr lang="fr-FR" sz="2400" dirty="0" err="1" smtClean="0">
                <a:solidFill>
                  <a:schemeClr val="tx1"/>
                </a:solidFill>
                <a:latin typeface="Times New Roman" pitchFamily="18" charset="0"/>
                <a:cs typeface="Times New Roman" pitchFamily="18" charset="0"/>
              </a:rPr>
              <a:t>print</a:t>
            </a:r>
            <a:r>
              <a:rPr lang="fr-FR" sz="2400" dirty="0" smtClean="0">
                <a:solidFill>
                  <a:schemeClr val="tx1"/>
                </a:solidFill>
                <a:latin typeface="Times New Roman" pitchFamily="18" charset="0"/>
                <a:cs typeface="Times New Roman" pitchFamily="18" charset="0"/>
              </a:rPr>
              <a:t>(x)#0.0</a:t>
            </a:r>
          </a:p>
          <a:p>
            <a:pPr algn="l"/>
            <a:r>
              <a:rPr lang="fr-FR" sz="2400" dirty="0" smtClean="0">
                <a:solidFill>
                  <a:schemeClr val="tx1"/>
                </a:solidFill>
                <a:latin typeface="Times New Roman" pitchFamily="18" charset="0"/>
                <a:cs typeface="Times New Roman" pitchFamily="18" charset="0"/>
              </a:rPr>
              <a:t>a &amp;= 3</a:t>
            </a:r>
          </a:p>
          <a:p>
            <a:pPr algn="l"/>
            <a:r>
              <a:rPr lang="fr-FR" sz="2400" dirty="0" err="1" smtClean="0">
                <a:solidFill>
                  <a:schemeClr val="tx1"/>
                </a:solidFill>
                <a:latin typeface="Times New Roman" pitchFamily="18" charset="0"/>
                <a:cs typeface="Times New Roman" pitchFamily="18" charset="0"/>
              </a:rPr>
              <a:t>print</a:t>
            </a:r>
            <a:r>
              <a:rPr lang="fr-FR" sz="2400" dirty="0" smtClean="0">
                <a:solidFill>
                  <a:schemeClr val="tx1"/>
                </a:solidFill>
                <a:latin typeface="Times New Roman" pitchFamily="18" charset="0"/>
                <a:cs typeface="Times New Roman" pitchFamily="18" charset="0"/>
              </a:rPr>
              <a:t>(a)#2</a:t>
            </a:r>
          </a:p>
          <a:p>
            <a:pPr algn="l"/>
            <a:r>
              <a:rPr lang="fr-FR" sz="2400" dirty="0" smtClean="0">
                <a:solidFill>
                  <a:schemeClr val="tx1"/>
                </a:solidFill>
                <a:latin typeface="Times New Roman" pitchFamily="18" charset="0"/>
                <a:cs typeface="Times New Roman" pitchFamily="18" charset="0"/>
              </a:rPr>
              <a:t>c |= 3</a:t>
            </a:r>
          </a:p>
          <a:p>
            <a:pPr algn="l"/>
            <a:r>
              <a:rPr lang="fr-FR" sz="2400" dirty="0" err="1" smtClean="0">
                <a:solidFill>
                  <a:schemeClr val="tx1"/>
                </a:solidFill>
                <a:latin typeface="Times New Roman" pitchFamily="18" charset="0"/>
                <a:cs typeface="Times New Roman" pitchFamily="18" charset="0"/>
              </a:rPr>
              <a:t>print</a:t>
            </a:r>
            <a:r>
              <a:rPr lang="fr-FR" sz="2400" dirty="0" smtClean="0">
                <a:solidFill>
                  <a:schemeClr val="tx1"/>
                </a:solidFill>
                <a:latin typeface="Times New Roman" pitchFamily="18" charset="0"/>
                <a:cs typeface="Times New Roman" pitchFamily="18" charset="0"/>
              </a:rPr>
              <a:t>(c)#7</a:t>
            </a:r>
          </a:p>
          <a:p>
            <a:pPr algn="l"/>
            <a:r>
              <a:rPr lang="fr-FR" sz="2400" dirty="0" smtClean="0">
                <a:solidFill>
                  <a:schemeClr val="tx1"/>
                </a:solidFill>
                <a:latin typeface="Times New Roman" pitchFamily="18" charset="0"/>
                <a:cs typeface="Times New Roman" pitchFamily="18" charset="0"/>
              </a:rPr>
              <a:t>b ^= 3</a:t>
            </a:r>
          </a:p>
          <a:p>
            <a:pPr algn="l"/>
            <a:r>
              <a:rPr lang="fr-FR" sz="2400" dirty="0" err="1" smtClean="0">
                <a:solidFill>
                  <a:schemeClr val="tx1"/>
                </a:solidFill>
                <a:latin typeface="Times New Roman" pitchFamily="18" charset="0"/>
                <a:cs typeface="Times New Roman" pitchFamily="18" charset="0"/>
              </a:rPr>
              <a:t>print</a:t>
            </a:r>
            <a:r>
              <a:rPr lang="fr-FR" sz="2400" dirty="0" smtClean="0">
                <a:solidFill>
                  <a:schemeClr val="tx1"/>
                </a:solidFill>
                <a:latin typeface="Times New Roman" pitchFamily="18" charset="0"/>
                <a:cs typeface="Times New Roman" pitchFamily="18" charset="0"/>
              </a:rPr>
              <a:t>(b)#11</a:t>
            </a:r>
          </a:p>
          <a:p>
            <a:pPr algn="l"/>
            <a:r>
              <a:rPr lang="fr-FR" sz="2400" dirty="0" smtClean="0">
                <a:solidFill>
                  <a:schemeClr val="tx1"/>
                </a:solidFill>
                <a:latin typeface="Times New Roman" pitchFamily="18" charset="0"/>
                <a:cs typeface="Times New Roman" pitchFamily="18" charset="0"/>
              </a:rPr>
              <a:t>y &gt;&gt; 3</a:t>
            </a:r>
          </a:p>
          <a:p>
            <a:pPr algn="l"/>
            <a:r>
              <a:rPr lang="fr-FR" sz="2400" dirty="0" err="1" smtClean="0">
                <a:solidFill>
                  <a:schemeClr val="tx1"/>
                </a:solidFill>
                <a:latin typeface="Times New Roman" pitchFamily="18" charset="0"/>
                <a:cs typeface="Times New Roman" pitchFamily="18" charset="0"/>
              </a:rPr>
              <a:t>print</a:t>
            </a:r>
            <a:r>
              <a:rPr lang="fr-FR" sz="2400" dirty="0" smtClean="0">
                <a:solidFill>
                  <a:schemeClr val="tx1"/>
                </a:solidFill>
                <a:latin typeface="Times New Roman" pitchFamily="18" charset="0"/>
                <a:cs typeface="Times New Roman" pitchFamily="18" charset="0"/>
              </a:rPr>
              <a:t>(x)#0.0</a:t>
            </a:r>
          </a:p>
          <a:p>
            <a:pPr algn="l"/>
            <a:r>
              <a:rPr lang="fr-FR" sz="2400" dirty="0" smtClean="0">
                <a:solidFill>
                  <a:schemeClr val="tx1"/>
                </a:solidFill>
                <a:latin typeface="Times New Roman" pitchFamily="18" charset="0"/>
                <a:cs typeface="Times New Roman" pitchFamily="18" charset="0"/>
              </a:rPr>
              <a:t>y &lt;&lt;3</a:t>
            </a:r>
          </a:p>
          <a:p>
            <a:pPr algn="l"/>
            <a:r>
              <a:rPr lang="fr-FR" sz="2400" dirty="0" err="1" smtClean="0">
                <a:solidFill>
                  <a:schemeClr val="tx1"/>
                </a:solidFill>
                <a:latin typeface="Times New Roman" pitchFamily="18" charset="0"/>
                <a:cs typeface="Times New Roman" pitchFamily="18" charset="0"/>
              </a:rPr>
              <a:t>print</a:t>
            </a:r>
            <a:r>
              <a:rPr lang="fr-FR" sz="2400" dirty="0" smtClean="0">
                <a:solidFill>
                  <a:schemeClr val="tx1"/>
                </a:solidFill>
                <a:latin typeface="Times New Roman" pitchFamily="18" charset="0"/>
                <a:cs typeface="Times New Roman" pitchFamily="18" charset="0"/>
              </a:rPr>
              <a:t>(y)#4</a:t>
            </a:r>
          </a:p>
          <a:p>
            <a:pPr algn="l"/>
            <a:endParaRPr lang="en-US" sz="2400" dirty="0" smtClean="0">
              <a:solidFill>
                <a:schemeClr val="tx1"/>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l"/>
            <a:r>
              <a:rPr lang="en-US" sz="2400" b="1" dirty="0" smtClean="0">
                <a:latin typeface="Times New Roman" pitchFamily="18" charset="0"/>
                <a:cs typeface="Times New Roman" pitchFamily="18" charset="0"/>
              </a:rPr>
              <a:t> Identity Operators: (is, not is)</a:t>
            </a:r>
          </a:p>
          <a:p>
            <a:pPr algn="l"/>
            <a:r>
              <a:rPr lang="en-US" sz="2400" dirty="0" smtClean="0">
                <a:latin typeface="Times New Roman" pitchFamily="18" charset="0"/>
                <a:cs typeface="Times New Roman" pitchFamily="18" charset="0"/>
              </a:rPr>
              <a:t>Identity operators are used to compare the objects, not if they are equal, but if they are actually the same object, with the same memory location:</a:t>
            </a:r>
          </a:p>
          <a:p>
            <a:pPr algn="l"/>
            <a:r>
              <a:rPr lang="en-US" sz="2400" dirty="0" smtClean="0">
                <a:latin typeface="Times New Roman" pitchFamily="18" charset="0"/>
                <a:cs typeface="Times New Roman" pitchFamily="18" charset="0"/>
              </a:rPr>
              <a:t>x = ["apple", "banana"]</a:t>
            </a:r>
          </a:p>
          <a:p>
            <a:pPr algn="l"/>
            <a:r>
              <a:rPr lang="en-US" sz="2400" dirty="0" smtClean="0">
                <a:latin typeface="Times New Roman" pitchFamily="18" charset="0"/>
                <a:cs typeface="Times New Roman" pitchFamily="18" charset="0"/>
              </a:rPr>
              <a:t>y = ["apple", "banana"]</a:t>
            </a:r>
          </a:p>
          <a:p>
            <a:pPr algn="l"/>
            <a:r>
              <a:rPr lang="en-US" sz="2400" dirty="0" smtClean="0">
                <a:latin typeface="Times New Roman" pitchFamily="18" charset="0"/>
                <a:cs typeface="Times New Roman" pitchFamily="18" charset="0"/>
              </a:rPr>
              <a:t>z = x</a:t>
            </a:r>
          </a:p>
          <a:p>
            <a:pPr algn="l"/>
            <a:r>
              <a:rPr lang="en-US" sz="2400" dirty="0" smtClean="0">
                <a:latin typeface="Times New Roman" pitchFamily="18" charset="0"/>
                <a:cs typeface="Times New Roman" pitchFamily="18" charset="0"/>
              </a:rPr>
              <a:t>print(x is z)</a:t>
            </a:r>
          </a:p>
          <a:p>
            <a:pPr algn="l"/>
            <a:r>
              <a:rPr lang="en-US" sz="2400" dirty="0" smtClean="0">
                <a:latin typeface="Times New Roman" pitchFamily="18" charset="0"/>
                <a:cs typeface="Times New Roman" pitchFamily="18" charset="0"/>
              </a:rPr>
              <a:t># returns True because z is the same object as x</a:t>
            </a:r>
          </a:p>
          <a:p>
            <a:pPr algn="l"/>
            <a:r>
              <a:rPr lang="en-US" sz="2400" dirty="0" smtClean="0">
                <a:latin typeface="Times New Roman" pitchFamily="18" charset="0"/>
                <a:cs typeface="Times New Roman" pitchFamily="18" charset="0"/>
              </a:rPr>
              <a:t>print(x is y)</a:t>
            </a:r>
          </a:p>
          <a:p>
            <a:pPr algn="l"/>
            <a:r>
              <a:rPr lang="en-US" sz="2400" dirty="0" smtClean="0">
                <a:latin typeface="Times New Roman" pitchFamily="18" charset="0"/>
                <a:cs typeface="Times New Roman" pitchFamily="18" charset="0"/>
              </a:rPr>
              <a:t># returns False because x is not the same object as y, even if they have the same content</a:t>
            </a:r>
          </a:p>
          <a:p>
            <a:pPr algn="l"/>
            <a:r>
              <a:rPr lang="en-US" sz="2400" dirty="0" smtClean="0">
                <a:latin typeface="Times New Roman" pitchFamily="18" charset="0"/>
                <a:cs typeface="Times New Roman" pitchFamily="18" charset="0"/>
              </a:rPr>
              <a:t>print(x == y)</a:t>
            </a:r>
          </a:p>
          <a:p>
            <a:pPr algn="l"/>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l"/>
            <a:r>
              <a:rPr lang="en-US" sz="2400" dirty="0" smtClean="0">
                <a:solidFill>
                  <a:schemeClr val="tx1"/>
                </a:solidFill>
                <a:latin typeface="Times New Roman" pitchFamily="18" charset="0"/>
                <a:cs typeface="Times New Roman" pitchFamily="18" charset="0"/>
              </a:rPr>
              <a:t>Not is :</a:t>
            </a:r>
          </a:p>
          <a:p>
            <a:pPr algn="l"/>
            <a:r>
              <a:rPr lang="en-US" sz="2400" dirty="0" smtClean="0">
                <a:solidFill>
                  <a:schemeClr val="tx1"/>
                </a:solidFill>
                <a:latin typeface="Times New Roman" pitchFamily="18" charset="0"/>
                <a:cs typeface="Times New Roman" pitchFamily="18" charset="0"/>
              </a:rPr>
              <a:t>x = ["apple", "banana"]</a:t>
            </a:r>
          </a:p>
          <a:p>
            <a:pPr algn="l"/>
            <a:r>
              <a:rPr lang="en-US" sz="2400" dirty="0" smtClean="0">
                <a:solidFill>
                  <a:schemeClr val="tx1"/>
                </a:solidFill>
                <a:latin typeface="Times New Roman" pitchFamily="18" charset="0"/>
                <a:cs typeface="Times New Roman" pitchFamily="18" charset="0"/>
              </a:rPr>
              <a:t>y = ["apple", "banana"]</a:t>
            </a:r>
          </a:p>
          <a:p>
            <a:pPr algn="l"/>
            <a:r>
              <a:rPr lang="en-US" sz="2400" dirty="0" smtClean="0">
                <a:solidFill>
                  <a:schemeClr val="tx1"/>
                </a:solidFill>
                <a:latin typeface="Times New Roman" pitchFamily="18" charset="0"/>
                <a:cs typeface="Times New Roman" pitchFamily="18" charset="0"/>
              </a:rPr>
              <a:t>z = x</a:t>
            </a:r>
          </a:p>
          <a:p>
            <a:pPr algn="l"/>
            <a:r>
              <a:rPr lang="en-US" sz="2400" dirty="0" smtClean="0">
                <a:solidFill>
                  <a:schemeClr val="tx1"/>
                </a:solidFill>
                <a:latin typeface="Times New Roman" pitchFamily="18" charset="0"/>
                <a:cs typeface="Times New Roman" pitchFamily="18" charset="0"/>
              </a:rPr>
              <a:t>print(x is not z)# returns False because z is the same object as x</a:t>
            </a:r>
          </a:p>
          <a:p>
            <a:pPr algn="l"/>
            <a:r>
              <a:rPr lang="en-US" sz="2400" dirty="0" smtClean="0">
                <a:solidFill>
                  <a:schemeClr val="tx1"/>
                </a:solidFill>
                <a:latin typeface="Times New Roman" pitchFamily="18" charset="0"/>
                <a:cs typeface="Times New Roman" pitchFamily="18" charset="0"/>
              </a:rPr>
              <a:t>print(x is not y)# returns True</a:t>
            </a:r>
          </a:p>
          <a:p>
            <a:pPr algn="l"/>
            <a:r>
              <a:rPr lang="en-US" sz="2400" dirty="0" smtClean="0">
                <a:solidFill>
                  <a:schemeClr val="tx1"/>
                </a:solidFill>
                <a:latin typeface="Times New Roman" pitchFamily="18" charset="0"/>
                <a:cs typeface="Times New Roman" pitchFamily="18" charset="0"/>
              </a:rPr>
              <a:t>print(x != y)#False</a:t>
            </a:r>
          </a:p>
          <a:p>
            <a:pPr algn="l"/>
            <a:endParaRPr lang="en-US" sz="2400" dirty="0" smtClean="0">
              <a:solidFill>
                <a:schemeClr val="tx1"/>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ctr"/>
            <a:r>
              <a:rPr lang="en-US" sz="2400" b="1" dirty="0" smtClean="0">
                <a:latin typeface="Times New Roman" pitchFamily="18" charset="0"/>
                <a:cs typeface="Times New Roman" pitchFamily="18" charset="0"/>
              </a:rPr>
              <a:t>Python Membership Operators: (</a:t>
            </a:r>
            <a:r>
              <a:rPr lang="en-US" sz="2400" dirty="0" err="1" smtClean="0">
                <a:latin typeface="Times New Roman" pitchFamily="18" charset="0"/>
                <a:cs typeface="Times New Roman" pitchFamily="18" charset="0"/>
              </a:rPr>
              <a:t>in,not</a:t>
            </a:r>
            <a:r>
              <a:rPr lang="en-US" sz="2400" dirty="0" smtClean="0">
                <a:latin typeface="Times New Roman" pitchFamily="18" charset="0"/>
                <a:cs typeface="Times New Roman" pitchFamily="18" charset="0"/>
              </a:rPr>
              <a:t> in</a:t>
            </a:r>
            <a:r>
              <a:rPr lang="en-US" sz="2400" b="1" dirty="0" smtClean="0">
                <a:latin typeface="Times New Roman" pitchFamily="18" charset="0"/>
                <a:cs typeface="Times New Roman" pitchFamily="18" charset="0"/>
              </a:rPr>
              <a:t>)</a:t>
            </a:r>
          </a:p>
          <a:p>
            <a:pPr algn="ctr"/>
            <a:endParaRPr lang="en-US" sz="2400" b="1"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Membership operators are used to test if a sequence is presented in an object:</a:t>
            </a:r>
          </a:p>
          <a:p>
            <a:pPr algn="l"/>
            <a:endParaRPr lang="en-US" sz="2400"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Example:</a:t>
            </a:r>
          </a:p>
          <a:p>
            <a:pPr algn="l"/>
            <a:r>
              <a:rPr lang="en-US" sz="2400" dirty="0" smtClean="0">
                <a:latin typeface="Times New Roman" pitchFamily="18" charset="0"/>
                <a:cs typeface="Times New Roman" pitchFamily="18" charset="0"/>
              </a:rPr>
              <a:t>x = ["apple", "banana"]</a:t>
            </a:r>
          </a:p>
          <a:p>
            <a:pPr algn="l"/>
            <a:endParaRPr lang="en-US" sz="2400"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print("banana" in x)#True</a:t>
            </a:r>
          </a:p>
          <a:p>
            <a:pPr algn="l"/>
            <a:r>
              <a:rPr lang="en-US" sz="2400" dirty="0" smtClean="0">
                <a:latin typeface="Times New Roman" pitchFamily="18" charset="0"/>
                <a:cs typeface="Times New Roman" pitchFamily="18" charset="0"/>
              </a:rPr>
              <a:t>print("pineapple" not in x)#True</a:t>
            </a:r>
          </a:p>
          <a:p>
            <a:pPr algn="l"/>
            <a:endParaRPr lang="en-US" sz="2400" dirty="0" smtClean="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l"/>
            <a:r>
              <a:rPr lang="en-US" sz="2400" b="1" dirty="0" smtClean="0">
                <a:solidFill>
                  <a:schemeClr val="tx1"/>
                </a:solidFill>
                <a:latin typeface="Times New Roman" pitchFamily="18" charset="0"/>
                <a:cs typeface="Times New Roman" pitchFamily="18" charset="0"/>
              </a:rPr>
              <a:t>Decision Making statement</a:t>
            </a:r>
            <a:r>
              <a:rPr lang="en-US" sz="2400" b="1" dirty="0" smtClean="0">
                <a:solidFill>
                  <a:schemeClr val="tx1"/>
                </a:solidFill>
                <a:latin typeface="Times New Roman" pitchFamily="18" charset="0"/>
                <a:cs typeface="Times New Roman" pitchFamily="18" charset="0"/>
              </a:rPr>
              <a:t>:</a:t>
            </a:r>
          </a:p>
          <a:p>
            <a:pPr algn="l"/>
            <a:endParaRPr lang="en-US" sz="2400" b="1" dirty="0" smtClean="0">
              <a:solidFill>
                <a:schemeClr val="tx1"/>
              </a:solidFill>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Python If-else statements</a:t>
            </a:r>
            <a:r>
              <a:rPr lang="en-US" sz="2400" b="1" dirty="0" smtClean="0">
                <a:solidFill>
                  <a:schemeClr val="tx1"/>
                </a:solidFill>
                <a:latin typeface="Times New Roman" pitchFamily="18" charset="0"/>
                <a:cs typeface="Times New Roman" pitchFamily="18" charset="0"/>
              </a:rPr>
              <a:t>:</a:t>
            </a:r>
          </a:p>
          <a:p>
            <a:pPr algn="l"/>
            <a:endParaRPr lang="en-US" sz="2400" b="1" dirty="0" smtClean="0">
              <a:solidFill>
                <a:schemeClr val="tx1"/>
              </a:solidFill>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Decision making is the most important aspect of almost all the programming languages. As the name implies, decision making allows us to run a </a:t>
            </a:r>
            <a:r>
              <a:rPr lang="en-US" sz="2400" dirty="0" smtClean="0">
                <a:latin typeface="Times New Roman" pitchFamily="18" charset="0"/>
                <a:cs typeface="Times New Roman" pitchFamily="18" charset="0"/>
              </a:rPr>
              <a:t>particular block </a:t>
            </a:r>
            <a:r>
              <a:rPr lang="en-US" sz="2400" dirty="0" smtClean="0">
                <a:latin typeface="Times New Roman" pitchFamily="18" charset="0"/>
                <a:cs typeface="Times New Roman" pitchFamily="18" charset="0"/>
              </a:rPr>
              <a:t>of code for a particular decision. </a:t>
            </a:r>
            <a:endParaRPr lang="en-US" sz="2400" dirty="0" smtClean="0">
              <a:latin typeface="Times New Roman" pitchFamily="18" charset="0"/>
              <a:cs typeface="Times New Roman" pitchFamily="18" charset="0"/>
            </a:endParaRPr>
          </a:p>
          <a:p>
            <a:pPr algn="l"/>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If </a:t>
            </a:r>
            <a:r>
              <a:rPr lang="en-US" sz="2400" b="1" dirty="0" smtClean="0">
                <a:latin typeface="Times New Roman" pitchFamily="18" charset="0"/>
                <a:cs typeface="Times New Roman" pitchFamily="18" charset="0"/>
              </a:rPr>
              <a:t>Statement:</a:t>
            </a:r>
          </a:p>
          <a:p>
            <a:pPr algn="l"/>
            <a:endParaRPr lang="en-US" sz="2400" b="1"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The if statement is used to test a specific condition. If the condition is true, a block of code (if-block) will be executed.</a:t>
            </a:r>
            <a:endParaRPr lang="en-US" sz="2400" b="1"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l"/>
            <a:r>
              <a:rPr lang="en-US" sz="2400" b="1" dirty="0" smtClean="0">
                <a:latin typeface="Times New Roman" pitchFamily="18" charset="0"/>
                <a:cs typeface="Times New Roman" pitchFamily="18" charset="0"/>
              </a:rPr>
              <a:t>If - else </a:t>
            </a:r>
            <a:r>
              <a:rPr lang="en-US" sz="2400" b="1" dirty="0" smtClean="0">
                <a:latin typeface="Times New Roman" pitchFamily="18" charset="0"/>
                <a:cs typeface="Times New Roman" pitchFamily="18" charset="0"/>
              </a:rPr>
              <a:t>Statement:</a:t>
            </a:r>
          </a:p>
          <a:p>
            <a:pPr algn="l"/>
            <a:endParaRPr lang="en-US" sz="2400"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if-else statement is similar to if statement except the fact that, it also provides the block of the code for the false case of the condition to be checked. If the condition provided in the if statement is false, then the else statement will be executed</a:t>
            </a:r>
            <a:r>
              <a:rPr lang="en-US" sz="2400" dirty="0" smtClean="0">
                <a:latin typeface="Times New Roman" pitchFamily="18" charset="0"/>
                <a:cs typeface="Times New Roman" pitchFamily="18" charset="0"/>
              </a:rPr>
              <a:t>.</a:t>
            </a:r>
          </a:p>
          <a:p>
            <a:pPr algn="l"/>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Nested if </a:t>
            </a:r>
            <a:r>
              <a:rPr lang="en-US" sz="2400" b="1" dirty="0" smtClean="0">
                <a:latin typeface="Times New Roman" pitchFamily="18" charset="0"/>
                <a:cs typeface="Times New Roman" pitchFamily="18" charset="0"/>
              </a:rPr>
              <a:t>Statement:</a:t>
            </a:r>
          </a:p>
          <a:p>
            <a:pPr algn="l"/>
            <a:endParaRPr lang="en-US" sz="2400" b="1"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Nested if statements enable us to use if ? else statement inside an outer if statement.</a:t>
            </a:r>
            <a:endParaRPr lang="en-US" sz="2400" b="1"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l"/>
            <a:r>
              <a:rPr lang="en-US" sz="2400" b="1" dirty="0" smtClean="0">
                <a:latin typeface="Times New Roman" pitchFamily="18" charset="0"/>
                <a:cs typeface="Times New Roman" pitchFamily="18" charset="0"/>
              </a:rPr>
              <a:t>If Statement:</a:t>
            </a:r>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Example1:</a:t>
            </a:r>
          </a:p>
          <a:p>
            <a:pPr algn="l"/>
            <a:endParaRPr lang="en-US" sz="2400" b="1"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num =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(input("enter the number?"))  </a:t>
            </a:r>
          </a:p>
          <a:p>
            <a:pPr algn="l"/>
            <a:r>
              <a:rPr lang="en-US" sz="2400" dirty="0" smtClean="0">
                <a:latin typeface="Times New Roman" pitchFamily="18" charset="0"/>
                <a:cs typeface="Times New Roman" pitchFamily="18" charset="0"/>
              </a:rPr>
              <a:t>if num%2 == 0:  </a:t>
            </a:r>
          </a:p>
          <a:p>
            <a:pPr algn="l"/>
            <a:r>
              <a:rPr lang="en-US" sz="2400" dirty="0" smtClean="0">
                <a:latin typeface="Times New Roman" pitchFamily="18" charset="0"/>
                <a:cs typeface="Times New Roman" pitchFamily="18" charset="0"/>
              </a:rPr>
              <a:t>    print("Number is even")  </a:t>
            </a:r>
            <a:endParaRPr lang="en-US" sz="2400" dirty="0" smtClean="0">
              <a:latin typeface="Times New Roman" pitchFamily="18" charset="0"/>
              <a:cs typeface="Times New Roman" pitchFamily="18" charset="0"/>
            </a:endParaRPr>
          </a:p>
          <a:p>
            <a:pPr algn="l"/>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The if-else </a:t>
            </a:r>
            <a:r>
              <a:rPr lang="en-US" sz="2400" b="1" dirty="0" smtClean="0">
                <a:latin typeface="Times New Roman" pitchFamily="18" charset="0"/>
                <a:cs typeface="Times New Roman" pitchFamily="18" charset="0"/>
              </a:rPr>
              <a:t>statement:</a:t>
            </a:r>
          </a:p>
          <a:p>
            <a:pPr algn="l"/>
            <a:r>
              <a:rPr lang="en-US" sz="2400" dirty="0" smtClean="0">
                <a:latin typeface="Times New Roman" pitchFamily="18" charset="0"/>
                <a:cs typeface="Times New Roman" pitchFamily="18" charset="0"/>
              </a:rPr>
              <a:t>age =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(input("Enter your age? "))  </a:t>
            </a:r>
          </a:p>
          <a:p>
            <a:pPr algn="l"/>
            <a:r>
              <a:rPr lang="en-US" sz="2400" b="1" dirty="0" smtClean="0">
                <a:latin typeface="Times New Roman" pitchFamily="18" charset="0"/>
                <a:cs typeface="Times New Roman" pitchFamily="18" charset="0"/>
              </a:rPr>
              <a:t>if</a:t>
            </a:r>
            <a:r>
              <a:rPr lang="en-US" sz="2400" dirty="0" smtClean="0">
                <a:latin typeface="Times New Roman" pitchFamily="18" charset="0"/>
                <a:cs typeface="Times New Roman" pitchFamily="18" charset="0"/>
              </a:rPr>
              <a:t> age&gt;=18:  </a:t>
            </a:r>
          </a:p>
          <a:p>
            <a:pPr algn="l"/>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("You are eligible to vote !!");  </a:t>
            </a:r>
          </a:p>
          <a:p>
            <a:pPr algn="l"/>
            <a:r>
              <a:rPr lang="en-US" sz="2400" b="1" dirty="0" smtClean="0">
                <a:latin typeface="Times New Roman" pitchFamily="18" charset="0"/>
                <a:cs typeface="Times New Roman" pitchFamily="18" charset="0"/>
              </a:rPr>
              <a:t>else</a:t>
            </a:r>
            <a:r>
              <a:rPr lang="en-US" sz="2400" dirty="0" smtClean="0">
                <a:latin typeface="Times New Roman" pitchFamily="18" charset="0"/>
                <a:cs typeface="Times New Roman" pitchFamily="18" charset="0"/>
              </a:rPr>
              <a:t>:  </a:t>
            </a:r>
          </a:p>
          <a:p>
            <a:pPr algn="l"/>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("Sorry! you have to wait !!");  </a:t>
            </a:r>
          </a:p>
          <a:p>
            <a:pPr algn="l"/>
            <a:endParaRPr lang="en-US" sz="2400" dirty="0" smtClean="0">
              <a:latin typeface="Times New Roman" pitchFamily="18" charset="0"/>
              <a:cs typeface="Times New Roman" pitchFamily="18" charset="0"/>
            </a:endParaRPr>
          </a:p>
          <a:p>
            <a:pPr algn="l"/>
            <a:endParaRPr lang="en-US" sz="2400" b="1" dirty="0" smtClean="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l"/>
            <a:r>
              <a:rPr lang="en-US" sz="2400" b="1" dirty="0" smtClean="0">
                <a:latin typeface="Times New Roman" pitchFamily="18" charset="0"/>
                <a:cs typeface="Times New Roman" pitchFamily="18" charset="0"/>
              </a:rPr>
              <a:t>The </a:t>
            </a:r>
            <a:r>
              <a:rPr lang="en-US" sz="2400" b="1" dirty="0" err="1" smtClean="0">
                <a:latin typeface="Times New Roman" pitchFamily="18" charset="0"/>
                <a:cs typeface="Times New Roman" pitchFamily="18" charset="0"/>
              </a:rPr>
              <a:t>elif</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statement:</a:t>
            </a:r>
          </a:p>
          <a:p>
            <a:pPr algn="l"/>
            <a:endParaRPr lang="en-US" sz="2400"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Example1:</a:t>
            </a:r>
          </a:p>
          <a:p>
            <a:pPr algn="l"/>
            <a:r>
              <a:rPr lang="en-US" sz="2400" dirty="0" smtClean="0">
                <a:latin typeface="Times New Roman" pitchFamily="18" charset="0"/>
                <a:cs typeface="Times New Roman" pitchFamily="18" charset="0"/>
              </a:rPr>
              <a:t>number =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(input("Enter the number?"))  </a:t>
            </a:r>
          </a:p>
          <a:p>
            <a:pPr algn="l"/>
            <a:r>
              <a:rPr lang="en-US" sz="2400" b="1" dirty="0" smtClean="0">
                <a:latin typeface="Times New Roman" pitchFamily="18" charset="0"/>
                <a:cs typeface="Times New Roman" pitchFamily="18" charset="0"/>
              </a:rPr>
              <a:t>if</a:t>
            </a:r>
            <a:r>
              <a:rPr lang="en-US" sz="2400" dirty="0" smtClean="0">
                <a:latin typeface="Times New Roman" pitchFamily="18" charset="0"/>
                <a:cs typeface="Times New Roman" pitchFamily="18" charset="0"/>
              </a:rPr>
              <a:t> number==10:  </a:t>
            </a:r>
          </a:p>
          <a:p>
            <a:pPr algn="l"/>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("number is equals to 10")  </a:t>
            </a:r>
          </a:p>
          <a:p>
            <a:pPr algn="l"/>
            <a:r>
              <a:rPr lang="en-US" sz="2400" b="1" dirty="0" err="1" smtClean="0">
                <a:latin typeface="Times New Roman" pitchFamily="18" charset="0"/>
                <a:cs typeface="Times New Roman" pitchFamily="18" charset="0"/>
              </a:rPr>
              <a:t>elif</a:t>
            </a:r>
            <a:r>
              <a:rPr lang="en-US" sz="2400" dirty="0" smtClean="0">
                <a:latin typeface="Times New Roman" pitchFamily="18" charset="0"/>
                <a:cs typeface="Times New Roman" pitchFamily="18" charset="0"/>
              </a:rPr>
              <a:t> number==50:  </a:t>
            </a:r>
          </a:p>
          <a:p>
            <a:pPr algn="l"/>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("number is equal to 50");  </a:t>
            </a:r>
          </a:p>
          <a:p>
            <a:pPr algn="l"/>
            <a:r>
              <a:rPr lang="en-US" sz="2400" b="1" dirty="0" err="1" smtClean="0">
                <a:latin typeface="Times New Roman" pitchFamily="18" charset="0"/>
                <a:cs typeface="Times New Roman" pitchFamily="18" charset="0"/>
              </a:rPr>
              <a:t>elif</a:t>
            </a:r>
            <a:r>
              <a:rPr lang="en-US" sz="2400" dirty="0" smtClean="0">
                <a:latin typeface="Times New Roman" pitchFamily="18" charset="0"/>
                <a:cs typeface="Times New Roman" pitchFamily="18" charset="0"/>
              </a:rPr>
              <a:t> number==100:  </a:t>
            </a:r>
          </a:p>
          <a:p>
            <a:pPr algn="l"/>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("number is equal to 100");  </a:t>
            </a:r>
          </a:p>
          <a:p>
            <a:pPr algn="l"/>
            <a:r>
              <a:rPr lang="en-US" sz="2400" b="1" dirty="0" smtClean="0">
                <a:latin typeface="Times New Roman" pitchFamily="18" charset="0"/>
                <a:cs typeface="Times New Roman" pitchFamily="18" charset="0"/>
              </a:rPr>
              <a:t>else</a:t>
            </a:r>
            <a:r>
              <a:rPr lang="en-US" sz="2400" dirty="0" smtClean="0">
                <a:latin typeface="Times New Roman" pitchFamily="18" charset="0"/>
                <a:cs typeface="Times New Roman" pitchFamily="18" charset="0"/>
              </a:rPr>
              <a:t>:  </a:t>
            </a:r>
          </a:p>
          <a:p>
            <a:pPr algn="l"/>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("number is not equal to 10, 50 or 100");  </a:t>
            </a:r>
          </a:p>
          <a:p>
            <a:pPr algn="l"/>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229600" cy="6019800"/>
          </a:xfrm>
        </p:spPr>
        <p:txBody>
          <a:bodyPr>
            <a:normAutofit/>
          </a:bodyPr>
          <a:lstStyle/>
          <a:p>
            <a:pPr algn="l"/>
            <a:r>
              <a:rPr lang="en-US" sz="2800" b="1" dirty="0" smtClean="0">
                <a:solidFill>
                  <a:schemeClr val="tx1"/>
                </a:solidFill>
                <a:latin typeface="Times New Roman" pitchFamily="18" charset="0"/>
                <a:cs typeface="Times New Roman" pitchFamily="18" charset="0"/>
              </a:rPr>
              <a:t>Example:</a:t>
            </a:r>
          </a:p>
          <a:p>
            <a:pPr algn="l"/>
            <a:endParaRPr lang="en-US" sz="2400" b="1" dirty="0" smtClean="0">
              <a:solidFill>
                <a:schemeClr val="tx1"/>
              </a:solidFill>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name = "A"  </a:t>
            </a:r>
          </a:p>
          <a:p>
            <a:pPr algn="l"/>
            <a:r>
              <a:rPr lang="en-US" sz="2400" dirty="0" smtClean="0">
                <a:latin typeface="Times New Roman" pitchFamily="18" charset="0"/>
                <a:cs typeface="Times New Roman" pitchFamily="18" charset="0"/>
              </a:rPr>
              <a:t>Name = "B"  </a:t>
            </a:r>
          </a:p>
          <a:p>
            <a:pPr algn="l"/>
            <a:r>
              <a:rPr lang="en-US" sz="2400" dirty="0" err="1" smtClean="0">
                <a:latin typeface="Times New Roman" pitchFamily="18" charset="0"/>
                <a:cs typeface="Times New Roman" pitchFamily="18" charset="0"/>
              </a:rPr>
              <a:t>naMe</a:t>
            </a:r>
            <a:r>
              <a:rPr lang="en-US" sz="2400" dirty="0" smtClean="0">
                <a:latin typeface="Times New Roman" pitchFamily="18" charset="0"/>
                <a:cs typeface="Times New Roman" pitchFamily="18" charset="0"/>
              </a:rPr>
              <a:t> = "C"  </a:t>
            </a:r>
          </a:p>
          <a:p>
            <a:pPr algn="l"/>
            <a:r>
              <a:rPr lang="en-US" sz="2400" dirty="0" smtClean="0">
                <a:latin typeface="Times New Roman" pitchFamily="18" charset="0"/>
                <a:cs typeface="Times New Roman" pitchFamily="18" charset="0"/>
              </a:rPr>
              <a:t>NAME = "D"  </a:t>
            </a:r>
          </a:p>
          <a:p>
            <a:pPr algn="l"/>
            <a:r>
              <a:rPr lang="en-US" sz="2400" dirty="0" err="1" smtClean="0">
                <a:latin typeface="Times New Roman" pitchFamily="18" charset="0"/>
                <a:cs typeface="Times New Roman" pitchFamily="18" charset="0"/>
              </a:rPr>
              <a:t>n_a_m_e</a:t>
            </a:r>
            <a:r>
              <a:rPr lang="en-US" sz="2400" dirty="0" smtClean="0">
                <a:latin typeface="Times New Roman" pitchFamily="18" charset="0"/>
                <a:cs typeface="Times New Roman" pitchFamily="18" charset="0"/>
              </a:rPr>
              <a:t> = "E"  </a:t>
            </a:r>
          </a:p>
          <a:p>
            <a:pPr algn="l"/>
            <a:r>
              <a:rPr lang="en-US" sz="2400" dirty="0" smtClean="0">
                <a:latin typeface="Times New Roman" pitchFamily="18" charset="0"/>
                <a:cs typeface="Times New Roman" pitchFamily="18" charset="0"/>
              </a:rPr>
              <a:t>_name = "F"  </a:t>
            </a:r>
          </a:p>
          <a:p>
            <a:pPr algn="l"/>
            <a:r>
              <a:rPr lang="en-US" sz="2400" dirty="0" smtClean="0">
                <a:latin typeface="Times New Roman" pitchFamily="18" charset="0"/>
                <a:cs typeface="Times New Roman" pitchFamily="18" charset="0"/>
              </a:rPr>
              <a:t>name_ = "G"  </a:t>
            </a:r>
          </a:p>
          <a:p>
            <a:pPr algn="l"/>
            <a:r>
              <a:rPr lang="en-US" sz="2400" dirty="0" smtClean="0">
                <a:latin typeface="Times New Roman" pitchFamily="18" charset="0"/>
                <a:cs typeface="Times New Roman" pitchFamily="18" charset="0"/>
              </a:rPr>
              <a:t>_name_ = "H"  </a:t>
            </a:r>
          </a:p>
          <a:p>
            <a:pPr algn="l"/>
            <a:r>
              <a:rPr lang="en-US" sz="2400" dirty="0" smtClean="0">
                <a:latin typeface="Times New Roman" pitchFamily="18" charset="0"/>
                <a:cs typeface="Times New Roman" pitchFamily="18" charset="0"/>
              </a:rPr>
              <a:t>na56me = "I"  </a:t>
            </a:r>
          </a:p>
          <a:p>
            <a:pPr algn="l"/>
            <a:r>
              <a:rPr lang="en-US" sz="2400" dirty="0" smtClean="0">
                <a:latin typeface="Times New Roman" pitchFamily="18" charset="0"/>
                <a:cs typeface="Times New Roman" pitchFamily="18" charset="0"/>
              </a:rPr>
              <a:t>  </a:t>
            </a:r>
          </a:p>
          <a:p>
            <a:pPr algn="l"/>
            <a:endParaRPr lang="en-US" sz="24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Autofit/>
          </a:bodyPr>
          <a:lstStyle/>
          <a:p>
            <a:pPr algn="l"/>
            <a:r>
              <a:rPr lang="en-US" sz="2400" b="1" dirty="0" smtClean="0">
                <a:latin typeface="Times New Roman" pitchFamily="18" charset="0"/>
                <a:cs typeface="Times New Roman" pitchFamily="18" charset="0"/>
              </a:rPr>
              <a:t>Nested If:</a:t>
            </a:r>
          </a:p>
          <a:p>
            <a:pPr algn="l"/>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Example:</a:t>
            </a:r>
          </a:p>
          <a:p>
            <a:pPr algn="l"/>
            <a:r>
              <a:rPr lang="en-US" sz="2400" dirty="0" smtClean="0">
                <a:latin typeface="Times New Roman" pitchFamily="18" charset="0"/>
                <a:cs typeface="Times New Roman" pitchFamily="18" charset="0"/>
              </a:rPr>
              <a:t>x = 41</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if x &gt; 10: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print("Above ten,")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if x &gt; 20: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print("and also above 20!")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else: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print("but not above 20.")</a:t>
            </a:r>
            <a:endParaRPr lang="en-US" sz="2400" b="1"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229600" cy="6019800"/>
          </a:xfrm>
        </p:spPr>
        <p:txBody>
          <a:bodyPr>
            <a:normAutofit/>
          </a:bodyPr>
          <a:lstStyle/>
          <a:p>
            <a:pPr algn="ctr"/>
            <a:r>
              <a:rPr lang="en-US" sz="2800" b="1" dirty="0" smtClean="0">
                <a:solidFill>
                  <a:schemeClr val="tx1"/>
                </a:solidFill>
                <a:latin typeface="Times New Roman" pitchFamily="18" charset="0"/>
                <a:cs typeface="Times New Roman" pitchFamily="18" charset="0"/>
              </a:rPr>
              <a:t>Data Types:</a:t>
            </a:r>
          </a:p>
          <a:p>
            <a:pPr algn="ctr"/>
            <a:endParaRPr lang="en-US" sz="2400" b="1" dirty="0" smtClean="0">
              <a:solidFill>
                <a:schemeClr val="tx1"/>
              </a:solidFill>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Variables can hold values, and every value has a data-type. Python is a dynamically typed language; hence we do not need to define the type of the variable while declaring it. The interpreter implicitly binds the value with its type.</a:t>
            </a:r>
          </a:p>
          <a:p>
            <a:pPr algn="l"/>
            <a:endParaRPr lang="en-US" sz="2400"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Syntax:</a:t>
            </a:r>
          </a:p>
          <a:p>
            <a:pPr algn="l"/>
            <a:r>
              <a:rPr lang="en-US" sz="2400" dirty="0" smtClean="0">
                <a:latin typeface="Times New Roman" pitchFamily="18" charset="0"/>
                <a:cs typeface="Times New Roman" pitchFamily="18" charset="0"/>
              </a:rPr>
              <a:t>a = 5  </a:t>
            </a:r>
          </a:p>
          <a:p>
            <a:pPr algn="l"/>
            <a:endParaRPr lang="en-US" sz="24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229600" cy="6019800"/>
          </a:xfrm>
        </p:spPr>
        <p:txBody>
          <a:bodyPr>
            <a:normAutofit/>
          </a:bodyPr>
          <a:lstStyle/>
          <a:p>
            <a:pPr algn="ctr"/>
            <a:r>
              <a:rPr lang="en-US" sz="2800" b="1" dirty="0" smtClean="0">
                <a:solidFill>
                  <a:schemeClr val="tx1"/>
                </a:solidFill>
                <a:latin typeface="Times New Roman" pitchFamily="18" charset="0"/>
                <a:cs typeface="Times New Roman" pitchFamily="18" charset="0"/>
              </a:rPr>
              <a:t>Example:</a:t>
            </a:r>
          </a:p>
          <a:p>
            <a:pPr algn="l"/>
            <a:endParaRPr lang="en-US" sz="2400" b="1" dirty="0" smtClean="0">
              <a:solidFill>
                <a:schemeClr val="tx1"/>
              </a:solidFill>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a=10  </a:t>
            </a:r>
          </a:p>
          <a:p>
            <a:pPr algn="l"/>
            <a:r>
              <a:rPr lang="en-US" sz="2400" dirty="0" smtClean="0">
                <a:latin typeface="Times New Roman" pitchFamily="18" charset="0"/>
                <a:cs typeface="Times New Roman" pitchFamily="18" charset="0"/>
              </a:rPr>
              <a:t>b="Hi Python"  </a:t>
            </a:r>
          </a:p>
          <a:p>
            <a:pPr algn="l"/>
            <a:r>
              <a:rPr lang="en-US" sz="2400" dirty="0" smtClean="0">
                <a:latin typeface="Times New Roman" pitchFamily="18" charset="0"/>
                <a:cs typeface="Times New Roman" pitchFamily="18" charset="0"/>
              </a:rPr>
              <a:t>c = 10.5  </a:t>
            </a:r>
          </a:p>
          <a:p>
            <a:pPr algn="l"/>
            <a:r>
              <a:rPr lang="en-US" sz="2400" dirty="0" smtClean="0">
                <a:latin typeface="Times New Roman" pitchFamily="18" charset="0"/>
                <a:cs typeface="Times New Roman" pitchFamily="18" charset="0"/>
              </a:rPr>
              <a:t>d= 1+3j  </a:t>
            </a:r>
          </a:p>
          <a:p>
            <a:pPr algn="l"/>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("The type of c", type(d))  </a:t>
            </a:r>
          </a:p>
          <a:p>
            <a:pPr algn="l"/>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(type(a))  </a:t>
            </a:r>
          </a:p>
          <a:p>
            <a:pPr algn="l"/>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(type(b))  </a:t>
            </a:r>
          </a:p>
          <a:p>
            <a:pPr algn="l"/>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(type(c))  </a:t>
            </a:r>
          </a:p>
          <a:p>
            <a:pPr algn="l"/>
            <a:endParaRPr lang="en-US" sz="24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229600" cy="6019800"/>
          </a:xfrm>
        </p:spPr>
        <p:txBody>
          <a:bodyPr>
            <a:normAutofit/>
          </a:bodyPr>
          <a:lstStyle/>
          <a:p>
            <a:pPr algn="l"/>
            <a:r>
              <a:rPr lang="en-US" sz="2400" b="1" dirty="0" smtClean="0">
                <a:solidFill>
                  <a:schemeClr val="tx1"/>
                </a:solidFill>
                <a:latin typeface="Times New Roman" pitchFamily="18" charset="0"/>
                <a:cs typeface="Times New Roman" pitchFamily="18" charset="0"/>
              </a:rPr>
              <a:t>Comments:</a:t>
            </a:r>
          </a:p>
          <a:p>
            <a:pPr algn="l"/>
            <a:endParaRPr lang="en-US" sz="2400" b="1"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Single Line Comment:</a:t>
            </a:r>
          </a:p>
          <a:p>
            <a:pPr algn="l"/>
            <a:r>
              <a:rPr lang="en-US" sz="2400" dirty="0" smtClean="0">
                <a:latin typeface="Times New Roman" pitchFamily="18" charset="0"/>
                <a:cs typeface="Times New Roman" pitchFamily="18" charset="0"/>
              </a:rPr>
              <a:t>str1 = 'hello </a:t>
            </a:r>
            <a:r>
              <a:rPr lang="en-US" sz="2400" dirty="0" err="1" smtClean="0">
                <a:latin typeface="Times New Roman" pitchFamily="18" charset="0"/>
                <a:cs typeface="Times New Roman" pitchFamily="18" charset="0"/>
              </a:rPr>
              <a:t>javatpoint</a:t>
            </a:r>
            <a:r>
              <a:rPr lang="en-US" sz="2400" dirty="0" smtClean="0">
                <a:latin typeface="Times New Roman" pitchFamily="18" charset="0"/>
                <a:cs typeface="Times New Roman" pitchFamily="18" charset="0"/>
              </a:rPr>
              <a:t>' #string str1    </a:t>
            </a:r>
            <a:endParaRPr lang="en-US" sz="2400" b="1" dirty="0" smtClean="0">
              <a:solidFill>
                <a:schemeClr val="tx1"/>
              </a:solidFill>
              <a:latin typeface="Times New Roman" pitchFamily="18" charset="0"/>
              <a:cs typeface="Times New Roman" pitchFamily="18" charset="0"/>
            </a:endParaRPr>
          </a:p>
          <a:p>
            <a:pPr algn="l"/>
            <a:endParaRPr lang="en-US" sz="2400" b="1"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Multi line comment:</a:t>
            </a:r>
          </a:p>
          <a:p>
            <a:pPr algn="l"/>
            <a:r>
              <a:rPr lang="en-US" sz="2400" dirty="0" smtClean="0">
                <a:latin typeface="Times New Roman" pitchFamily="18" charset="0"/>
                <a:cs typeface="Times New Roman" pitchFamily="18" charset="0"/>
              </a:rPr>
              <a:t>”””Hi Good Morning</a:t>
            </a:r>
          </a:p>
          <a:p>
            <a:pPr algn="l"/>
            <a:r>
              <a:rPr lang="en-US" sz="2400" dirty="0" smtClean="0">
                <a:latin typeface="Times New Roman" pitchFamily="18" charset="0"/>
                <a:cs typeface="Times New Roman" pitchFamily="18" charset="0"/>
              </a:rPr>
              <a:t>how are you!””” #string str2</a:t>
            </a:r>
            <a:endParaRPr lang="en-US" sz="2400" b="1" dirty="0" smtClean="0">
              <a:solidFill>
                <a:schemeClr val="tx1"/>
              </a:solidFill>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str1 = 'hello </a:t>
            </a:r>
            <a:r>
              <a:rPr lang="en-US" sz="2400" dirty="0" err="1" smtClean="0">
                <a:latin typeface="Times New Roman" pitchFamily="18" charset="0"/>
                <a:cs typeface="Times New Roman" pitchFamily="18" charset="0"/>
              </a:rPr>
              <a:t>javatpoint</a:t>
            </a:r>
            <a:r>
              <a:rPr lang="en-US" sz="2400" dirty="0" smtClean="0">
                <a:latin typeface="Times New Roman" pitchFamily="18" charset="0"/>
                <a:cs typeface="Times New Roman" pitchFamily="18" charset="0"/>
              </a:rPr>
              <a:t>' #string str1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229600" cy="6019800"/>
          </a:xfrm>
        </p:spPr>
        <p:txBody>
          <a:bodyPr>
            <a:normAutofit/>
          </a:bodyPr>
          <a:lstStyle/>
          <a:p>
            <a:pPr algn="l"/>
            <a:r>
              <a:rPr lang="en-US" sz="2400" b="1" dirty="0" smtClean="0">
                <a:solidFill>
                  <a:schemeClr val="tx1"/>
                </a:solidFill>
                <a:latin typeface="Times New Roman" pitchFamily="18" charset="0"/>
                <a:cs typeface="Times New Roman" pitchFamily="18" charset="0"/>
              </a:rPr>
              <a:t>Keywords:</a:t>
            </a:r>
          </a:p>
          <a:p>
            <a:pPr algn="l"/>
            <a:endParaRPr lang="en-US" sz="2400" b="1" dirty="0" smtClean="0">
              <a:solidFill>
                <a:schemeClr val="tx1"/>
              </a:solidFill>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Python keywords are unique words reserved with defined meanings and functions that we can only apply for those functions. You'll never need to import any keyword into your program because they're permanently present.</a:t>
            </a:r>
            <a:endParaRPr lang="en-US" sz="2400" b="1"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Example:</a:t>
            </a:r>
          </a:p>
          <a:p>
            <a:pPr algn="l"/>
            <a:r>
              <a:rPr lang="en-US" sz="2400" b="1" dirty="0" smtClean="0">
                <a:latin typeface="Times New Roman" pitchFamily="18" charset="0"/>
                <a:cs typeface="Times New Roman" pitchFamily="18" charset="0"/>
              </a:rPr>
              <a:t>import</a:t>
            </a:r>
            <a:r>
              <a:rPr lang="en-US" sz="2400" dirty="0" smtClean="0">
                <a:latin typeface="Times New Roman" pitchFamily="18" charset="0"/>
                <a:cs typeface="Times New Roman" pitchFamily="18" charset="0"/>
              </a:rPr>
              <a:t> keyword  </a:t>
            </a:r>
          </a:p>
          <a:p>
            <a:pPr algn="l"/>
            <a:r>
              <a:rPr lang="en-US" sz="2400" dirty="0" smtClean="0">
                <a:latin typeface="Times New Roman" pitchFamily="18" charset="0"/>
                <a:cs typeface="Times New Roman" pitchFamily="18" charset="0"/>
              </a:rPr>
              <a:t>    </a:t>
            </a:r>
          </a:p>
          <a:p>
            <a:pPr algn="l"/>
            <a:r>
              <a:rPr lang="en-US" sz="2400" dirty="0" smtClean="0">
                <a:latin typeface="Times New Roman" pitchFamily="18" charset="0"/>
                <a:cs typeface="Times New Roman" pitchFamily="18" charset="0"/>
              </a:rPr>
              <a:t># displaying the complete list using "</a:t>
            </a:r>
            <a:r>
              <a:rPr lang="en-US" sz="2400" dirty="0" err="1" smtClean="0">
                <a:latin typeface="Times New Roman" pitchFamily="18" charset="0"/>
                <a:cs typeface="Times New Roman" pitchFamily="18" charset="0"/>
              </a:rPr>
              <a:t>kwlist</a:t>
            </a:r>
            <a:r>
              <a:rPr lang="en-US" sz="2400" dirty="0" smtClean="0">
                <a:latin typeface="Times New Roman" pitchFamily="18" charset="0"/>
                <a:cs typeface="Times New Roman" pitchFamily="18" charset="0"/>
              </a:rPr>
              <a:t>()."  </a:t>
            </a:r>
          </a:p>
          <a:p>
            <a:pPr algn="l"/>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("The set of keywords in this version is: ")  </a:t>
            </a:r>
          </a:p>
          <a:p>
            <a:pPr algn="l"/>
            <a:r>
              <a:rPr lang="en-US" sz="2400" b="1" dirty="0" smtClean="0">
                <a:latin typeface="Times New Roman" pitchFamily="18" charset="0"/>
                <a:cs typeface="Times New Roman" pitchFamily="18" charset="0"/>
              </a:rPr>
              <a:t>print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keyword.kwlist</a:t>
            </a:r>
            <a:r>
              <a:rPr lang="en-US" sz="2400" dirty="0" smtClean="0">
                <a:latin typeface="Times New Roman" pitchFamily="18" charset="0"/>
                <a:cs typeface="Times New Roman" pitchFamily="18" charset="0"/>
              </a:rPr>
              <a:t> )  </a:t>
            </a:r>
          </a:p>
          <a:p>
            <a:pPr algn="l"/>
            <a:endParaRPr lang="en-US" sz="24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229600" cy="6019800"/>
          </a:xfrm>
        </p:spPr>
        <p:txBody>
          <a:bodyPr>
            <a:normAutofit fontScale="92500" lnSpcReduction="20000"/>
          </a:bodyPr>
          <a:lstStyle/>
          <a:p>
            <a:pPr algn="ctr"/>
            <a:r>
              <a:rPr lang="en-US" sz="2800" b="1" dirty="0" smtClean="0">
                <a:latin typeface="Times New Roman" pitchFamily="18" charset="0"/>
                <a:cs typeface="Times New Roman" pitchFamily="18" charset="0"/>
              </a:rPr>
              <a:t>Python Operators:</a:t>
            </a:r>
          </a:p>
          <a:p>
            <a:pPr algn="ctr"/>
            <a:endParaRPr lang="en-US" sz="2800" b="1"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The operator is a symbol that performs a certain operation between two operands, according to one definition. In a particular programming language, operators serve as the foundation upon which logic is constructed in a </a:t>
            </a:r>
            <a:r>
              <a:rPr lang="en-US" sz="2400" dirty="0" err="1" smtClean="0">
                <a:latin typeface="Times New Roman" pitchFamily="18" charset="0"/>
                <a:cs typeface="Times New Roman" pitchFamily="18" charset="0"/>
              </a:rPr>
              <a:t>programme</a:t>
            </a:r>
            <a:r>
              <a:rPr lang="en-US" sz="2400" dirty="0" smtClean="0">
                <a:latin typeface="Times New Roman" pitchFamily="18" charset="0"/>
                <a:cs typeface="Times New Roman" pitchFamily="18" charset="0"/>
              </a:rPr>
              <a:t>. </a:t>
            </a:r>
          </a:p>
          <a:p>
            <a:pPr algn="l"/>
            <a:endParaRPr lang="en-US" sz="2400"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The different operators that Python offers are listed here.</a:t>
            </a:r>
          </a:p>
          <a:p>
            <a:pPr algn="l"/>
            <a:endParaRPr lang="en-US" sz="2400" dirty="0" smtClean="0">
              <a:latin typeface="Times New Roman" pitchFamily="18" charset="0"/>
              <a:cs typeface="Times New Roman" pitchFamily="18" charset="0"/>
            </a:endParaRPr>
          </a:p>
          <a:p>
            <a:pPr algn="l">
              <a:buClr>
                <a:schemeClr val="tx1"/>
              </a:buClr>
              <a:buSzPct val="100000"/>
              <a:buFont typeface="Arial" pitchFamily="34" charset="0"/>
              <a:buChar char="•"/>
            </a:pPr>
            <a:r>
              <a:rPr lang="en-US" sz="2400" dirty="0" smtClean="0">
                <a:latin typeface="Times New Roman" pitchFamily="18" charset="0"/>
                <a:cs typeface="Times New Roman" pitchFamily="18" charset="0"/>
              </a:rPr>
              <a:t>Arithmetic operators</a:t>
            </a:r>
          </a:p>
          <a:p>
            <a:pPr algn="l">
              <a:buClr>
                <a:schemeClr val="tx1"/>
              </a:buClr>
              <a:buSzPct val="100000"/>
              <a:buFont typeface="Arial" pitchFamily="34" charset="0"/>
              <a:buChar char="•"/>
            </a:pPr>
            <a:r>
              <a:rPr lang="en-US" sz="2400" dirty="0" smtClean="0">
                <a:latin typeface="Times New Roman" pitchFamily="18" charset="0"/>
                <a:cs typeface="Times New Roman" pitchFamily="18" charset="0"/>
              </a:rPr>
              <a:t>Comparison operators</a:t>
            </a:r>
          </a:p>
          <a:p>
            <a:pPr algn="l">
              <a:buClr>
                <a:schemeClr val="tx1"/>
              </a:buClr>
              <a:buSzPct val="100000"/>
              <a:buFont typeface="Arial" pitchFamily="34" charset="0"/>
              <a:buChar char="•"/>
            </a:pPr>
            <a:r>
              <a:rPr lang="en-US" sz="2400" dirty="0" smtClean="0">
                <a:latin typeface="Times New Roman" pitchFamily="18" charset="0"/>
                <a:cs typeface="Times New Roman" pitchFamily="18" charset="0"/>
              </a:rPr>
              <a:t>Assignment Operators</a:t>
            </a:r>
          </a:p>
          <a:p>
            <a:pPr algn="l">
              <a:buClr>
                <a:schemeClr val="tx1"/>
              </a:buClr>
              <a:buSzPct val="100000"/>
              <a:buFont typeface="Arial" pitchFamily="34" charset="0"/>
              <a:buChar char="•"/>
            </a:pPr>
            <a:r>
              <a:rPr lang="en-US" sz="2400" dirty="0" smtClean="0">
                <a:latin typeface="Times New Roman" pitchFamily="18" charset="0"/>
                <a:cs typeface="Times New Roman" pitchFamily="18" charset="0"/>
              </a:rPr>
              <a:t>Logical Operators</a:t>
            </a:r>
          </a:p>
          <a:p>
            <a:pPr algn="l">
              <a:buClr>
                <a:schemeClr val="tx1"/>
              </a:buClr>
              <a:buSzPct val="100000"/>
              <a:buFont typeface="Arial" pitchFamily="34" charset="0"/>
              <a:buChar char="•"/>
            </a:pPr>
            <a:r>
              <a:rPr lang="en-US" sz="2400" dirty="0" smtClean="0">
                <a:latin typeface="Times New Roman" pitchFamily="18" charset="0"/>
                <a:cs typeface="Times New Roman" pitchFamily="18" charset="0"/>
              </a:rPr>
              <a:t>Bitwise Operators</a:t>
            </a:r>
          </a:p>
          <a:p>
            <a:pPr algn="l">
              <a:buClr>
                <a:schemeClr val="tx1"/>
              </a:buClr>
              <a:buSzPct val="100000"/>
              <a:buFont typeface="Arial" pitchFamily="34" charset="0"/>
              <a:buChar char="•"/>
            </a:pPr>
            <a:r>
              <a:rPr lang="en-US" sz="2400" dirty="0" smtClean="0">
                <a:latin typeface="Times New Roman" pitchFamily="18" charset="0"/>
                <a:cs typeface="Times New Roman" pitchFamily="18" charset="0"/>
              </a:rPr>
              <a:t>Membership Operators</a:t>
            </a:r>
          </a:p>
          <a:p>
            <a:pPr algn="l">
              <a:buClr>
                <a:schemeClr val="tx1"/>
              </a:buClr>
              <a:buSzPct val="100000"/>
              <a:buFont typeface="Arial" pitchFamily="34" charset="0"/>
              <a:buChar char="•"/>
            </a:pPr>
            <a:r>
              <a:rPr lang="en-US" sz="2400" dirty="0" smtClean="0">
                <a:latin typeface="Times New Roman" pitchFamily="18" charset="0"/>
                <a:cs typeface="Times New Roman" pitchFamily="18" charset="0"/>
              </a:rPr>
              <a:t>Identity Operators</a:t>
            </a:r>
          </a:p>
          <a:p>
            <a:pPr algn="l"/>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229600" cy="6019800"/>
          </a:xfrm>
        </p:spPr>
        <p:txBody>
          <a:bodyPr>
            <a:normAutofit/>
          </a:bodyPr>
          <a:lstStyle/>
          <a:p>
            <a:pPr algn="ctr"/>
            <a:r>
              <a:rPr lang="en-US" sz="2800" b="1" dirty="0" smtClean="0">
                <a:latin typeface="Times New Roman" pitchFamily="18" charset="0"/>
                <a:cs typeface="Times New Roman" pitchFamily="18" charset="0"/>
              </a:rPr>
              <a:t>Arithmetic Operators: (</a:t>
            </a:r>
            <a:r>
              <a:rPr lang="en-US" sz="2800"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a:t>
            </a:r>
          </a:p>
          <a:p>
            <a:pPr algn="l"/>
            <a:endParaRPr lang="en-US" sz="2400"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Example:</a:t>
            </a:r>
          </a:p>
          <a:p>
            <a:pPr algn="l"/>
            <a:endParaRPr lang="en-US" sz="2400"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print(5 + 3)#8</a:t>
            </a:r>
          </a:p>
          <a:p>
            <a:pPr algn="l"/>
            <a:r>
              <a:rPr lang="en-US" sz="2400" dirty="0" smtClean="0">
                <a:latin typeface="Times New Roman" pitchFamily="18" charset="0"/>
                <a:cs typeface="Times New Roman" pitchFamily="18" charset="0"/>
              </a:rPr>
              <a:t>print(5 - 3)#2</a:t>
            </a:r>
          </a:p>
          <a:p>
            <a:pPr algn="l"/>
            <a:r>
              <a:rPr lang="en-US" sz="2400" dirty="0" smtClean="0">
                <a:latin typeface="Times New Roman" pitchFamily="18" charset="0"/>
                <a:cs typeface="Times New Roman" pitchFamily="18" charset="0"/>
              </a:rPr>
              <a:t>print(5 * 3)#15</a:t>
            </a:r>
          </a:p>
          <a:p>
            <a:pPr algn="l"/>
            <a:r>
              <a:rPr lang="en-US" sz="2400" dirty="0" smtClean="0">
                <a:latin typeface="Times New Roman" pitchFamily="18" charset="0"/>
                <a:cs typeface="Times New Roman" pitchFamily="18" charset="0"/>
              </a:rPr>
              <a:t>print(12 / 3)#4.0</a:t>
            </a:r>
          </a:p>
          <a:p>
            <a:pPr algn="l"/>
            <a:r>
              <a:rPr lang="en-US" sz="2400" dirty="0" smtClean="0">
                <a:latin typeface="Times New Roman" pitchFamily="18" charset="0"/>
                <a:cs typeface="Times New Roman" pitchFamily="18" charset="0"/>
              </a:rPr>
              <a:t>print(5 % 2)#1</a:t>
            </a:r>
          </a:p>
          <a:p>
            <a:pPr algn="l"/>
            <a:r>
              <a:rPr lang="en-US" sz="2400" dirty="0" smtClean="0">
                <a:latin typeface="Times New Roman" pitchFamily="18" charset="0"/>
                <a:cs typeface="Times New Roman" pitchFamily="18" charset="0"/>
              </a:rPr>
              <a:t>print(5 ** 2)#25</a:t>
            </a:r>
          </a:p>
          <a:p>
            <a:pPr algn="l"/>
            <a:r>
              <a:rPr lang="en-US" sz="2400" dirty="0" smtClean="0">
                <a:latin typeface="Times New Roman" pitchFamily="18" charset="0"/>
                <a:cs typeface="Times New Roman" pitchFamily="18" charset="0"/>
              </a:rPr>
              <a:t>print(15 // 2) #7</a:t>
            </a:r>
          </a:p>
          <a:p>
            <a:pPr algn="l"/>
            <a:endParaRPr lang="en-US" sz="2400" dirty="0" smtClean="0">
              <a:latin typeface="Times New Roman" pitchFamily="18" charset="0"/>
              <a:cs typeface="Times New Roman" pitchFamily="18" charset="0"/>
            </a:endParaRPr>
          </a:p>
          <a:p>
            <a:pPr algn="l"/>
            <a:endParaRPr lang="en-US" sz="24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5943600"/>
          </a:xfrm>
        </p:spPr>
        <p:txBody>
          <a:bodyPr>
            <a:normAutofit/>
          </a:bodyPr>
          <a:lstStyle/>
          <a:p>
            <a:pPr algn="ctr"/>
            <a:r>
              <a:rPr lang="en-US" sz="2800" b="1" dirty="0" smtClean="0">
                <a:latin typeface="Times New Roman" pitchFamily="18" charset="0"/>
                <a:cs typeface="Times New Roman" pitchFamily="18" charset="0"/>
              </a:rPr>
              <a:t>Comparison Operators: (</a:t>
            </a:r>
            <a:r>
              <a:rPr lang="en-US" sz="2800" dirty="0" smtClean="0">
                <a:latin typeface="Times New Roman" pitchFamily="18" charset="0"/>
                <a:cs typeface="Times New Roman" pitchFamily="18" charset="0"/>
              </a:rPr>
              <a:t>==,!=,&gt;,&lt;,&gt;=,&lt;=)</a:t>
            </a:r>
          </a:p>
          <a:p>
            <a:pPr algn="l"/>
            <a:r>
              <a:rPr lang="en-US" sz="2800" dirty="0" smtClean="0">
                <a:latin typeface="Times New Roman" pitchFamily="18" charset="0"/>
                <a:cs typeface="Times New Roman" pitchFamily="18" charset="0"/>
              </a:rPr>
              <a:t>Comparison operators are used to compare two values:</a:t>
            </a:r>
          </a:p>
          <a:p>
            <a:pPr algn="l"/>
            <a:r>
              <a:rPr lang="en-US" sz="2800" b="1" dirty="0" smtClean="0">
                <a:latin typeface="Times New Roman" pitchFamily="18" charset="0"/>
                <a:cs typeface="Times New Roman" pitchFamily="18" charset="0"/>
              </a:rPr>
              <a:t>Example:</a:t>
            </a:r>
          </a:p>
          <a:p>
            <a:pPr algn="l"/>
            <a:r>
              <a:rPr lang="es-ES" sz="2400" dirty="0" smtClean="0">
                <a:solidFill>
                  <a:schemeClr val="tx1"/>
                </a:solidFill>
                <a:latin typeface="Times New Roman" pitchFamily="18" charset="0"/>
                <a:cs typeface="Times New Roman" pitchFamily="18" charset="0"/>
              </a:rPr>
              <a:t>x = 5</a:t>
            </a:r>
          </a:p>
          <a:p>
            <a:pPr algn="l"/>
            <a:r>
              <a:rPr lang="es-ES" sz="2400" dirty="0" smtClean="0">
                <a:solidFill>
                  <a:schemeClr val="tx1"/>
                </a:solidFill>
                <a:latin typeface="Times New Roman" pitchFamily="18" charset="0"/>
                <a:cs typeface="Times New Roman" pitchFamily="18" charset="0"/>
              </a:rPr>
              <a:t>y = 3</a:t>
            </a:r>
          </a:p>
          <a:p>
            <a:pPr algn="l"/>
            <a:r>
              <a:rPr lang="es-ES" sz="2400" dirty="0" err="1" smtClean="0">
                <a:solidFill>
                  <a:schemeClr val="tx1"/>
                </a:solidFill>
                <a:latin typeface="Times New Roman" pitchFamily="18" charset="0"/>
                <a:cs typeface="Times New Roman" pitchFamily="18" charset="0"/>
              </a:rPr>
              <a:t>print</a:t>
            </a:r>
            <a:r>
              <a:rPr lang="es-ES" sz="2400" dirty="0" smtClean="0">
                <a:solidFill>
                  <a:schemeClr val="tx1"/>
                </a:solidFill>
                <a:latin typeface="Times New Roman" pitchFamily="18" charset="0"/>
                <a:cs typeface="Times New Roman" pitchFamily="18" charset="0"/>
              </a:rPr>
              <a:t>(x == y)#False</a:t>
            </a:r>
          </a:p>
          <a:p>
            <a:pPr algn="l"/>
            <a:r>
              <a:rPr lang="es-ES" sz="2400" dirty="0" err="1" smtClean="0">
                <a:solidFill>
                  <a:schemeClr val="tx1"/>
                </a:solidFill>
                <a:latin typeface="Times New Roman" pitchFamily="18" charset="0"/>
                <a:cs typeface="Times New Roman" pitchFamily="18" charset="0"/>
              </a:rPr>
              <a:t>print</a:t>
            </a:r>
            <a:r>
              <a:rPr lang="es-ES" sz="2400" dirty="0" smtClean="0">
                <a:solidFill>
                  <a:schemeClr val="tx1"/>
                </a:solidFill>
                <a:latin typeface="Times New Roman" pitchFamily="18" charset="0"/>
                <a:cs typeface="Times New Roman" pitchFamily="18" charset="0"/>
              </a:rPr>
              <a:t>(x != y)#True</a:t>
            </a:r>
          </a:p>
          <a:p>
            <a:pPr algn="l"/>
            <a:r>
              <a:rPr lang="es-ES" sz="2400" dirty="0" err="1" smtClean="0">
                <a:solidFill>
                  <a:schemeClr val="tx1"/>
                </a:solidFill>
                <a:latin typeface="Times New Roman" pitchFamily="18" charset="0"/>
                <a:cs typeface="Times New Roman" pitchFamily="18" charset="0"/>
              </a:rPr>
              <a:t>print</a:t>
            </a:r>
            <a:r>
              <a:rPr lang="es-ES" sz="2400" dirty="0" smtClean="0">
                <a:solidFill>
                  <a:schemeClr val="tx1"/>
                </a:solidFill>
                <a:latin typeface="Times New Roman" pitchFamily="18" charset="0"/>
                <a:cs typeface="Times New Roman" pitchFamily="18" charset="0"/>
              </a:rPr>
              <a:t>(x &gt; y)#True</a:t>
            </a:r>
          </a:p>
          <a:p>
            <a:pPr algn="l"/>
            <a:r>
              <a:rPr lang="es-ES" sz="2400" dirty="0" err="1" smtClean="0">
                <a:solidFill>
                  <a:schemeClr val="tx1"/>
                </a:solidFill>
                <a:latin typeface="Times New Roman" pitchFamily="18" charset="0"/>
                <a:cs typeface="Times New Roman" pitchFamily="18" charset="0"/>
              </a:rPr>
              <a:t>print</a:t>
            </a:r>
            <a:r>
              <a:rPr lang="es-ES" sz="2400" dirty="0" smtClean="0">
                <a:solidFill>
                  <a:schemeClr val="tx1"/>
                </a:solidFill>
                <a:latin typeface="Times New Roman" pitchFamily="18" charset="0"/>
                <a:cs typeface="Times New Roman" pitchFamily="18" charset="0"/>
              </a:rPr>
              <a:t>(x &gt;= y)#True</a:t>
            </a:r>
          </a:p>
          <a:p>
            <a:pPr algn="l"/>
            <a:r>
              <a:rPr lang="es-ES" sz="2400" dirty="0" err="1" smtClean="0">
                <a:solidFill>
                  <a:schemeClr val="tx1"/>
                </a:solidFill>
                <a:latin typeface="Times New Roman" pitchFamily="18" charset="0"/>
                <a:cs typeface="Times New Roman" pitchFamily="18" charset="0"/>
              </a:rPr>
              <a:t>print</a:t>
            </a:r>
            <a:r>
              <a:rPr lang="es-ES" sz="2400" dirty="0" smtClean="0">
                <a:solidFill>
                  <a:schemeClr val="tx1"/>
                </a:solidFill>
                <a:latin typeface="Times New Roman" pitchFamily="18" charset="0"/>
                <a:cs typeface="Times New Roman" pitchFamily="18" charset="0"/>
              </a:rPr>
              <a:t>(x &lt; y)#False</a:t>
            </a:r>
          </a:p>
          <a:p>
            <a:pPr algn="l"/>
            <a:r>
              <a:rPr lang="es-ES" sz="2400" dirty="0" err="1" smtClean="0">
                <a:solidFill>
                  <a:schemeClr val="tx1"/>
                </a:solidFill>
                <a:latin typeface="Times New Roman" pitchFamily="18" charset="0"/>
                <a:cs typeface="Times New Roman" pitchFamily="18" charset="0"/>
              </a:rPr>
              <a:t>print</a:t>
            </a:r>
            <a:r>
              <a:rPr lang="es-ES" sz="2400" dirty="0" smtClean="0">
                <a:solidFill>
                  <a:schemeClr val="tx1"/>
                </a:solidFill>
                <a:latin typeface="Times New Roman" pitchFamily="18" charset="0"/>
                <a:cs typeface="Times New Roman" pitchFamily="18" charset="0"/>
              </a:rPr>
              <a:t>(x &lt;= y)#False</a:t>
            </a:r>
            <a:endParaRPr lang="en-US" sz="2400" dirty="0" smtClean="0">
              <a:solidFill>
                <a:schemeClr val="tx1"/>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TotalTime>
  <Words>732</Words>
  <Application>Microsoft Office PowerPoint</Application>
  <PresentationFormat>On-screen Show (4:3)</PresentationFormat>
  <Paragraphs>202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57</cp:revision>
  <dcterms:created xsi:type="dcterms:W3CDTF">2023-02-03T13:59:00Z</dcterms:created>
  <dcterms:modified xsi:type="dcterms:W3CDTF">2023-02-04T07:02:01Z</dcterms:modified>
</cp:coreProperties>
</file>