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2"/>
  </p:handoutMasterIdLst>
  <p:sldIdLst>
    <p:sldId id="386" r:id="rId3"/>
    <p:sldId id="392" r:id="rId5"/>
    <p:sldId id="393" r:id="rId6"/>
    <p:sldId id="502" r:id="rId7"/>
    <p:sldId id="378" r:id="rId8"/>
    <p:sldId id="507" r:id="rId9"/>
    <p:sldId id="383" r:id="rId10"/>
    <p:sldId id="384" r:id="rId11"/>
    <p:sldId id="506" r:id="rId12"/>
    <p:sldId id="394" r:id="rId13"/>
    <p:sldId id="398" r:id="rId14"/>
    <p:sldId id="399" r:id="rId15"/>
    <p:sldId id="400" r:id="rId16"/>
    <p:sldId id="402" r:id="rId17"/>
    <p:sldId id="401" r:id="rId18"/>
    <p:sldId id="403" r:id="rId19"/>
    <p:sldId id="404" r:id="rId20"/>
    <p:sldId id="405" r:id="rId21"/>
    <p:sldId id="406" r:id="rId22"/>
    <p:sldId id="463" r:id="rId23"/>
    <p:sldId id="410" r:id="rId24"/>
    <p:sldId id="413" r:id="rId25"/>
    <p:sldId id="508" r:id="rId26"/>
    <p:sldId id="412" r:id="rId27"/>
    <p:sldId id="414" r:id="rId28"/>
    <p:sldId id="415" r:id="rId29"/>
    <p:sldId id="416" r:id="rId30"/>
    <p:sldId id="417" r:id="rId31"/>
    <p:sldId id="425" r:id="rId32"/>
    <p:sldId id="429" r:id="rId33"/>
    <p:sldId id="432" r:id="rId34"/>
    <p:sldId id="419" r:id="rId35"/>
    <p:sldId id="464" r:id="rId36"/>
    <p:sldId id="427" r:id="rId37"/>
    <p:sldId id="428" r:id="rId38"/>
    <p:sldId id="422" r:id="rId39"/>
    <p:sldId id="423" r:id="rId40"/>
    <p:sldId id="465" r:id="rId41"/>
    <p:sldId id="424" r:id="rId42"/>
    <p:sldId id="433" r:id="rId43"/>
    <p:sldId id="434" r:id="rId44"/>
    <p:sldId id="435" r:id="rId45"/>
    <p:sldId id="436" r:id="rId46"/>
    <p:sldId id="437" r:id="rId47"/>
    <p:sldId id="458" r:id="rId48"/>
    <p:sldId id="441" r:id="rId49"/>
    <p:sldId id="442" r:id="rId50"/>
    <p:sldId id="444" r:id="rId51"/>
    <p:sldId id="445" r:id="rId52"/>
    <p:sldId id="447" r:id="rId53"/>
    <p:sldId id="448" r:id="rId54"/>
    <p:sldId id="459" r:id="rId55"/>
    <p:sldId id="457" r:id="rId56"/>
    <p:sldId id="460" r:id="rId57"/>
    <p:sldId id="461" r:id="rId58"/>
    <p:sldId id="390" r:id="rId59"/>
    <p:sldId id="466" r:id="rId60"/>
    <p:sldId id="28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191" autoAdjust="0"/>
    <p:restoredTop sz="94624" autoAdjust="0"/>
  </p:normalViewPr>
  <p:slideViewPr>
    <p:cSldViewPr snapToGrid="0">
      <p:cViewPr>
        <p:scale>
          <a:sx n="80" d="100"/>
          <a:sy n="80" d="100"/>
        </p:scale>
        <p:origin x="-168" y="198"/>
      </p:cViewPr>
      <p:guideLst>
        <p:guide orient="horz" pos="2160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1050mm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CD</c:v>
                </c:pt>
                <c:pt idx="1">
                  <c:v>Triple point</c:v>
                </c:pt>
                <c:pt idx="2">
                  <c:v>First Shed</c:v>
                </c:pt>
                <c:pt idx="3">
                  <c:v>inside frp</c:v>
                </c:pt>
                <c:pt idx="4">
                  <c:v>inside si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0.217</c:v>
                </c:pt>
                <c:pt idx="1">
                  <c:v>0.284</c:v>
                </c:pt>
                <c:pt idx="2">
                  <c:v>0.116</c:v>
                </c:pt>
                <c:pt idx="3">
                  <c:v>0.348</c:v>
                </c:pt>
                <c:pt idx="4">
                  <c:v>0.144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1600mm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CD</c:v>
                </c:pt>
                <c:pt idx="1">
                  <c:v>Triple point</c:v>
                </c:pt>
                <c:pt idx="2">
                  <c:v>First Shed</c:v>
                </c:pt>
                <c:pt idx="3">
                  <c:v>inside frp</c:v>
                </c:pt>
                <c:pt idx="4">
                  <c:v>inside si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0.207</c:v>
                </c:pt>
                <c:pt idx="1">
                  <c:v>0.231</c:v>
                </c:pt>
                <c:pt idx="2">
                  <c:v>0.13</c:v>
                </c:pt>
                <c:pt idx="3">
                  <c:v>0.348</c:v>
                </c:pt>
                <c:pt idx="4">
                  <c:v>0.145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763392"/>
        <c:axId val="84764928"/>
      </c:barChart>
      <c:catAx>
        <c:axId val="847633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84764928"/>
        <c:crosses val="autoZero"/>
        <c:auto val="1"/>
        <c:lblAlgn val="ctr"/>
        <c:lblOffset val="100"/>
        <c:noMultiLvlLbl val="0"/>
      </c:catAx>
      <c:valAx>
        <c:axId val="84764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4763392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salt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1050:0.5mm</c:v>
                </c:pt>
                <c:pt idx="1">
                  <c:v>1050:1mm</c:v>
                </c:pt>
                <c:pt idx="2">
                  <c:v>1600:0.5mm</c:v>
                </c:pt>
                <c:pt idx="3">
                  <c:v>1600:1mm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0.328000000000001</c:v>
                </c:pt>
                <c:pt idx="1">
                  <c:v>0.36</c:v>
                </c:pt>
                <c:pt idx="2">
                  <c:v>0.288</c:v>
                </c:pt>
                <c:pt idx="3">
                  <c:v>0.316000000000001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urea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1050:0.5mm</c:v>
                </c:pt>
                <c:pt idx="1">
                  <c:v>1050:1mm</c:v>
                </c:pt>
                <c:pt idx="2">
                  <c:v>1600:0.5mm</c:v>
                </c:pt>
                <c:pt idx="3">
                  <c:v>1600:1mm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0.266</c:v>
                </c:pt>
                <c:pt idx="1">
                  <c:v>0.276</c:v>
                </c:pt>
                <c:pt idx="2">
                  <c:v>0.235</c:v>
                </c:pt>
                <c:pt idx="3">
                  <c:v>0.252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cement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1050:0.5mm</c:v>
                </c:pt>
                <c:pt idx="1">
                  <c:v>1050:1mm</c:v>
                </c:pt>
                <c:pt idx="2">
                  <c:v>1600:0.5mm</c:v>
                </c:pt>
                <c:pt idx="3">
                  <c:v>1600:1mm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0.241</c:v>
                </c:pt>
                <c:pt idx="1">
                  <c:v>0.244</c:v>
                </c:pt>
                <c:pt idx="2">
                  <c:v>0.224</c:v>
                </c:pt>
                <c:pt idx="3">
                  <c:v>0.226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972800"/>
        <c:axId val="96974336"/>
      </c:barChart>
      <c:catAx>
        <c:axId val="969728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96974336"/>
        <c:crosses val="autoZero"/>
        <c:auto val="1"/>
        <c:lblAlgn val="ctr"/>
        <c:lblOffset val="100"/>
        <c:noMultiLvlLbl val="0"/>
      </c:catAx>
      <c:valAx>
        <c:axId val="96974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9697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salt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1050:0.5 mm </c:v>
                </c:pt>
                <c:pt idx="1">
                  <c:v>1050: 1mm </c:v>
                </c:pt>
                <c:pt idx="2">
                  <c:v>1600: 0.5 mm </c:v>
                </c:pt>
                <c:pt idx="3">
                  <c:v>1600: 1mm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0.258</c:v>
                </c:pt>
                <c:pt idx="1">
                  <c:v>0.261</c:v>
                </c:pt>
                <c:pt idx="2">
                  <c:v>0.23</c:v>
                </c:pt>
                <c:pt idx="3">
                  <c:v>0.234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ura 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1050:0.5 mm </c:v>
                </c:pt>
                <c:pt idx="1">
                  <c:v>1050: 1mm </c:v>
                </c:pt>
                <c:pt idx="2">
                  <c:v>1600: 0.5 mm </c:v>
                </c:pt>
                <c:pt idx="3">
                  <c:v>1600: 1mm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0.253</c:v>
                </c:pt>
                <c:pt idx="1">
                  <c:v>0.259</c:v>
                </c:pt>
                <c:pt idx="2">
                  <c:v>0.224</c:v>
                </c:pt>
                <c:pt idx="3">
                  <c:v>0.227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cement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1050:0.5 mm </c:v>
                </c:pt>
                <c:pt idx="1">
                  <c:v>1050: 1mm </c:v>
                </c:pt>
                <c:pt idx="2">
                  <c:v>1600: 0.5 mm </c:v>
                </c:pt>
                <c:pt idx="3">
                  <c:v>1600: 1mm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0.229</c:v>
                </c:pt>
                <c:pt idx="1">
                  <c:v>0.232</c:v>
                </c:pt>
                <c:pt idx="2">
                  <c:v>0.218</c:v>
                </c:pt>
                <c:pt idx="3">
                  <c:v>0.22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020544"/>
        <c:axId val="97034624"/>
      </c:barChart>
      <c:catAx>
        <c:axId val="97020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97034624"/>
        <c:crosses val="autoZero"/>
        <c:auto val="1"/>
        <c:lblAlgn val="ctr"/>
        <c:lblOffset val="100"/>
        <c:noMultiLvlLbl val="0"/>
      </c:catAx>
      <c:valAx>
        <c:axId val="97034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9702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1050: equal water molecules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CD</c:v>
                </c:pt>
                <c:pt idx="1">
                  <c:v>Triple Point</c:v>
                </c:pt>
                <c:pt idx="2">
                  <c:v>First Shed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0.225</c:v>
                </c:pt>
                <c:pt idx="1">
                  <c:v>0.268</c:v>
                </c:pt>
                <c:pt idx="2">
                  <c:v>0.144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1050: unequal water molecules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CD</c:v>
                </c:pt>
                <c:pt idx="1">
                  <c:v>Triple Point</c:v>
                </c:pt>
                <c:pt idx="2">
                  <c:v>First Shed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0.232</c:v>
                </c:pt>
                <c:pt idx="1">
                  <c:v>0.27</c:v>
                </c:pt>
                <c:pt idx="2">
                  <c:v>0.146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1600: equal water molecules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CD</c:v>
                </c:pt>
                <c:pt idx="1">
                  <c:v>Triple Point</c:v>
                </c:pt>
                <c:pt idx="2">
                  <c:v>First Shed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0.223</c:v>
                </c:pt>
                <c:pt idx="1">
                  <c:v>0.248</c:v>
                </c:pt>
                <c:pt idx="2">
                  <c:v>0.144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1600: unequal water molecules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CD</c:v>
                </c:pt>
                <c:pt idx="1">
                  <c:v>Triple Point</c:v>
                </c:pt>
                <c:pt idx="2">
                  <c:v>First Shed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0.228</c:v>
                </c:pt>
                <c:pt idx="1">
                  <c:v>0.236</c:v>
                </c:pt>
                <c:pt idx="2">
                  <c:v>0.146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414016"/>
        <c:axId val="99415552"/>
      </c:barChart>
      <c:catAx>
        <c:axId val="994140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99415552"/>
        <c:crosses val="autoZero"/>
        <c:auto val="1"/>
        <c:lblAlgn val="ctr"/>
        <c:lblOffset val="100"/>
        <c:noMultiLvlLbl val="0"/>
      </c:catAx>
      <c:valAx>
        <c:axId val="99415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994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0.5 even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Salt</c:v>
                </c:pt>
                <c:pt idx="1">
                  <c:v>Urea</c:v>
                </c:pt>
                <c:pt idx="2">
                  <c:v>Cement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0.334000000000001</c:v>
                </c:pt>
                <c:pt idx="1">
                  <c:v>0.268</c:v>
                </c:pt>
                <c:pt idx="2">
                  <c:v>0.242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1even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Salt</c:v>
                </c:pt>
                <c:pt idx="1">
                  <c:v>Urea</c:v>
                </c:pt>
                <c:pt idx="2">
                  <c:v>Cement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0.363</c:v>
                </c:pt>
                <c:pt idx="1">
                  <c:v>0.278</c:v>
                </c:pt>
                <c:pt idx="2">
                  <c:v>0.245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0.5uneven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Salt</c:v>
                </c:pt>
                <c:pt idx="1">
                  <c:v>Urea</c:v>
                </c:pt>
                <c:pt idx="2">
                  <c:v>Cement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0.308</c:v>
                </c:pt>
                <c:pt idx="1">
                  <c:v>0.26</c:v>
                </c:pt>
                <c:pt idx="2">
                  <c:v>0.253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1uneven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Salt</c:v>
                </c:pt>
                <c:pt idx="1">
                  <c:v>Urea</c:v>
                </c:pt>
                <c:pt idx="2">
                  <c:v>Cement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0.314000000000001</c:v>
                </c:pt>
                <c:pt idx="1">
                  <c:v>0.264</c:v>
                </c:pt>
                <c:pt idx="2">
                  <c:v>0.259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703232"/>
        <c:axId val="58709120"/>
      </c:barChart>
      <c:catAx>
        <c:axId val="587032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58709120"/>
        <c:crosses val="autoZero"/>
        <c:auto val="1"/>
        <c:lblAlgn val="ctr"/>
        <c:lblOffset val="100"/>
        <c:noMultiLvlLbl val="0"/>
      </c:catAx>
      <c:valAx>
        <c:axId val="58709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870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0.5even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Salt</c:v>
                </c:pt>
                <c:pt idx="1">
                  <c:v>Urea</c:v>
                </c:pt>
                <c:pt idx="2">
                  <c:v>Cement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0.312000000000001</c:v>
                </c:pt>
                <c:pt idx="1">
                  <c:v>0.256</c:v>
                </c:pt>
                <c:pt idx="2">
                  <c:v>0.235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1even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Salt</c:v>
                </c:pt>
                <c:pt idx="1">
                  <c:v>Urea</c:v>
                </c:pt>
                <c:pt idx="2">
                  <c:v>Cement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0.336000000000001</c:v>
                </c:pt>
                <c:pt idx="1">
                  <c:v>0.262</c:v>
                </c:pt>
                <c:pt idx="2">
                  <c:v>0.24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0.5uneven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Salt</c:v>
                </c:pt>
                <c:pt idx="1">
                  <c:v>Urea</c:v>
                </c:pt>
                <c:pt idx="2">
                  <c:v>Cement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0.302</c:v>
                </c:pt>
                <c:pt idx="1">
                  <c:v>0.254</c:v>
                </c:pt>
                <c:pt idx="2">
                  <c:v>0.252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1uneven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Salt</c:v>
                </c:pt>
                <c:pt idx="1">
                  <c:v>Urea</c:v>
                </c:pt>
                <c:pt idx="2">
                  <c:v>Cement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0.312000000000001</c:v>
                </c:pt>
                <c:pt idx="1">
                  <c:v>0.261</c:v>
                </c:pt>
                <c:pt idx="2">
                  <c:v>0.258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735616"/>
        <c:axId val="58741504"/>
      </c:barChart>
      <c:catAx>
        <c:axId val="587356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58741504"/>
        <c:crosses val="autoZero"/>
        <c:auto val="1"/>
        <c:lblAlgn val="ctr"/>
        <c:lblOffset val="100"/>
        <c:noMultiLvlLbl val="0"/>
      </c:catAx>
      <c:valAx>
        <c:axId val="58741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873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0.5even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Salt</c:v>
                </c:pt>
                <c:pt idx="1">
                  <c:v>Urea</c:v>
                </c:pt>
                <c:pt idx="2">
                  <c:v>Cement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</c:v>
                </c:pt>
                <c:pt idx="1">
                  <c:v>0.246</c:v>
                </c:pt>
                <c:pt idx="2">
                  <c:v>0.226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1even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Salt</c:v>
                </c:pt>
                <c:pt idx="1">
                  <c:v>Urea</c:v>
                </c:pt>
                <c:pt idx="2">
                  <c:v>Cement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0.338000000000001</c:v>
                </c:pt>
                <c:pt idx="1">
                  <c:v>0.256</c:v>
                </c:pt>
                <c:pt idx="2">
                  <c:v>0.231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0.5uneven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Salt</c:v>
                </c:pt>
                <c:pt idx="1">
                  <c:v>Urea</c:v>
                </c:pt>
                <c:pt idx="2">
                  <c:v>Cement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0.296</c:v>
                </c:pt>
                <c:pt idx="1">
                  <c:v>0.244</c:v>
                </c:pt>
                <c:pt idx="2">
                  <c:v>0.229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1uneven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Salt</c:v>
                </c:pt>
                <c:pt idx="1">
                  <c:v>Urea</c:v>
                </c:pt>
                <c:pt idx="2">
                  <c:v>Cement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0.307</c:v>
                </c:pt>
                <c:pt idx="1">
                  <c:v>0.249</c:v>
                </c:pt>
                <c:pt idx="2">
                  <c:v>0.232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768000"/>
        <c:axId val="58773888"/>
      </c:barChart>
      <c:catAx>
        <c:axId val="587680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58773888"/>
        <c:crosses val="autoZero"/>
        <c:auto val="1"/>
        <c:lblAlgn val="ctr"/>
        <c:lblOffset val="100"/>
        <c:noMultiLvlLbl val="0"/>
      </c:catAx>
      <c:valAx>
        <c:axId val="58773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876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0.5even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Salt</c:v>
                </c:pt>
                <c:pt idx="1">
                  <c:v>Urea</c:v>
                </c:pt>
                <c:pt idx="2">
                  <c:v>Cement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0.292</c:v>
                </c:pt>
                <c:pt idx="1">
                  <c:v>0.248</c:v>
                </c:pt>
                <c:pt idx="2">
                  <c:v>0.225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1even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Salt</c:v>
                </c:pt>
                <c:pt idx="1">
                  <c:v>Urea</c:v>
                </c:pt>
                <c:pt idx="2">
                  <c:v>Cement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0.324000000000001</c:v>
                </c:pt>
                <c:pt idx="1">
                  <c:v>0.258</c:v>
                </c:pt>
                <c:pt idx="2">
                  <c:v>0.228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0.5uneven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Salt</c:v>
                </c:pt>
                <c:pt idx="1">
                  <c:v>Urea</c:v>
                </c:pt>
                <c:pt idx="2">
                  <c:v>Cement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0.283</c:v>
                </c:pt>
                <c:pt idx="1">
                  <c:v>0.247</c:v>
                </c:pt>
                <c:pt idx="2">
                  <c:v>0.231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1uneven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Salt</c:v>
                </c:pt>
                <c:pt idx="1">
                  <c:v>Urea</c:v>
                </c:pt>
                <c:pt idx="2">
                  <c:v>Cement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0.298</c:v>
                </c:pt>
                <c:pt idx="1">
                  <c:v>0.253</c:v>
                </c:pt>
                <c:pt idx="2">
                  <c:v>0.234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853632"/>
        <c:axId val="58863616"/>
      </c:barChart>
      <c:catAx>
        <c:axId val="588536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58863616"/>
        <c:crosses val="autoZero"/>
        <c:auto val="1"/>
        <c:lblAlgn val="ctr"/>
        <c:lblOffset val="100"/>
        <c:noMultiLvlLbl val="0"/>
      </c:catAx>
      <c:valAx>
        <c:axId val="58863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885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97900-4ECD-42E7-85B8-EA8E594D099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FA57E-4A7E-4DA3-A43E-64A92AE341A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B48A1-4185-4598-AB17-E994D5DE3571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65874-69A4-49C9-9250-BE16253CAD0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96C1B-6197-41BB-B930-285A296E2E56}" type="slidenum">
              <a:rPr lang="en-IN" smtClean="0"/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18B48A1-4185-4598-AB17-E994D5DE3571}" type="datetimeFigureOut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18B48A1-4185-4598-AB17-E994D5DE3571}" type="datetimeFigureOut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3465874-69A4-49C9-9250-BE16253CAD0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18B48A1-4185-4598-AB17-E994D5DE3571}" type="datetimeFigureOut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465874-69A4-49C9-9250-BE16253CAD0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A20-C26E-420C-938B-E6EF9599C1F2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427D-4DA4-4E64-B217-EF20FC3DF2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06B8-1FA5-459F-AEC6-D6B95BF0415D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427D-4DA4-4E64-B217-EF20FC3DF2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D48A-1769-494E-920E-90D765361A08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427D-4DA4-4E64-B217-EF20FC3DF2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B623-476A-4C7F-AE69-209582A5C6E5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427D-4DA4-4E64-B217-EF20FC3DF2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E8F6-F094-4BC9-BC52-3591377F3452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427D-4DA4-4E64-B217-EF20FC3DF2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47C9-5437-48E3-8992-5C168C2C4E2C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427D-4DA4-4E64-B217-EF20FC3DF2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E87A-DD5D-4F6D-812A-FE295B043437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427D-4DA4-4E64-B217-EF20FC3DF2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478A-6B15-4CDA-9C36-3FD58153E781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427D-4DA4-4E64-B217-EF20FC3DF2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364B-C5EA-431A-8385-83D3CD8E9DBA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427D-4DA4-4E64-B217-EF20FC3DF2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8770-6E89-4716-B5F7-6ABDF2DDE00D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427D-4DA4-4E64-B217-EF20FC3DF2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9940-506B-419A-82AA-1C7E73987C83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427D-4DA4-4E64-B217-EF20FC3DF2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5E521-625A-4DBF-AA98-D686BBF43731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427D-4DA4-4E64-B217-EF20FC3DF25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2.jpeg"/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2.jpeg"/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9.jpeg"/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3.jpeg"/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image" Target="../media/image50.jpe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7.jpeg"/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image" Target="../media/image54.jpe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1.jpeg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5.jpeg"/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image" Target="../media/image62.jpe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9.jpeg"/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image" Target="../media/image66.jpe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3.jpeg"/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image" Target="../media/image70.jpe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7.jpeg"/><Relationship Id="rId3" Type="http://schemas.openxmlformats.org/officeDocument/2006/relationships/image" Target="../media/image76.jpeg"/><Relationship Id="rId2" Type="http://schemas.openxmlformats.org/officeDocument/2006/relationships/image" Target="../media/image75.jpeg"/><Relationship Id="rId1" Type="http://schemas.openxmlformats.org/officeDocument/2006/relationships/image" Target="../media/image7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1.jpeg"/><Relationship Id="rId3" Type="http://schemas.openxmlformats.org/officeDocument/2006/relationships/image" Target="../media/image80.jpeg"/><Relationship Id="rId2" Type="http://schemas.openxmlformats.org/officeDocument/2006/relationships/image" Target="../media/image79.jpeg"/><Relationship Id="rId1" Type="http://schemas.openxmlformats.org/officeDocument/2006/relationships/image" Target="../media/image78.jpe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5.jpeg"/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image" Target="../media/image82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chart" Target="../charts/chart8.xml"/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276" y="482601"/>
            <a:ext cx="1157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Electric Field Analysis of 9-Tonne Railway Insulator by Finite Element Method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55842" y="2132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6" descr="JNTU 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40605" y="1731646"/>
            <a:ext cx="2049373" cy="177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66771" y="3509008"/>
            <a:ext cx="5105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K.Mounika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(18021D0803)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(High Voltage Engineering)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044609" y="4845050"/>
            <a:ext cx="56402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Esteemed Guidance of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M.Nageswara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Engineering(A) Kakinada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JNTU Kakinada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863" y="1425039"/>
            <a:ext cx="9144000" cy="1175658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II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117" y="2576943"/>
            <a:ext cx="9144000" cy="819398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Design of 9-tonne Polymer Insulator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IN" sz="36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Geometrical configuration:</a:t>
            </a:r>
            <a:br>
              <a:rPr lang="en-IN" sz="28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</a:br>
            <a:r>
              <a:rPr lang="en-IN" sz="28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a)Polluted zone insulator(CD-1050mm:20mm/kV)</a:t>
            </a:r>
            <a:r>
              <a:rPr lang="en-I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Table 1:specifications of  insulator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1125186" y="2134385"/>
          <a:ext cx="5239988" cy="3226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8653"/>
                <a:gridCol w="3111335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polluted zone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(mm)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FRP Length</a:t>
                      </a:r>
                      <a:endParaRPr lang="en-US" sz="18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450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Total Length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600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FRP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Diameter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32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Core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Diameter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38</a:t>
                      </a:r>
                      <a:endParaRPr lang="en-US" sz="18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Pitch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60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Big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Shed diameter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120</a:t>
                      </a:r>
                      <a:endParaRPr lang="en-US" sz="18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Small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Shed diameter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90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" descr="1050 main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5673" y="1535751"/>
            <a:ext cx="1362075" cy="3905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20842" y="5628904"/>
            <a:ext cx="318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1:9-Tonne polymer insulator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647" y="688769"/>
            <a:ext cx="10559741" cy="831273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b)Very Heavy Polluted zone insulator(CD-1600mm:31mm/kV)</a:t>
            </a:r>
            <a:r>
              <a:rPr lang="en-IN" sz="32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673" y="1811792"/>
            <a:ext cx="5157787" cy="3722110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8784" y="5248894"/>
            <a:ext cx="4489409" cy="2995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2:specifications of  insulator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570016"/>
            <a:ext cx="5183188" cy="4809505"/>
          </a:xfrm>
        </p:spPr>
        <p:txBody>
          <a:bodyPr>
            <a:normAutofit/>
          </a:bodyPr>
          <a:lstStyle/>
          <a:p>
            <a:r>
              <a:rPr lang="en-US" sz="600" dirty="0" smtClean="0"/>
              <a:t>.</a:t>
            </a:r>
            <a:endParaRPr lang="en-US" sz="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74576" y="5866410"/>
            <a:ext cx="4123315" cy="477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Fig 2:very heavy polluted insulator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30037" y="2014076"/>
          <a:ext cx="5201392" cy="3226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6941"/>
                <a:gridCol w="2814451"/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Very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Heavy polluted zone</a:t>
                      </a:r>
                      <a:endParaRPr lang="en-US" sz="1800" baseline="0" dirty="0" smtClean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(mm)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FRP Length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450</a:t>
                      </a:r>
                      <a:endParaRPr lang="en-US" sz="18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Total Length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600</a:t>
                      </a:r>
                      <a:endParaRPr lang="en-US" sz="18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FRP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Diameter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32</a:t>
                      </a:r>
                      <a:endParaRPr lang="en-US" sz="18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Core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Diameter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38</a:t>
                      </a:r>
                      <a:endParaRPr lang="en-US" sz="18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Pitch</a:t>
                      </a:r>
                      <a:endParaRPr lang="en-US" sz="18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60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Big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Shed diameter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180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Small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Shed diameter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140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" name="Picture 7" descr="160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9724" y="1828801"/>
            <a:ext cx="1800225" cy="3789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777" y="653143"/>
            <a:ext cx="9694223" cy="950027"/>
          </a:xfrm>
        </p:spPr>
        <p:txBody>
          <a:bodyPr>
            <a:normAutofit/>
          </a:bodyPr>
          <a:lstStyle/>
          <a:p>
            <a:pPr algn="l"/>
            <a:r>
              <a:rPr lang="en-IN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Properties :</a:t>
            </a:r>
            <a:br>
              <a:rPr lang="en-IN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u="sng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278" y="2968831"/>
            <a:ext cx="9646722" cy="2671948"/>
          </a:xfrm>
        </p:spPr>
        <p:txBody>
          <a:bodyPr>
            <a:normAutofit/>
          </a:bodyPr>
          <a:lstStyle/>
          <a:p>
            <a:pPr algn="l"/>
            <a:r>
              <a:rPr lang="en-IN" sz="1900" dirty="0" smtClean="0"/>
              <a:t>             </a:t>
            </a:r>
            <a:r>
              <a:rPr lang="en-IN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3:materials properties insulator</a:t>
            </a:r>
            <a:endParaRPr lang="en-IN" sz="1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Assigning Boundary Conditions:</a:t>
            </a:r>
            <a:endParaRPr lang="en-US" sz="2800" u="sng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wet power frequency withstand voltage 100kV to the energized  high voltage end fitting and 0V to the grounded end fitting of the insulator.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68862" y="1291331"/>
          <a:ext cx="5734464" cy="1627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7232"/>
                <a:gridCol w="2867232"/>
              </a:tblGrid>
              <a:tr h="25589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permittivity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5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Air 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1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Steel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1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FRP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5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55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Si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3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Triangular elements of Polluted zone insulator: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1071" y="5498275"/>
            <a:ext cx="3720337" cy="545646"/>
          </a:xfrm>
        </p:spPr>
        <p:txBody>
          <a:bodyPr>
            <a:normAutofit/>
          </a:bodyPr>
          <a:lstStyle/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3: 2D triangular elements 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2d 1050.JP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84229" y="2066306"/>
            <a:ext cx="1047750" cy="349634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45020" y="5608320"/>
            <a:ext cx="2739390" cy="486410"/>
          </a:xfrm>
        </p:spPr>
        <p:txBody>
          <a:bodyPr>
            <a:normAutofit/>
          </a:bodyPr>
          <a:lstStyle/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Fig 4: at HV end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hv end 2d 1050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89210" y="1923225"/>
            <a:ext cx="3450774" cy="36845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Triangular elements of very heavy polluted zone insulator: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560" y="5818909"/>
            <a:ext cx="3874716" cy="652524"/>
          </a:xfrm>
        </p:spPr>
        <p:txBody>
          <a:bodyPr>
            <a:normAutofit/>
          </a:bodyPr>
          <a:lstStyle/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Fig 5: 2D triangular elements </a:t>
            </a:r>
            <a:endParaRPr lang="en-IN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2d t 1600.JP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63189" y="1923802"/>
            <a:ext cx="1888177" cy="390894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9727" y="5628902"/>
            <a:ext cx="3328061" cy="569397"/>
          </a:xfrm>
        </p:spPr>
        <p:txBody>
          <a:bodyPr>
            <a:normAutofit/>
          </a:bodyPr>
          <a:lstStyle/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Fig 6:at HV end</a:t>
            </a:r>
            <a:endParaRPr lang="en-IN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2d t hv end 1600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68147" y="1943735"/>
            <a:ext cx="3266834" cy="36845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Polluted zone EFI results: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781" y="5391397"/>
            <a:ext cx="5157787" cy="450643"/>
          </a:xfrm>
        </p:spPr>
        <p:txBody>
          <a:bodyPr>
            <a:normAutofit/>
          </a:bodyPr>
          <a:lstStyle/>
          <a:p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Fig 7:contours at HV end</a:t>
            </a:r>
            <a:endParaRPr lang="en-IN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hv end r 1050.JP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42522" y="1707132"/>
            <a:ext cx="3182856" cy="368458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7770" y="5355590"/>
            <a:ext cx="3509645" cy="486410"/>
          </a:xfrm>
        </p:spPr>
        <p:txBody>
          <a:bodyPr>
            <a:normAutofit/>
          </a:bodyPr>
          <a:lstStyle/>
          <a:p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Table 4:EFI results</a:t>
            </a:r>
            <a:endParaRPr lang="en-IN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6159562" y="2256003"/>
          <a:ext cx="5183187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272"/>
                <a:gridCol w="1721922"/>
                <a:gridCol w="198499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 Field Intensity(EFI)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(kV/mm)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0.284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Shed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0.116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FRP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0.348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Si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088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IN" sz="36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Heavy Polluted zone EFI results:</a:t>
            </a:r>
            <a:endParaRPr lang="en-US" sz="3600" u="sng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539" y="5617029"/>
            <a:ext cx="5157787" cy="403142"/>
          </a:xfrm>
        </p:spPr>
        <p:txBody>
          <a:bodyPr>
            <a:normAutofit/>
          </a:bodyPr>
          <a:lstStyle/>
          <a:p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Fig 8:contours at HV end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r 1600.JP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32422" y="1958026"/>
            <a:ext cx="3412249" cy="3684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2824" y="5094514"/>
            <a:ext cx="5183188" cy="486270"/>
          </a:xfrm>
        </p:spPr>
        <p:txBody>
          <a:bodyPr>
            <a:normAutofit/>
          </a:bodyPr>
          <a:lstStyle/>
          <a:p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Table 5:EFI results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</p:nvPr>
        </p:nvGraphicFramePr>
        <p:xfrm>
          <a:off x="6576662" y="2303174"/>
          <a:ext cx="5183187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465"/>
                <a:gridCol w="1523769"/>
                <a:gridCol w="184395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 Field Intensity(EFI)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(kV/mm)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0.207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Shed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0.130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FRP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0.348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Si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769" y="653143"/>
            <a:ext cx="9757559" cy="653142"/>
          </a:xfrm>
        </p:spPr>
        <p:txBody>
          <a:bodyPr>
            <a:noAutofit/>
          </a:bodyPr>
          <a:lstStyle/>
          <a:p>
            <a:pPr algn="l"/>
            <a:r>
              <a:rPr lang="en-IN" sz="32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EFI Results Comparison</a:t>
            </a:r>
            <a:r>
              <a:rPr lang="en-US" sz="32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356" y="4880758"/>
            <a:ext cx="6301838" cy="498763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6:EFI results of polluted and very heavy polluted zone insulator.   </a:t>
            </a:r>
            <a:endParaRPr lang="en-I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68219" y="1888174"/>
          <a:ext cx="536632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879"/>
                <a:gridCol w="1298171"/>
                <a:gridCol w="1576599"/>
                <a:gridCol w="1868679"/>
              </a:tblGrid>
              <a:tr h="327143">
                <a:tc>
                  <a:txBody>
                    <a:bodyPr/>
                    <a:lstStyle/>
                    <a:p>
                      <a:pPr algn="ctr"/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particulars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Polluted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zone</a:t>
                      </a:r>
                      <a:endParaRPr lang="en-US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kV/mm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Heavy Polluted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zone     kV/mm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714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0.207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714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0.284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714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Shed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0.116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0.130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714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FRP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0.348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0.348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714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6709557" y="1603168"/>
          <a:ext cx="5225143" cy="397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44" y="1651915"/>
            <a:ext cx="9144000" cy="1199408"/>
          </a:xfrm>
        </p:spPr>
        <p:txBody>
          <a:bodyPr anchor="ctr"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III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8630" y="3016568"/>
            <a:ext cx="9144000" cy="127872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Insulator Performance under various Contaminations</a:t>
            </a:r>
            <a:endParaRPr lang="en-IN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258" y="0"/>
          <a:ext cx="10794671" cy="6903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4412"/>
                <a:gridCol w="2343280"/>
                <a:gridCol w="5787088"/>
                <a:gridCol w="1369891"/>
              </a:tblGrid>
              <a:tr h="1163782">
                <a:tc>
                  <a:txBody>
                    <a:bodyPr/>
                    <a:lstStyle/>
                    <a:p>
                      <a:pPr algn="ctr"/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Module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Study of RDSO specification for railway insulators.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Study of various IEC and IS standards.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Numerical Methods.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FEMM-2D Software 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Study of various pollutions exits in the environment and their severity.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IN" sz="1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436914">
                <a:tc>
                  <a:txBody>
                    <a:bodyPr/>
                    <a:lstStyle/>
                    <a:p>
                      <a:pPr algn="ctr"/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Module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of 9-tonne Polymer Insulator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Geometrical Configurations of Polymer insulator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Design of insulator model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742950" marR="0" lvl="1" indent="-2857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Polluted zone (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ie.,Creapage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Distance: 1050mm)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742950" marR="0" lvl="1" indent="-2857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Very Heavy Polluted zone (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ie.,Creapage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Distance: 1600mm)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Electrical Field Intensity Results at critical regions of the insulator.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Results Comparison. 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IN" sz="1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27564">
                <a:tc>
                  <a:txBody>
                    <a:bodyPr/>
                    <a:lstStyle/>
                    <a:p>
                      <a:pPr algn="ctr"/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Module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Evaluation of Insulator Performance under various Contaminations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Polluted zone insulator 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IN" sz="140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Cement Contamination </a:t>
                      </a:r>
                      <a:endParaRPr lang="en-US" sz="1400" dirty="0" smtClean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IN" sz="140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Urea Contamination</a:t>
                      </a:r>
                      <a:endParaRPr lang="en-US" sz="1400" dirty="0" smtClean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IN" sz="140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Salt Contamination</a:t>
                      </a:r>
                      <a:endParaRPr lang="en-US" sz="1400" dirty="0" smtClean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Very heavy polluted zone insulator </a:t>
                      </a:r>
                      <a:endParaRPr lang="en-US" sz="1400" dirty="0" smtClean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40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Cement 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Contamination 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Urea Contamination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Salt Contamination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Electrical Field Intensity Results at critical regions of the insulator.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Results Comparison.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IN" sz="1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75649">
                <a:tc>
                  <a:txBody>
                    <a:bodyPr/>
                    <a:lstStyle/>
                    <a:p>
                      <a:pPr algn="ctr"/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Module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Evaluation of Insulator Performance with water molecules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Polluted zone insulator 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With equal water molecules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With unequal water molecules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Very heavy polluted zone insulator 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With equal water molecules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With unequal water molecules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Electrical Field Intensity Results at critical regions of the insulator.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Results Comparison.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IN" sz="1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268" y="142505"/>
            <a:ext cx="9694223" cy="807521"/>
          </a:xfrm>
        </p:spPr>
        <p:txBody>
          <a:bodyPr>
            <a:normAutofit/>
          </a:bodyPr>
          <a:lstStyle/>
          <a:p>
            <a:pPr algn="l"/>
            <a:r>
              <a:rPr lang="en-IN" sz="32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en-IN" sz="32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IN" sz="32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2529" y="2458192"/>
            <a:ext cx="4500748" cy="356260"/>
          </a:xfrm>
        </p:spPr>
        <p:txBody>
          <a:bodyPr>
            <a:noAutofit/>
          </a:bodyPr>
          <a:lstStyle/>
          <a:p>
            <a:pPr algn="l"/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7:materials properties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81973" y="1018199"/>
          <a:ext cx="5734464" cy="1312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7232"/>
                <a:gridCol w="2867232"/>
              </a:tblGrid>
              <a:tr h="25589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permittivity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5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Cement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2.7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55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Urea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3.5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55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Salt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6.1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1272" y="2797777"/>
            <a:ext cx="7058343" cy="2858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7000"/>
              </a:lnSpc>
            </a:pPr>
            <a:r>
              <a:rPr lang="en-IN" sz="24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Insulator Performance under various Contaminations:</a:t>
            </a:r>
            <a:endParaRPr lang="en-IN" sz="2400" u="sng" dirty="0" smtClean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    a)Polluted zone insulator </a:t>
            </a:r>
            <a:endParaRPr lang="en-US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1. Cement Contamination </a:t>
            </a:r>
            <a:endParaRPr lang="en-US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2. Urea Contamination</a:t>
            </a:r>
            <a:endParaRPr lang="en-US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3. Salt Contamination</a:t>
            </a:r>
            <a:endParaRPr lang="en-US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    b)Very heavy polluted zone insulator </a:t>
            </a:r>
            <a:endParaRPr lang="en-US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1.Cement Contamination </a:t>
            </a:r>
            <a:endParaRPr lang="en-US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2.Urea Contamination</a:t>
            </a:r>
            <a:endParaRPr lang="en-US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3.Salt Contamination</a:t>
            </a:r>
            <a:endParaRPr lang="en-US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928" y="5739187"/>
            <a:ext cx="1121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EFI analysis, considering the contamination on the insulator to be even and uneven with 1mm and 0.5 thickness.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179" y="1116281"/>
            <a:ext cx="3868078" cy="2030681"/>
          </a:xfrm>
          <a:prstGeom prst="rect">
            <a:avLst/>
          </a:prstGeom>
        </p:spPr>
      </p:pic>
      <p:pic>
        <p:nvPicPr>
          <p:cNvPr id="3" name="Picture 2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1" y="1080655"/>
            <a:ext cx="3943350" cy="2030679"/>
          </a:xfrm>
          <a:prstGeom prst="rect">
            <a:avLst/>
          </a:prstGeom>
        </p:spPr>
      </p:pic>
      <p:pic>
        <p:nvPicPr>
          <p:cNvPr id="4" name="Picture 3" descr="hv end c 1050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12" y="3681351"/>
            <a:ext cx="3905250" cy="2695698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635" y="3550722"/>
            <a:ext cx="3752850" cy="26244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7524" y="3182588"/>
            <a:ext cx="368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 Fig 9:contours for even 0.5mm thickness contamination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935190" y="312321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4395" y="6253832"/>
            <a:ext cx="444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  Fig 10:contours for even 1mm thickness contamination</a:t>
            </a:r>
            <a:endParaRPr 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39543" y="6293922"/>
            <a:ext cx="3731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 Fig 8:contours for uneven 1mm thickness contamination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31274" y="0"/>
            <a:ext cx="374333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a)Polluted Zone </a:t>
            </a:r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1.Cement contamination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8290" y="3230088"/>
            <a:ext cx="4512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 Fig 11:contours uneven  0.5mm thickness contamination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596" y="997528"/>
            <a:ext cx="3762375" cy="2220686"/>
          </a:xfrm>
          <a:prstGeom prst="rect">
            <a:avLst/>
          </a:prstGeom>
        </p:spPr>
      </p:pic>
      <p:pic>
        <p:nvPicPr>
          <p:cNvPr id="3" name="Picture 2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37" y="997527"/>
            <a:ext cx="3943350" cy="2196935"/>
          </a:xfrm>
          <a:prstGeom prst="rect">
            <a:avLst/>
          </a:prstGeom>
        </p:spPr>
      </p:pic>
      <p:pic>
        <p:nvPicPr>
          <p:cNvPr id="4" name="Picture 3" descr="hv end r 1 16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60" y="3491345"/>
            <a:ext cx="3867150" cy="2553196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703" y="3539102"/>
            <a:ext cx="4000500" cy="2505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270" y="3194462"/>
            <a:ext cx="376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 Fig 13:contours for even 0.5mm thickness contamination</a:t>
            </a:r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46420" y="3158837"/>
            <a:ext cx="3649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 Fig 15:contours for even 1mm thickness contamination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9392" y="6044541"/>
            <a:ext cx="389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 Fig 14:contours for uneven 0.5mm thickness contamination</a:t>
            </a:r>
            <a:endParaRPr lang="en-US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98920" y="6020790"/>
            <a:ext cx="372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 Fig 16:contors for uneven 1mm thickness contamination</a:t>
            </a:r>
            <a:endParaRPr lang="en-US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71896" y="0"/>
            <a:ext cx="45530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Very Heavy Polluted Zone </a:t>
            </a:r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1.Cement contamination</a:t>
            </a:r>
            <a:endParaRPr lang="en-US" sz="2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02104" y="2398781"/>
          <a:ext cx="9677516" cy="3187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146"/>
                <a:gridCol w="1300480"/>
                <a:gridCol w="949325"/>
                <a:gridCol w="818515"/>
                <a:gridCol w="908685"/>
                <a:gridCol w="984250"/>
                <a:gridCol w="984885"/>
                <a:gridCol w="878205"/>
                <a:gridCol w="984250"/>
                <a:gridCol w="1120775"/>
              </a:tblGrid>
              <a:tr h="415482">
                <a:tc rowSpan="2">
                  <a:txBody>
                    <a:bodyPr/>
                    <a:p>
                      <a:pPr algn="ctr"/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2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 algn="ctr"/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Polluted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zone </a:t>
                      </a: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heavy polluted zone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2202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18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18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uneven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18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uneven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18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18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18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uneven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18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uneven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18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5482"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0.244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0.229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0.232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0.224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0.218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8835"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 Point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0.184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0.276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0.146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0.239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0.238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8835"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shed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1302385" y="513715"/>
            <a:ext cx="28727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EFI Results:</a:t>
            </a:r>
            <a:endParaRPr lang="en-US" sz="3200" u="sng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02385" y="5674995"/>
            <a:ext cx="5570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Table 8:EFI results of insulator with cement contamination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1302385" y="1097280"/>
          <a:ext cx="8533765" cy="1524000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2133124"/>
                <a:gridCol w="2133600"/>
                <a:gridCol w="2132647"/>
                <a:gridCol w="2133124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 POINT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SHED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1050mm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0.284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0.116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1600mm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0.130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 105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558" y="599393"/>
            <a:ext cx="4171950" cy="2298185"/>
          </a:xfrm>
          <a:prstGeom prst="rect">
            <a:avLst/>
          </a:prstGeom>
        </p:spPr>
      </p:pic>
      <p:pic>
        <p:nvPicPr>
          <p:cNvPr id="3" name="Picture 2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611" y="539956"/>
            <a:ext cx="3771900" cy="2428875"/>
          </a:xfrm>
          <a:prstGeom prst="rect">
            <a:avLst/>
          </a:prstGeom>
        </p:spPr>
      </p:pic>
      <p:pic>
        <p:nvPicPr>
          <p:cNvPr id="4" name="Picture 3" descr="hv end r 1 105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71" y="3265713"/>
            <a:ext cx="3895725" cy="2938277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076" y="3390097"/>
            <a:ext cx="3800475" cy="27969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42504"/>
            <a:ext cx="316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2)Urea contamination</a:t>
            </a:r>
            <a:endParaRPr lang="en-US" sz="2400" u="sng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013" y="2873828"/>
            <a:ext cx="435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17:contours for even 0.5mm thickness contamination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41423" y="2992581"/>
            <a:ext cx="4549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19:contours for uneven 0.5mm thickness contamination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72052" y="6187045"/>
            <a:ext cx="381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 Fig 20:contours for uneven 1mm thickness contamination</a:t>
            </a:r>
            <a:endParaRPr lang="en-US" sz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35429" y="6169669"/>
            <a:ext cx="4932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Fig 18:contours for even 1mm thickness contamination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 c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370" y="716168"/>
            <a:ext cx="3648075" cy="2573297"/>
          </a:xfrm>
          <a:prstGeom prst="rect">
            <a:avLst/>
          </a:prstGeom>
        </p:spPr>
      </p:pic>
      <p:pic>
        <p:nvPicPr>
          <p:cNvPr id="3" name="Picture 2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546" y="739610"/>
            <a:ext cx="4019550" cy="2419226"/>
          </a:xfrm>
          <a:prstGeom prst="rect">
            <a:avLst/>
          </a:prstGeom>
        </p:spPr>
      </p:pic>
      <p:pic>
        <p:nvPicPr>
          <p:cNvPr id="4" name="Picture 3" descr="hv end r 1600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03" y="3748768"/>
            <a:ext cx="4238625" cy="2853913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426" y="3764478"/>
            <a:ext cx="3638550" cy="26956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3777" y="213756"/>
            <a:ext cx="377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2) Urea contamination</a:t>
            </a:r>
            <a:endParaRPr lang="en-US" sz="2800" u="sng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013" y="3301339"/>
            <a:ext cx="445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21:contours for even 0.5mm thickness contamination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05798" y="3301340"/>
            <a:ext cx="4589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23:contours for uneven 0.5mm thickness contamination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22515" y="6550223"/>
            <a:ext cx="4223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22:contours for even 1mm thickness contamination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507679" y="6550223"/>
            <a:ext cx="437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24:contours for uneven 1mm thickness contamination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685" y="207645"/>
            <a:ext cx="3591560" cy="617220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 Results:</a:t>
            </a:r>
            <a:endParaRPr lang="en-US" sz="2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63820"/>
            <a:ext cx="9144000" cy="72644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62404" y="2406401"/>
          <a:ext cx="9239000" cy="3155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146"/>
                <a:gridCol w="1104406"/>
                <a:gridCol w="919480"/>
                <a:gridCol w="923568"/>
                <a:gridCol w="923925"/>
                <a:gridCol w="923900"/>
                <a:gridCol w="923875"/>
                <a:gridCol w="923900"/>
                <a:gridCol w="923900"/>
                <a:gridCol w="923900"/>
              </a:tblGrid>
              <a:tr h="415482">
                <a:tc rowSpan="2"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2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Polluted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zone </a:t>
                      </a: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heavy polluted zone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2202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2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2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uneven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2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uneven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2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2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2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uneven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2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uneven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2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54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0.266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0.276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0.253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0.235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0.252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0.224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0.227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 Point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0.150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0.278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0.159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0.239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0.238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shed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0.132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62403" y="5890425"/>
            <a:ext cx="5303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9:EFI results of insulator with urea contamination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162685" y="991235"/>
          <a:ext cx="8532495" cy="1143000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2133124"/>
                <a:gridCol w="2133600"/>
                <a:gridCol w="2132647"/>
                <a:gridCol w="2133124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 POINT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SHED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1050mm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0.284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0.116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1600mm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0.130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 105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049" y="395102"/>
            <a:ext cx="4095750" cy="3131869"/>
          </a:xfrm>
          <a:prstGeom prst="rect">
            <a:avLst/>
          </a:prstGeom>
        </p:spPr>
      </p:pic>
      <p:pic>
        <p:nvPicPr>
          <p:cNvPr id="3" name="Picture 2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14" y="486890"/>
            <a:ext cx="3914775" cy="2968830"/>
          </a:xfrm>
          <a:prstGeom prst="rect">
            <a:avLst/>
          </a:prstGeom>
        </p:spPr>
      </p:pic>
      <p:pic>
        <p:nvPicPr>
          <p:cNvPr id="4" name="Picture 3" descr="hv end r 1050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338" y="3930732"/>
            <a:ext cx="3971925" cy="2643806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73" y="3942607"/>
            <a:ext cx="3857625" cy="245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2540" y="0"/>
            <a:ext cx="3042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a3) Salt contamination</a:t>
            </a:r>
            <a:endParaRPr lang="en-US" sz="2400" u="sng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5029" y="6550223"/>
            <a:ext cx="4880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26:simulation results for even 1mm thickness contamination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97528" y="3503221"/>
            <a:ext cx="435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25:contours for even 0.5mm thickness contamination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590805" y="3491345"/>
            <a:ext cx="520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27:simulation results for uneven 0.5mm thickness contamination</a:t>
            </a: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45184" y="6407719"/>
            <a:ext cx="5069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28:simulation results for uneven 1mm thickness contamination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475" y="537731"/>
            <a:ext cx="3762375" cy="2704234"/>
          </a:xfrm>
          <a:prstGeom prst="rect">
            <a:avLst/>
          </a:prstGeom>
        </p:spPr>
      </p:pic>
      <p:pic>
        <p:nvPicPr>
          <p:cNvPr id="4" name="Picture 3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663" y="545522"/>
            <a:ext cx="3648075" cy="2743943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74" y="3562597"/>
            <a:ext cx="3705225" cy="2735716"/>
          </a:xfrm>
          <a:prstGeom prst="rect">
            <a:avLst/>
          </a:prstGeom>
        </p:spPr>
      </p:pic>
      <p:pic>
        <p:nvPicPr>
          <p:cNvPr id="6" name="Picture 5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767" y="3610099"/>
            <a:ext cx="3667125" cy="2755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6904" y="154379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3)Salt contamination</a:t>
            </a:r>
            <a:endParaRPr lang="en-US" sz="2400" u="sng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012" y="3265714"/>
            <a:ext cx="4319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Fig29:contours for even 0.5mm thickness contamination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46264" y="6341424"/>
            <a:ext cx="4183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Fig30:contours for even 1mm thickness contamination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80810" y="6360217"/>
            <a:ext cx="4331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Fig32:contours for uneven 1mm thickness contamination</a:t>
            </a: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578930" y="3284508"/>
            <a:ext cx="4509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Fig31:contours for uneven 0.5mm thickness contamination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 Results:</a:t>
            </a:r>
            <a:endParaRPr lang="en-US" sz="32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885825" y="2760980"/>
          <a:ext cx="9538335" cy="3272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265"/>
                <a:gridCol w="1075690"/>
                <a:gridCol w="926465"/>
                <a:gridCol w="879475"/>
                <a:gridCol w="1092200"/>
                <a:gridCol w="816610"/>
                <a:gridCol w="975360"/>
                <a:gridCol w="1043940"/>
                <a:gridCol w="986790"/>
                <a:gridCol w="1145540"/>
              </a:tblGrid>
              <a:tr h="415925">
                <a:tc rowSpan="2"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2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Polluted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zone </a:t>
                      </a: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heavy polluted zone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8648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uneven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uneven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uneven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uneven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ctmn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0.316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 Point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0.146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99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shed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0.146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0.149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0.149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5635" y="6184158"/>
            <a:ext cx="5671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10:EFI results of  an insulator with salt contamination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2"/>
          <p:cNvGraphicFramePr/>
          <p:nvPr>
            <p:ph sz="half" idx="2"/>
          </p:nvPr>
        </p:nvGraphicFramePr>
        <p:xfrm>
          <a:off x="885825" y="1147445"/>
          <a:ext cx="9537700" cy="140144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2384425"/>
                <a:gridCol w="2384425"/>
                <a:gridCol w="2384425"/>
                <a:gridCol w="2384425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 POINT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SHED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1050mm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0.284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0.116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1600mm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0.130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63781" y="688769"/>
          <a:ext cx="10153403" cy="57465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505"/>
                <a:gridCol w="2445775"/>
                <a:gridCol w="5509714"/>
                <a:gridCol w="1109409"/>
              </a:tblGrid>
              <a:tr h="4979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Module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5</a:t>
                      </a:r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Evaluation of Insulator Performance with water molecules and under  various Contaminations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olluted zone insulator </a:t>
                      </a: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With Salt contamination and equal water molecules</a:t>
                      </a: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With Salt contamination and unequal water molecules</a:t>
                      </a: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With Cement contamination and equal water molecules</a:t>
                      </a: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With Cement contamination and unequal water molecules</a:t>
                      </a: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With Urea contamination and equal water molecules</a:t>
                      </a: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With Urea contamination and unequal water molecules</a:t>
                      </a: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Very heavy polluted zone insulator </a:t>
                      </a: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With Salt contamination and equal water molecules</a:t>
                      </a: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With Salt contamination and unequal water molecules</a:t>
                      </a: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With Cement contamination and equal water molecules</a:t>
                      </a: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With Cement contamination and unequal water molecules</a:t>
                      </a: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With Urea contamination and equal water molecules</a:t>
                      </a: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With Urea contamination and unequal water molecules</a:t>
                      </a:r>
                      <a:endParaRPr lang="en-US" sz="14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Electrical Field Intensity Results at critical regions of the insulator.</a:t>
                      </a: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Results Comparison.</a:t>
                      </a:r>
                      <a:endParaRPr lang="en-IN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sz="16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6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Module</a:t>
                      </a:r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6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Results Comparison and Documentation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Electrical Field Intensity Results Comparison</a:t>
                      </a:r>
                      <a:endParaRPr lang="en-US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r>
                        <a:rPr lang="en-IN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Documentation.</a:t>
                      </a:r>
                      <a:endParaRPr lang="en-IN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3158" y="2208808"/>
          <a:ext cx="852120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0301"/>
                <a:gridCol w="2130301"/>
                <a:gridCol w="2130301"/>
                <a:gridCol w="2130301"/>
              </a:tblGrid>
              <a:tr h="246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S.No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SALT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UREA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CEMENT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46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1050:0.5 mm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0.328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0.266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0.241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46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1050: 1mm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0.360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0.276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0.244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46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1600: 0.5 mm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0.288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0.235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0.224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46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1600: 1mm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0.316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0.252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0.226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75656" y="3930735"/>
          <a:ext cx="8497456" cy="168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364"/>
                <a:gridCol w="2124364"/>
                <a:gridCol w="2124364"/>
                <a:gridCol w="2124364"/>
              </a:tblGrid>
              <a:tr h="2318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S.No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SALT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UREA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CEMENT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504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1050:0.5 mm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0.258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0.253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0.229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504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1050: 1mm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0.261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0.259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0.232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504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1600: 0.5 mm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0.230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0.224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0.218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504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1600: 1mm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0.234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0.227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0.220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1902" y="0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Comparison:</a:t>
            </a:r>
            <a:endParaRPr lang="en-US" sz="2800" u="sng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1906" y="3586348"/>
            <a:ext cx="513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c)EFI (kV/mm): With uneven  contamination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019" y="5628904"/>
            <a:ext cx="1086425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11, 12 &amp; 13:EFI results of an insulator without and with different contaminations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table, the EFI of insulator with even contamination is about  51%,22% and 11% more compared to the insulator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contamination. And with insulator which contains salt contamination have more EFI and the insulator with even contamination have more EFI compared to has uneven contamination.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82536" y="909671"/>
          <a:ext cx="797493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313"/>
                <a:gridCol w="2658313"/>
                <a:gridCol w="26583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1050mm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1600mm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0031" y="498764"/>
            <a:ext cx="4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a)EFI (kV/mm): Without Contamination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5034" y="1745674"/>
            <a:ext cx="408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b)EFI (kV/mm): With even contamination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648335" y="767080"/>
          <a:ext cx="5118100" cy="363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6322060" y="767080"/>
          <a:ext cx="4928235" cy="363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2339" y="4643466"/>
            <a:ext cx="3974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a)EFI (kV/mm): Even contamination</a:t>
            </a:r>
            <a:endParaRPr lang="en-US" sz="20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5739" y="4643969"/>
            <a:ext cx="3821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b)EFI (kV/mm): Uneven contamination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3954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IV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71948"/>
            <a:ext cx="9144000" cy="1472540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Insulator Performance with water molecules</a:t>
            </a:r>
            <a:endParaRPr lang="en-US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238" y="451260"/>
            <a:ext cx="3356758" cy="617517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Property:</a:t>
            </a:r>
            <a:endParaRPr lang="en-US" sz="2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2541" y="1282535"/>
            <a:ext cx="276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relative permittivity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3153" y="2006930"/>
            <a:ext cx="8013801" cy="3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I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Insulator Performance with water molecules</a:t>
            </a:r>
            <a:endParaRPr lang="en-IN" sz="2800" dirty="0" smtClean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a)Polluted zone insulator </a:t>
            </a:r>
            <a:endParaRPr lang="en-US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1.With equal water molecules</a:t>
            </a:r>
            <a:endParaRPr lang="en-US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2.With unequal water molecules</a:t>
            </a:r>
            <a:endParaRPr lang="en-US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b)Very heavy polluted zone insulator </a:t>
            </a:r>
            <a:endParaRPr lang="en-US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1.With equal water molecules</a:t>
            </a:r>
            <a:endParaRPr lang="en-US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2.With unequal water molecules</a:t>
            </a:r>
            <a:endParaRPr lang="en-US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702628" y="1365663"/>
            <a:ext cx="570015" cy="213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59532" y="128253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585" y="365126"/>
            <a:ext cx="3626922" cy="810531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a)Polluted zone</a:t>
            </a:r>
            <a:endParaRPr lang="en-US" sz="32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hv end r.JPG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59865" y="2146300"/>
            <a:ext cx="3510915" cy="3626485"/>
          </a:xfrm>
        </p:spPr>
      </p:pic>
      <p:pic>
        <p:nvPicPr>
          <p:cNvPr id="6" name="Content Placeholder 5" descr="hv end r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3385" y="2145665"/>
            <a:ext cx="3571875" cy="3535680"/>
          </a:xfrm>
        </p:spPr>
      </p:pic>
      <p:sp>
        <p:nvSpPr>
          <p:cNvPr id="7" name="TextBox 6"/>
          <p:cNvSpPr txBox="1"/>
          <p:nvPr/>
        </p:nvSpPr>
        <p:spPr>
          <a:xfrm>
            <a:off x="6543305" y="5759533"/>
            <a:ext cx="421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Fig34:contours results for unequal water molecules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70660" y="5759532"/>
            <a:ext cx="394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Fig33:contours results for equal water molecules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77538" y="1448790"/>
            <a:ext cx="3420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1.With equal water molecules: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7059" y="1448789"/>
            <a:ext cx="3558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2.With unequal water molecules: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67597" cy="976787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b)Very Heavy Polluted zone</a:t>
            </a:r>
            <a:endParaRPr lang="en-US" sz="32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hv end r.JPG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47215" y="2042160"/>
            <a:ext cx="3790950" cy="3977640"/>
          </a:xfrm>
        </p:spPr>
      </p:pic>
      <p:pic>
        <p:nvPicPr>
          <p:cNvPr id="6" name="Content Placeholder 5" descr="hv end r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2512" y="2042917"/>
            <a:ext cx="3857625" cy="3977873"/>
          </a:xfrm>
        </p:spPr>
      </p:pic>
      <p:sp>
        <p:nvSpPr>
          <p:cNvPr id="7" name="TextBox 6"/>
          <p:cNvSpPr txBox="1"/>
          <p:nvPr/>
        </p:nvSpPr>
        <p:spPr>
          <a:xfrm>
            <a:off x="6875814" y="6127668"/>
            <a:ext cx="3959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Fig36:contours results for unequal water molecules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67543" y="6080166"/>
            <a:ext cx="3770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Fig35:contours results for equal water molecules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00052" y="1436914"/>
            <a:ext cx="3301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1.With equal water molecules: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5912" y="1436988"/>
            <a:ext cx="3558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2.With unequal water molecules: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8" y="0"/>
            <a:ext cx="7664532" cy="961901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 Results Comparison:</a:t>
            </a:r>
            <a:endParaRPr lang="en-US" sz="3200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07523" y="768722"/>
          <a:ext cx="10117776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394"/>
                <a:gridCol w="1401289"/>
                <a:gridCol w="1525617"/>
                <a:gridCol w="2031706"/>
                <a:gridCol w="2099056"/>
                <a:gridCol w="233571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Polluted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zone 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heavy polluted zone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8735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water molecules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Unequal water molecules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water molecules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Unequal water molecules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 Point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shed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5652" y="3277590"/>
            <a:ext cx="448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14 : EFI results of an insulator  with water molecules </a:t>
            </a:r>
            <a:endParaRPr lang="en-US" sz="1400" dirty="0" smtClean="0"/>
          </a:p>
        </p:txBody>
      </p:sp>
      <p:graphicFrame>
        <p:nvGraphicFramePr>
          <p:cNvPr id="6" name="Content Placeholder 3"/>
          <p:cNvGraphicFramePr/>
          <p:nvPr/>
        </p:nvGraphicFramePr>
        <p:xfrm>
          <a:off x="1033145" y="3788410"/>
          <a:ext cx="8389620" cy="274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05201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V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7579"/>
            <a:ext cx="9144000" cy="2360221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Insulator Performance with water molecules and under  various Contaminations</a:t>
            </a:r>
            <a:endParaRPr lang="en-US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740" y="201880"/>
            <a:ext cx="9144000" cy="1211284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Insulator Performance with water molecules and under  various Contaminations: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3372" y="1508165"/>
            <a:ext cx="9144000" cy="5189518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Case 1)Polluted zone insulator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marR="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a)With Salt contamination and equal water molecules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marR="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b)With Salt contamination and unequal water molecules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marR="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c)With Cement contamination and equal water molecules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marR="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d)With Cement contamination and unequal water molecules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marR="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e)With Urea contamination and equal water molecules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marR="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f)With Urea contamination and unequal water molecules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b)Very heavy polluted zone insulator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marR="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a)With Salt contamination and equal water molecules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marR="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b)With Salt contamination and unequal water molecules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marR="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c)With Cement contamination and equal water molecules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marR="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d)With Cement contamination and unequal water molecules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marR="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e)With Urea contamination and equal water molecules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800100" marR="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f)With Urea contamination and unequal water molecules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724" y="1021278"/>
            <a:ext cx="3857625" cy="2291938"/>
          </a:xfrm>
          <a:prstGeom prst="rect">
            <a:avLst/>
          </a:prstGeom>
        </p:spPr>
      </p:pic>
      <p:pic>
        <p:nvPicPr>
          <p:cNvPr id="3" name="Picture 2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3764478"/>
            <a:ext cx="3810000" cy="2425288"/>
          </a:xfrm>
          <a:prstGeom prst="rect">
            <a:avLst/>
          </a:prstGeom>
        </p:spPr>
      </p:pic>
      <p:pic>
        <p:nvPicPr>
          <p:cNvPr id="4" name="Picture 3" descr="hv end 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21" y="936543"/>
            <a:ext cx="3857625" cy="2341047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784" y="3526971"/>
            <a:ext cx="3657600" cy="2660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90005"/>
            <a:ext cx="6650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Case1:Polluted zone</a:t>
            </a:r>
            <a:endParaRPr lang="en-US" sz="2800" u="sng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I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a)With Salt contamination and equal water molecules:</a:t>
            </a:r>
            <a:endParaRPr lang="en-US" sz="2000" dirty="0" smtClean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386" y="3360716"/>
            <a:ext cx="5551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37:contours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8760" y="6151418"/>
            <a:ext cx="5724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38:contours results for uneven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566742" y="6163293"/>
            <a:ext cx="571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40:contours results for uneven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595890" y="3158835"/>
            <a:ext cx="5399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39:contours results for 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60095" y="1340485"/>
            <a:ext cx="106718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25k</a:t>
            </a: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9-Tonne polymer </a:t>
            </a: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railway insulator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designed using FEMM  2D software package.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Electric field analysis(EFA)is </a:t>
            </a: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 carried in the following cases: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Polluted zone (ie.,1050mm Creepage Distance)</a:t>
            </a:r>
            <a:endParaRPr lang="en-US" sz="24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Very Heavy Polluted zone (1600mm Creepage Distance)</a:t>
            </a:r>
            <a:endParaRPr lang="en-US" sz="24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Electrical Field Intensity Results at critical regions of the insulator Compared.</a:t>
            </a:r>
            <a:endParaRPr lang="en-IN" sz="24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Various pollution contaminations </a:t>
            </a:r>
            <a:r>
              <a:rPr lang="en-US" alt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water molecules are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 </a:t>
            </a:r>
            <a:r>
              <a:rPr lang="en-US" alt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polymer insulator tested and compared by using  FEMM 2D software package.</a:t>
            </a:r>
            <a:endParaRPr lang="en-IN" sz="24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1350" y="407670"/>
            <a:ext cx="324358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</a:t>
            </a:r>
            <a:endParaRPr lang="en-US" sz="4400" u="sng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110" y="771896"/>
            <a:ext cx="3943350" cy="2434441"/>
          </a:xfrm>
          <a:prstGeom prst="rect">
            <a:avLst/>
          </a:prstGeom>
        </p:spPr>
      </p:pic>
      <p:pic>
        <p:nvPicPr>
          <p:cNvPr id="3" name="Picture 2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838" y="874877"/>
            <a:ext cx="3895725" cy="2390837"/>
          </a:xfrm>
          <a:prstGeom prst="rect">
            <a:avLst/>
          </a:prstGeom>
        </p:spPr>
      </p:pic>
      <p:pic>
        <p:nvPicPr>
          <p:cNvPr id="4" name="Picture 3" descr="hv end 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20" y="3681351"/>
            <a:ext cx="3743325" cy="2648197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153" y="3598223"/>
            <a:ext cx="3657600" cy="2560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644" y="178130"/>
            <a:ext cx="823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b)With Salt contamination and unequal water molecules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379" y="3218213"/>
            <a:ext cx="590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Fig41:contours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634" y="6293923"/>
            <a:ext cx="6042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42:contours results for uneven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29498" y="6234548"/>
            <a:ext cx="5942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44:contours results for uneven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092042" y="3241965"/>
            <a:ext cx="571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43:contours results for 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0590" y="807522"/>
            <a:ext cx="3771900" cy="2410691"/>
          </a:xfrm>
          <a:prstGeom prst="rect">
            <a:avLst/>
          </a:prstGeom>
        </p:spPr>
      </p:pic>
      <p:pic>
        <p:nvPicPr>
          <p:cNvPr id="3" name="Picture 2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92" y="3489860"/>
            <a:ext cx="4114800" cy="2827812"/>
          </a:xfrm>
          <a:prstGeom prst="rect">
            <a:avLst/>
          </a:prstGeom>
        </p:spPr>
      </p:pic>
      <p:pic>
        <p:nvPicPr>
          <p:cNvPr id="4" name="Picture 3" descr="hv end 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709" y="803566"/>
            <a:ext cx="3800475" cy="2390898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623" y="3550722"/>
            <a:ext cx="3676650" cy="28500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0020" y="201881"/>
            <a:ext cx="874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c)With Cement contamination and equal water molecules: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132" y="6360218"/>
            <a:ext cx="5852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46:contours results for uneven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6254" y="3201382"/>
            <a:ext cx="5551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45:contours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75169" y="3118254"/>
            <a:ext cx="5527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47:contours results for 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94010" y="6383968"/>
            <a:ext cx="571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48:contours results for uneven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649" y="630320"/>
            <a:ext cx="3724275" cy="2540392"/>
          </a:xfrm>
          <a:prstGeom prst="rect">
            <a:avLst/>
          </a:prstGeom>
        </p:spPr>
      </p:pic>
      <p:pic>
        <p:nvPicPr>
          <p:cNvPr id="3" name="Picture 2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52" y="3601440"/>
            <a:ext cx="3781425" cy="2751859"/>
          </a:xfrm>
          <a:prstGeom prst="rect">
            <a:avLst/>
          </a:prstGeom>
        </p:spPr>
      </p:pic>
      <p:pic>
        <p:nvPicPr>
          <p:cNvPr id="4" name="Picture 3" descr="hv end 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945" y="639844"/>
            <a:ext cx="3619500" cy="2495241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186" y="3492275"/>
            <a:ext cx="3724275" cy="27660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398" y="142505"/>
            <a:ext cx="889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d)With Cement contamination and unequal water molecules: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758" y="3123210"/>
            <a:ext cx="5852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49:contours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75170" y="3087585"/>
            <a:ext cx="571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51:contours results for 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00801" y="6258296"/>
            <a:ext cx="5905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52:contours results for uneven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68136" y="6293922"/>
            <a:ext cx="6042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50:contours results for uneven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482" y="673120"/>
            <a:ext cx="3562350" cy="2651971"/>
          </a:xfrm>
          <a:prstGeom prst="rect">
            <a:avLst/>
          </a:prstGeom>
        </p:spPr>
      </p:pic>
      <p:pic>
        <p:nvPicPr>
          <p:cNvPr id="3" name="Picture 2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" y="3597852"/>
            <a:ext cx="3733800" cy="2838574"/>
          </a:xfrm>
          <a:prstGeom prst="rect">
            <a:avLst/>
          </a:prstGeom>
        </p:spPr>
      </p:pic>
      <p:pic>
        <p:nvPicPr>
          <p:cNvPr id="4" name="Picture 3" descr="hv end 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713" y="651782"/>
            <a:ext cx="3219450" cy="2530805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556" y="3590926"/>
            <a:ext cx="3533775" cy="27504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519" y="106881"/>
            <a:ext cx="8264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e)With Urea contamination and equal water molecules: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759" y="3253839"/>
            <a:ext cx="5663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53:contours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44540" y="3241965"/>
            <a:ext cx="5527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55:contours results for 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66255" y="6353299"/>
            <a:ext cx="5852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54:contours results for uneven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27668" y="6372093"/>
            <a:ext cx="571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56:contours results for uneven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986" y="544781"/>
            <a:ext cx="3752850" cy="2507177"/>
          </a:xfrm>
          <a:prstGeom prst="rect">
            <a:avLst/>
          </a:prstGeom>
        </p:spPr>
      </p:pic>
      <p:pic>
        <p:nvPicPr>
          <p:cNvPr id="3" name="Picture 2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3384220"/>
            <a:ext cx="4114800" cy="2743448"/>
          </a:xfrm>
          <a:prstGeom prst="rect">
            <a:avLst/>
          </a:prstGeom>
        </p:spPr>
      </p:pic>
      <p:pic>
        <p:nvPicPr>
          <p:cNvPr id="4" name="Picture 3" descr="hv nd 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213" y="573231"/>
            <a:ext cx="3705225" cy="2490603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567" y="3467595"/>
            <a:ext cx="3819525" cy="2683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644" y="0"/>
            <a:ext cx="857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f)With Urea contamination and unequal water molecules: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006" y="3087584"/>
            <a:ext cx="5852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57:contours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36425" y="3075710"/>
            <a:ext cx="571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59:contours results for 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619641" y="6134587"/>
            <a:ext cx="5905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60:contours results for uneven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7511" y="6229589"/>
            <a:ext cx="6042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58:contours results for uneven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757" y="636539"/>
          <a:ext cx="11756570" cy="165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771"/>
                <a:gridCol w="1353786"/>
                <a:gridCol w="1116281"/>
                <a:gridCol w="1080654"/>
                <a:gridCol w="1353787"/>
                <a:gridCol w="1187533"/>
                <a:gridCol w="1211283"/>
                <a:gridCol w="1104405"/>
                <a:gridCol w="1389413"/>
                <a:gridCol w="1175657"/>
              </a:tblGrid>
              <a:tr h="240827">
                <a:tc rowSpan="2">
                  <a:txBody>
                    <a:bodyPr/>
                    <a:lstStyle/>
                    <a:p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I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Salt contamination and Equal water molecules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Salt contamination and Unequal water molecules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4082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63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43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 Point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0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shed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5628" y="2405960"/>
          <a:ext cx="11720950" cy="193548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510643"/>
                <a:gridCol w="1175658"/>
                <a:gridCol w="1163781"/>
                <a:gridCol w="1092530"/>
                <a:gridCol w="1389413"/>
                <a:gridCol w="1223159"/>
                <a:gridCol w="1448789"/>
                <a:gridCol w="1104405"/>
                <a:gridCol w="1440477"/>
                <a:gridCol w="1172095"/>
              </a:tblGrid>
              <a:tr h="370840">
                <a:tc rowSpan="2">
                  <a:txBody>
                    <a:bodyPr/>
                    <a:lstStyle/>
                    <a:p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I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Cement contamination and Equal water molecules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Cement contamination and Unequal water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 Point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shed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7502" y="4460394"/>
          <a:ext cx="1170907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274"/>
                <a:gridCol w="1116281"/>
                <a:gridCol w="1211283"/>
                <a:gridCol w="1080654"/>
                <a:gridCol w="1436915"/>
                <a:gridCol w="1140031"/>
                <a:gridCol w="1235034"/>
                <a:gridCol w="1128155"/>
                <a:gridCol w="1453536"/>
                <a:gridCol w="1170907"/>
              </a:tblGrid>
              <a:tr h="370840">
                <a:tc rowSpan="2">
                  <a:txBody>
                    <a:bodyPr/>
                    <a:lstStyle/>
                    <a:p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I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Urea contamination and Equal water molecules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Urea contamination and Unequal water molecules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 Point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shed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5637" y="6550223"/>
            <a:ext cx="9645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Table 15, 16 &amp; 17: EFI results of an insulator with diff contaminations (salt, cement &amp; urea) and water molecules (equal &amp; unequal)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61259" y="59375"/>
            <a:ext cx="3384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 Results:</a:t>
            </a:r>
            <a:endParaRPr lang="en-US" sz="32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765" y="988806"/>
            <a:ext cx="3733800" cy="2443163"/>
          </a:xfrm>
          <a:prstGeom prst="rect">
            <a:avLst/>
          </a:prstGeom>
        </p:spPr>
      </p:pic>
      <p:pic>
        <p:nvPicPr>
          <p:cNvPr id="3" name="Picture 2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28" y="3725079"/>
            <a:ext cx="3743325" cy="2640095"/>
          </a:xfrm>
          <a:prstGeom prst="rect">
            <a:avLst/>
          </a:prstGeom>
        </p:spPr>
      </p:pic>
      <p:pic>
        <p:nvPicPr>
          <p:cNvPr id="4" name="Picture 3" descr="hv end 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94" y="938151"/>
            <a:ext cx="3743325" cy="2363189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34" y="3621974"/>
            <a:ext cx="3676650" cy="2660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9403" y="0"/>
            <a:ext cx="6823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Case2: Very Heavy Polluted zone</a:t>
            </a:r>
            <a:endParaRPr lang="en-US" sz="3200" u="sng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IN" sz="24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a)</a:t>
            </a:r>
            <a:r>
              <a:rPr lang="en-IN" sz="24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With Salt contamination and equal water molecules</a:t>
            </a:r>
            <a:r>
              <a:rPr lang="en-IN" sz="20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:</a:t>
            </a:r>
            <a:endParaRPr lang="en-US" sz="2000" u="sng" dirty="0" smtClean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2" y="3348842"/>
            <a:ext cx="553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61:contours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5014" y="6388924"/>
            <a:ext cx="5852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62:contours results for uneven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36427" y="3313216"/>
            <a:ext cx="5527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63:contours results for 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619641" y="6270172"/>
            <a:ext cx="571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64:contours results for uneven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15" y="843148"/>
            <a:ext cx="3733800" cy="2386940"/>
          </a:xfrm>
          <a:prstGeom prst="rect">
            <a:avLst/>
          </a:prstGeom>
        </p:spPr>
      </p:pic>
      <p:pic>
        <p:nvPicPr>
          <p:cNvPr id="3" name="Picture 2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25" y="3752602"/>
            <a:ext cx="3724275" cy="2493819"/>
          </a:xfrm>
          <a:prstGeom prst="rect">
            <a:avLst/>
          </a:prstGeom>
        </p:spPr>
      </p:pic>
      <p:pic>
        <p:nvPicPr>
          <p:cNvPr id="4" name="Picture 3" descr="hv end 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142" y="926275"/>
            <a:ext cx="3762375" cy="2315689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167" y="3611522"/>
            <a:ext cx="3838575" cy="2729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0021" y="237507"/>
            <a:ext cx="836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b)With Salt contamination and unequal water molecules: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761" y="3182586"/>
            <a:ext cx="6270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Fig 65:contours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13756" y="6258296"/>
            <a:ext cx="6092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Fig 66:contours results for uneven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73091" y="6305797"/>
            <a:ext cx="6202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Fig 68:contours results for uneven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87045" y="3135085"/>
            <a:ext cx="6270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Fig 67:contours results for 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321" y="815378"/>
            <a:ext cx="4076700" cy="2509714"/>
          </a:xfrm>
          <a:prstGeom prst="rect">
            <a:avLst/>
          </a:prstGeom>
        </p:spPr>
      </p:pic>
      <p:pic>
        <p:nvPicPr>
          <p:cNvPr id="3" name="Picture 2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05" y="3594452"/>
            <a:ext cx="3781425" cy="2723221"/>
          </a:xfrm>
          <a:prstGeom prst="rect">
            <a:avLst/>
          </a:prstGeom>
        </p:spPr>
      </p:pic>
      <p:pic>
        <p:nvPicPr>
          <p:cNvPr id="4" name="Picture 3" descr="hv end 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783" y="902525"/>
            <a:ext cx="3943350" cy="2303813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646" y="3550723"/>
            <a:ext cx="3762375" cy="2790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008" y="3277590"/>
            <a:ext cx="571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Fig 69:scontours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82047" y="3253840"/>
            <a:ext cx="5909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Fig 71:contours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39388" y="6329549"/>
            <a:ext cx="5572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Fig 70: 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619641" y="6365176"/>
            <a:ext cx="5572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Fig 72:contours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83772" y="225633"/>
            <a:ext cx="9072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c)With Cement contamination and equal water molecules: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0923" y="886814"/>
            <a:ext cx="3810000" cy="2390776"/>
          </a:xfrm>
          <a:prstGeom prst="rect">
            <a:avLst/>
          </a:prstGeom>
        </p:spPr>
      </p:pic>
      <p:pic>
        <p:nvPicPr>
          <p:cNvPr id="3" name="Picture 2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82" y="3716977"/>
            <a:ext cx="3724275" cy="2707574"/>
          </a:xfrm>
          <a:prstGeom prst="rect">
            <a:avLst/>
          </a:prstGeom>
        </p:spPr>
      </p:pic>
      <p:pic>
        <p:nvPicPr>
          <p:cNvPr id="4" name="Picture 3" descr="hv end 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01" y="910504"/>
            <a:ext cx="3962400" cy="2426462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441" y="3701265"/>
            <a:ext cx="3724275" cy="2675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6899" y="225631"/>
            <a:ext cx="909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d)With Cement contamination and unequal water molecules: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1" y="3336965"/>
            <a:ext cx="5852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73:contours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6260" y="6388924"/>
            <a:ext cx="6042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74:contours results for uneven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25" y="6388924"/>
            <a:ext cx="5905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76:contours results for uneven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985164" y="3289465"/>
            <a:ext cx="571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75:contours results for 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3600" u="sng" dirty="0" smtClean="0">
                <a:solidFill>
                  <a:schemeClr val="accent1"/>
                </a:solidFill>
              </a:rPr>
              <a:t>:</a:t>
            </a:r>
            <a:endParaRPr lang="en-US" sz="3600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5555"/>
            <a:ext cx="10515600" cy="54610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Insulators for railway traction applications are a category apart from the regular insulators as they demand extremely stringent performance and safety requirements.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 railways network typically uses three major types of insulators using composite and porcelain material they are: Stay Arm, Bracket tube and 9 Tonne insulators.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9 tonne railway polymer insulators are designed and electric field intensity is analysed with the help of FEMM-2D software package. This software analyses the field intensity with the help of Finite Element Method.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two pollution zone insulators are considered (ie.1050mm and 1600mm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creepage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distance) Polluted and very heavy polluted zone insulators will be designed with FEMM-2D software package and various pollution performances are also analysed for an insulators.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479" y="1009403"/>
            <a:ext cx="3762375" cy="2541319"/>
          </a:xfrm>
          <a:prstGeom prst="rect">
            <a:avLst/>
          </a:prstGeom>
        </p:spPr>
      </p:pic>
      <p:pic>
        <p:nvPicPr>
          <p:cNvPr id="3" name="Picture 2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55" y="3901972"/>
            <a:ext cx="3857625" cy="2427576"/>
          </a:xfrm>
          <a:prstGeom prst="rect">
            <a:avLst/>
          </a:prstGeom>
        </p:spPr>
      </p:pic>
      <p:pic>
        <p:nvPicPr>
          <p:cNvPr id="4" name="Picture 3" descr="hv end 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505" y="1093953"/>
            <a:ext cx="3676650" cy="2409267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106" y="3823855"/>
            <a:ext cx="3886200" cy="2505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650" y="356260"/>
            <a:ext cx="8264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e)With Urea contamination and equal water molecules: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390" y="3526972"/>
            <a:ext cx="5663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77:contours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29636" y="3491346"/>
            <a:ext cx="5663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79:contours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00799" y="6365174"/>
            <a:ext cx="5610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80:contours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0014" y="6341425"/>
            <a:ext cx="5663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78:contours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equal water molecules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v end 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180" y="637434"/>
            <a:ext cx="3790950" cy="2533279"/>
          </a:xfrm>
          <a:prstGeom prst="rect">
            <a:avLst/>
          </a:prstGeom>
        </p:spPr>
      </p:pic>
      <p:pic>
        <p:nvPicPr>
          <p:cNvPr id="3" name="Picture 2" descr="hv end 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34" y="3503220"/>
            <a:ext cx="4076700" cy="2850079"/>
          </a:xfrm>
          <a:prstGeom prst="rect">
            <a:avLst/>
          </a:prstGeom>
        </p:spPr>
      </p:pic>
      <p:pic>
        <p:nvPicPr>
          <p:cNvPr id="4" name="Picture 3" descr="hv end 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596" y="593765"/>
            <a:ext cx="3800475" cy="2541320"/>
          </a:xfrm>
          <a:prstGeom prst="rect">
            <a:avLst/>
          </a:prstGeom>
        </p:spPr>
      </p:pic>
      <p:pic>
        <p:nvPicPr>
          <p:cNvPr id="5" name="Picture 4" descr="hv end 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247" y="3572865"/>
            <a:ext cx="3971925" cy="2816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888" y="0"/>
            <a:ext cx="8414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f)With Urea contamination and unequal water molecules: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257" y="3146961"/>
            <a:ext cx="5852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81:contours results for 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46421" y="3158836"/>
            <a:ext cx="571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83:contours results for 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12675" y="6305797"/>
            <a:ext cx="5905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84:contours results for uneven 1mm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44385" y="6372093"/>
            <a:ext cx="6042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Fig 82:contours results for uneven 0.5mm </a:t>
            </a:r>
            <a:r>
              <a:rPr lang="en-IN" sz="1400" dirty="0" err="1" smtClean="0"/>
              <a:t>ctmn</a:t>
            </a:r>
            <a:r>
              <a:rPr lang="en-IN" sz="1400" dirty="0" smtClean="0"/>
              <a:t> with unequal water molecules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757" y="636539"/>
          <a:ext cx="11756570" cy="165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771"/>
                <a:gridCol w="1353786"/>
                <a:gridCol w="1116281"/>
                <a:gridCol w="1080654"/>
                <a:gridCol w="1353787"/>
                <a:gridCol w="1187533"/>
                <a:gridCol w="1211283"/>
                <a:gridCol w="1104405"/>
                <a:gridCol w="1389413"/>
                <a:gridCol w="1175657"/>
              </a:tblGrid>
              <a:tr h="240827">
                <a:tc rowSpan="2">
                  <a:txBody>
                    <a:bodyPr/>
                    <a:lstStyle/>
                    <a:p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I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Salt contamination and Equal water molecules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Salt contamination and Unequal water molecules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4082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63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43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 Point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0133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0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shed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5628" y="2405960"/>
          <a:ext cx="11807650" cy="193548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510642"/>
                <a:gridCol w="1262359"/>
                <a:gridCol w="1163781"/>
                <a:gridCol w="1092530"/>
                <a:gridCol w="1389413"/>
                <a:gridCol w="1223159"/>
                <a:gridCol w="1448789"/>
                <a:gridCol w="1104405"/>
                <a:gridCol w="1440477"/>
                <a:gridCol w="1172095"/>
              </a:tblGrid>
              <a:tr h="370840">
                <a:tc rowSpan="2">
                  <a:txBody>
                    <a:bodyPr/>
                    <a:lstStyle/>
                    <a:p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I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Cement contamination and Equal water molecules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Cement contamination and Unequal water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 Point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shed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7502" y="4460394"/>
          <a:ext cx="1170907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521"/>
                <a:gridCol w="1235034"/>
                <a:gridCol w="1211283"/>
                <a:gridCol w="1080654"/>
                <a:gridCol w="1436915"/>
                <a:gridCol w="1140031"/>
                <a:gridCol w="1235034"/>
                <a:gridCol w="1128155"/>
                <a:gridCol w="1453536"/>
                <a:gridCol w="1170907"/>
              </a:tblGrid>
              <a:tr h="370840">
                <a:tc rowSpan="2">
                  <a:txBody>
                    <a:bodyPr/>
                    <a:lstStyle/>
                    <a:p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I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Urea contamination and Equal water molecules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Urea contamination and Unequal water molecules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 Point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shed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5634" y="178129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 Results:</a:t>
            </a:r>
            <a:endParaRPr lang="en-US" sz="2800" u="sng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33" y="6383969"/>
            <a:ext cx="9645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Table 18, 19 &amp; 20: EFI results of an insulator with diff contaminations (salt, cement &amp; urea) and water molecules (equal &amp; unequal)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4388" y="1064051"/>
          <a:ext cx="11198435" cy="193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142"/>
                <a:gridCol w="938150"/>
                <a:gridCol w="1128156"/>
                <a:gridCol w="1056904"/>
                <a:gridCol w="1377538"/>
                <a:gridCol w="1151906"/>
                <a:gridCol w="1128156"/>
                <a:gridCol w="1056904"/>
                <a:gridCol w="1472540"/>
                <a:gridCol w="1330039"/>
              </a:tblGrid>
              <a:tr h="206609">
                <a:tc rowSpan="2">
                  <a:txBody>
                    <a:bodyPr/>
                    <a:lstStyle/>
                    <a:p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water molecules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Unequal water molecules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0.334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0.308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0.314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0.312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0.336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0.302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0.312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0.268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0.278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0.264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0.262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0.254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Cement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0.242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0.253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0.235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0.240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0.252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0.258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891" y="3605369"/>
          <a:ext cx="1123405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85"/>
                <a:gridCol w="990997"/>
                <a:gridCol w="1098058"/>
                <a:gridCol w="1021287"/>
                <a:gridCol w="1377538"/>
                <a:gridCol w="1187532"/>
                <a:gridCol w="1258784"/>
                <a:gridCol w="997528"/>
                <a:gridCol w="1420870"/>
                <a:gridCol w="1251078"/>
              </a:tblGrid>
              <a:tr h="370840">
                <a:tc rowSpan="2">
                  <a:txBody>
                    <a:bodyPr/>
                    <a:lstStyle/>
                    <a:p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water molecules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Unequal water molecules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uneven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0.338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0.296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0.307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0.292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0.324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0.283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0.244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0.249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0.248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0.258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0.247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0.253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Cement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0.229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0.232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0.225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0.228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0.234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1891" y="629392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a)Polluted zone:</a:t>
            </a:r>
            <a:endParaRPr lang="en-US" sz="20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389" y="3087585"/>
            <a:ext cx="315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b)Very Heavy Polluted zone:</a:t>
            </a:r>
            <a:endParaRPr lang="en-US" sz="20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889" y="0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 Results Comparison:</a:t>
            </a:r>
            <a:endParaRPr lang="en-US" sz="36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015" y="5640779"/>
            <a:ext cx="937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Table 21 &amp; 22: EFI results of an insulator with diff contaminations (salt, cement &amp; urea) and water molecules (equal &amp; unequal)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6893" y="5985163"/>
            <a:ext cx="8055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severity of stress is increase with the combination of contamination and water molecules.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38151" y="938150"/>
          <a:ext cx="5023263" cy="270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6828310" y="914400"/>
          <a:ext cx="5142017" cy="2790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807524" y="3978233"/>
          <a:ext cx="5189515" cy="2730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6733308" y="3883231"/>
          <a:ext cx="5058889" cy="2801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26431" y="665019"/>
            <a:ext cx="4823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b)Polluted zone insulator with unequal water molecules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899" y="653144"/>
            <a:ext cx="459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a)Polluted zone insulator with equal water molecules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893" y="3538848"/>
            <a:ext cx="5547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c)Very heavy Polluted zone insulator with equal water molecules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4071" y="3503223"/>
            <a:ext cx="5547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d)Very heavy Polluted zone insulator with equal water molecules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07" y="576098"/>
            <a:ext cx="9144000" cy="896442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36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230" y="1725736"/>
            <a:ext cx="10861965" cy="4283178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simulation results it was concluded that electric field is greatly influenced by pollution layer conductivity and thickness. </a:t>
            </a: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pollution layer conductivity and thickness increases, EFI increases. The highest EFI      observed in the case of 1mm thickness layer.  </a:t>
            </a: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Salt is the most severe pollution contamination on polymer insulator.</a:t>
            </a: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comes to water molecules on insulator, the stress level depend on the number of droplets, droplet width and diameter of the water droplet.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severity of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field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stresses greatly increase, if the pollution contamination on insulator is combined with water molecules.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1231858"/>
            <a:ext cx="11405260" cy="5626142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 Chen, T.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W. Jiang and J.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Simulation of New Traction Power Supply System in Electrified Railway," 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 IEEE 18th International Conference on Intelligent Transportation Systems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Las Palmas, 2015, pp. 1345-1350.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Ohashi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Kusagawa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K. Yamamoto and S.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"Overvoltage Response at Railway Insulators Based on Viaduct Configuration," 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 11th Asia-Pacific International Conference on Lightning (APL)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Hong Kong, 2019, pp. 1-5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 Se-Won, Cho Han-Goo,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In-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Hyuk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Lee Dong-Il. Failure characteristics of suspension-type porcelain insulators on a 154 kV transmission line. Electrical Insulation 2006. Proceedings of IEEE International Symposium June 2006, pp118-A.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Verdicchio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Ladoux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H. Caron and C.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Courtois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"New Medium-Voltage DC Railway Electrification System," in 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Transportation Electrification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4, no. 2, pp. 591-604, June 2018.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Pastromas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Papamikou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Peppas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Pyrgioti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"Investigation of grounding resistance effect on the MV grid of Hellenic electromotive railway during lightning strikes," 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 33rd International Conference on Lightning Protection (ICLP)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Estoril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2016, pp. 1-7.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[15] F.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Greuter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Y.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Dirix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P. Kluge-Weiss, W. Schmidt, and R. Kessler, "Polymer compound with nonlinear current-voltage characteristic and process for producing a polymer compound", United States Patent 7320762, 2008. [16] R.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Strumpler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P. Kluge-Weiss, "Smart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varistor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composites", 8th International Conference on Modern Materials and Technologies (CIMTEC)-World Ceramic Congress &amp; Forum on New Materials, pp. 1522,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Montecatini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Terme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(Italy), 1995. 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144" y="510640"/>
            <a:ext cx="112103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N. Yoshimura and S.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"Electrical and environmental aging of silicone rubber used in outdoor  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instalation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       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IEEE Trans.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Dielectr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vol. 6 pp. 632-650 1999.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J. S. Forest "The performance of high voltage insulators in polluted atmospheres" Proc. of IEEE Winter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Meeting 1969.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Nekahi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Mcmeekin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M.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Farzaneh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"Effect of pollution severity on electric field distribution along a polymeric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insulator" 2015 IEEE 11th international conference on the properties and applications of dielectric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materials (ICPADM) 19–22 July 2015.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R.S.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Gorur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G.G.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Karady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Jagota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M. Shah and A.M. Yates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"Aging in silicone rubber used for outdoor insulation"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IEEE Transactions on Power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vol. 7 pp. 525-538 April 1992.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Y. Mao Z. Guan and L. Wang "Effect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hydrophobicity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electric field distribution and discharges    along various wetted hydrophobic surfaces"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 on Dielectrics and Electrical Insulation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vol. 15 pp.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435-443 April 2008.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Abd-Rahman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A. Haddad N.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H.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Griffiths "Stress control on polymeric outdoor insulators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using zinc oxide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microvaristor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composites" IEEE Transaction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Dielectrics and Electrical Insulation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vol. 19 pp. 705-713 April 2012.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Fujimura T. The evolution of porcelain insulator technology in Japan. Electrical Insulation Magazine, IEEE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11,Issue 3, May/Jun 1995 pp26-36.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project pics\images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6390" y="1748790"/>
            <a:ext cx="54819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at each end of a 1.5 km section of weight-tensioned catenary. As the name implies, this has to withstand the combined tension forces in the catenary and contact wires  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is also used in a vertical position to support 25kv feeder wire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97205" y="405765"/>
            <a:ext cx="35667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6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9-Tonne Insulator:</a:t>
            </a:r>
            <a:endParaRPr lang="en-US" sz="3600" u="sng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Picture 1" descr="9 ton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2965" y="3477260"/>
            <a:ext cx="5574030" cy="2846705"/>
          </a:xfrm>
          <a:prstGeom prst="rect">
            <a:avLst/>
          </a:prstGeom>
        </p:spPr>
      </p:pic>
      <p:pic>
        <p:nvPicPr>
          <p:cNvPr id="3" name="Picture 2" descr="stay ar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965" y="405765"/>
            <a:ext cx="5391785" cy="2912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4825" y="0"/>
            <a:ext cx="10515600" cy="851535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Pollution exists in environment and their severity:</a:t>
            </a:r>
            <a:endParaRPr lang="en-US" sz="36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4825" y="633730"/>
            <a:ext cx="11687175" cy="62242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Exposed insulators are subject to surface dirt deposits to some degree in all operating areas. Fog, mist, or light rain can usually create conditions that produce a conducting film on the dirty insulator surface, without washing the impurities from the surface.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contaminants are distinguished primarily by the source of the impurities. Local agricultural, industrial, and geographic conditions determine what are present in the atmosphere.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various types of contaminants identified include salt, cement/lime, dusts, bird excrement, chemicals, smog (automobile emissions), cooling tower effluents, smoke, and organic and ice/snow. Ordinarily, wind and rain provide sufficient washing action to remove most of the common deposits.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of these contaminants may be deposited on a group of insulators at a particular location. The mix and rates of deposit of these contaminants determine the characteristics of the mixture . Main parts of disc, glass and ceramic insulators 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Insulator pollution by bird excreta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dust settlement on the surface and inside of insulators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5795"/>
            <a:ext cx="10515600" cy="4689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Polluted zone(CD-1050mm) i.e. 20mm/kV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insulators shall be used in  the areas, where equivalent salt deposit (ESDD) is &lt;=0.3mg/sq.cm.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Heavy Polluted zone(CD-1600mm) i.e. 31mm/kV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insulators shall be used in heavily/ very heavily polluted zones , where equivalent salt deposit density (ESDD) is more than 0.3 mg/sq.cm.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97510" y="1713865"/>
            <a:ext cx="108115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2D triangular elements are assigned to the model.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elements distributed throughout the model and its boundary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running the model, contours will form throughout and surrounding area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97510" y="629920"/>
            <a:ext cx="53536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IN" sz="36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2D Triangular elements:</a:t>
            </a:r>
            <a:endParaRPr lang="en-IN" sz="3600" u="sng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27540</Words>
  <Application>WPS Presentation</Application>
  <PresentationFormat>Custom</PresentationFormat>
  <Paragraphs>2183</Paragraphs>
  <Slides>58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Arial</vt:lpstr>
      <vt:lpstr>SimSun</vt:lpstr>
      <vt:lpstr>Wingdings</vt:lpstr>
      <vt:lpstr>Times New Roman</vt:lpstr>
      <vt:lpstr>Symbol</vt:lpstr>
      <vt:lpstr>Calibri</vt:lpstr>
      <vt:lpstr>Wingdings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Introduction:</vt:lpstr>
      <vt:lpstr>PowerPoint 演示文稿</vt:lpstr>
      <vt:lpstr>Pollution exists in environment and their severity:</vt:lpstr>
      <vt:lpstr>PowerPoint 演示文稿</vt:lpstr>
      <vt:lpstr>PowerPoint 演示文稿</vt:lpstr>
      <vt:lpstr>Module II </vt:lpstr>
      <vt:lpstr>Geometrical configuration: a)Polluted zone insulator(CD-1050mm:20mm/kV):</vt:lpstr>
      <vt:lpstr>b)Very Heavy Polluted zone insulator(CD-1600mm:31mm/kV):</vt:lpstr>
      <vt:lpstr>Material Properties : </vt:lpstr>
      <vt:lpstr>2D Triangular elements of Polluted zone insulator:</vt:lpstr>
      <vt:lpstr>2D Triangular elements of very heavy polluted zone insulator:</vt:lpstr>
      <vt:lpstr>Polluted zone EFI results:</vt:lpstr>
      <vt:lpstr>Very Heavy Polluted zone EFI results:</vt:lpstr>
      <vt:lpstr>EFI Results Comparison:</vt:lpstr>
      <vt:lpstr>Module III</vt:lpstr>
      <vt:lpstr>Material Properties 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EFI Results:</vt:lpstr>
      <vt:lpstr>PowerPoint 演示文稿</vt:lpstr>
      <vt:lpstr>PowerPoint 演示文稿</vt:lpstr>
      <vt:lpstr>EFI Results:</vt:lpstr>
      <vt:lpstr>PowerPoint 演示文稿</vt:lpstr>
      <vt:lpstr>PowerPoint 演示文稿</vt:lpstr>
      <vt:lpstr>Module IV</vt:lpstr>
      <vt:lpstr>Material Property:</vt:lpstr>
      <vt:lpstr>a)Polluted zone</vt:lpstr>
      <vt:lpstr>b)Very Heavy Polluted zone</vt:lpstr>
      <vt:lpstr>EFI Results Comparison:</vt:lpstr>
      <vt:lpstr>Module V</vt:lpstr>
      <vt:lpstr>Insulator Performance with water molecules and under  various Contaminations: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Conclusion:</vt:lpstr>
      <vt:lpstr>References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</dc:creator>
  <cp:lastModifiedBy>dell</cp:lastModifiedBy>
  <cp:revision>557</cp:revision>
  <dcterms:created xsi:type="dcterms:W3CDTF">2017-12-21T09:10:00Z</dcterms:created>
  <dcterms:modified xsi:type="dcterms:W3CDTF">2020-12-29T04:39:49Z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