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9" r:id="rId4"/>
    <p:sldId id="26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5D4-A242-4191-BFB1-396A1D36A3C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37DED2F-63E3-4BB7-AF79-04D889EAA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58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5D4-A242-4191-BFB1-396A1D36A3C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7DED2F-63E3-4BB7-AF79-04D889EAA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20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5D4-A242-4191-BFB1-396A1D36A3C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7DED2F-63E3-4BB7-AF79-04D889EAAEB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4044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5D4-A242-4191-BFB1-396A1D36A3C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7DED2F-63E3-4BB7-AF79-04D889EAA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67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5D4-A242-4191-BFB1-396A1D36A3C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7DED2F-63E3-4BB7-AF79-04D889EAAEB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3238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5D4-A242-4191-BFB1-396A1D36A3C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7DED2F-63E3-4BB7-AF79-04D889EAA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2572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5D4-A242-4191-BFB1-396A1D36A3C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ED2F-63E3-4BB7-AF79-04D889EAA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436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5D4-A242-4191-BFB1-396A1D36A3C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ED2F-63E3-4BB7-AF79-04D889EAA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79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5D4-A242-4191-BFB1-396A1D36A3C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ED2F-63E3-4BB7-AF79-04D889EAA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134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5D4-A242-4191-BFB1-396A1D36A3C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7DED2F-63E3-4BB7-AF79-04D889EAA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76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5D4-A242-4191-BFB1-396A1D36A3C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7DED2F-63E3-4BB7-AF79-04D889EAA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13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5D4-A242-4191-BFB1-396A1D36A3C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7DED2F-63E3-4BB7-AF79-04D889EAA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311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5D4-A242-4191-BFB1-396A1D36A3C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ED2F-63E3-4BB7-AF79-04D889EAA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52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5D4-A242-4191-BFB1-396A1D36A3C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ED2F-63E3-4BB7-AF79-04D889EAA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153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5D4-A242-4191-BFB1-396A1D36A3C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DED2F-63E3-4BB7-AF79-04D889EAA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71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55D4-A242-4191-BFB1-396A1D36A3C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7DED2F-63E3-4BB7-AF79-04D889EAA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64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55D4-A242-4191-BFB1-396A1D36A3CE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37DED2F-63E3-4BB7-AF79-04D889EAAE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5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4B16-B128-0FB5-C04A-84D4B7149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0403" y="168928"/>
            <a:ext cx="8988649" cy="1567592"/>
          </a:xfrm>
        </p:spPr>
        <p:txBody>
          <a:bodyPr/>
          <a:lstStyle/>
          <a:p>
            <a:r>
              <a:rPr lang="en-IN" sz="2800" b="1" i="0" dirty="0">
                <a:solidFill>
                  <a:srgbClr val="004AA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VAAGDEVI COLLEGE OF ENGINEERING</a:t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11109-8C33-7763-0856-CC05FC75B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421" y="168928"/>
            <a:ext cx="1202874" cy="1165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06A090-C465-3BA4-8D5B-9E21AB41C426}"/>
              </a:ext>
            </a:extLst>
          </p:cNvPr>
          <p:cNvSpPr txBox="1"/>
          <p:nvPr/>
        </p:nvSpPr>
        <p:spPr>
          <a:xfrm>
            <a:off x="2478505" y="2097468"/>
            <a:ext cx="8927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 USERS PERFORMANCE THROUGN GRAPHICAL PATTERN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72E47-0050-9647-2F79-1D0521BE8DF3}"/>
              </a:ext>
            </a:extLst>
          </p:cNvPr>
          <p:cNvSpPr txBox="1"/>
          <p:nvPr/>
        </p:nvSpPr>
        <p:spPr>
          <a:xfrm>
            <a:off x="4283242" y="3020798"/>
            <a:ext cx="4916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r>
              <a:rPr lang="en-IN" sz="1800" b="1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S.MANJUSRI(20641A6759)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B.MOUNIKA(20641A6704)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D.PRANAY KUMAR(20641A6723)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Y.SIDDHARTHA(20641A6766)</a:t>
            </a:r>
            <a:endParaRPr lang="en-IN" sz="1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261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BB94A7-B410-D111-D8FD-CA37481693E7}"/>
              </a:ext>
            </a:extLst>
          </p:cNvPr>
          <p:cNvSpPr txBox="1"/>
          <p:nvPr/>
        </p:nvSpPr>
        <p:spPr>
          <a:xfrm>
            <a:off x="1499286" y="914399"/>
            <a:ext cx="10371438" cy="165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8800">
              <a:spcBef>
                <a:spcPts val="805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ADVANTAGES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Bef>
                <a:spcPts val="695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  <a:tabLst>
                <a:tab pos="922655" algn="l"/>
                <a:tab pos="92329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system helps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 find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out products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which are more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demand.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69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§"/>
              <a:tabLst>
                <a:tab pos="922655" algn="l"/>
                <a:tab pos="92329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system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provides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the data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graphical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format.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 user behavior pattern is put up in graphical format it will be easier for 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 to view the data and can make decision process faster and can come up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 quicker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85106-BCD7-A2CA-626E-FB5826CF5302}"/>
              </a:ext>
            </a:extLst>
          </p:cNvPr>
          <p:cNvSpPr txBox="1"/>
          <p:nvPr/>
        </p:nvSpPr>
        <p:spPr>
          <a:xfrm>
            <a:off x="1847335" y="3429000"/>
            <a:ext cx="6100118" cy="1213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MODULES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200"/>
              <a:buFont typeface="Symbol" panose="05050102010706020507" pitchFamily="18" charset="2"/>
              <a:buChar char=""/>
              <a:tabLst>
                <a:tab pos="471805" algn="l"/>
                <a:tab pos="47244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ADMIN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05"/>
              </a:spcBef>
              <a:spcAft>
                <a:spcPts val="0"/>
              </a:spcAft>
              <a:buSzPts val="1200"/>
              <a:buFont typeface="Symbol" panose="05050102010706020507" pitchFamily="18" charset="2"/>
              <a:buChar char=""/>
              <a:tabLst>
                <a:tab pos="471805" algn="l"/>
                <a:tab pos="47244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USER</a:t>
            </a:r>
            <a:endParaRPr lang="en-IN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7520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D7EA1E-752A-A9B1-7731-E658030208FF}"/>
              </a:ext>
            </a:extLst>
          </p:cNvPr>
          <p:cNvSpPr txBox="1"/>
          <p:nvPr/>
        </p:nvSpPr>
        <p:spPr>
          <a:xfrm>
            <a:off x="1614616" y="799070"/>
            <a:ext cx="8625017" cy="961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>
              <a:spcBef>
                <a:spcPts val="315"/>
              </a:spcBef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 ARCHITECTURE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>
              <a:spcBef>
                <a:spcPts val="315"/>
              </a:spcBef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3" name="Picture 2" descr="A federated graph neural network framework for privacy-preserving  personalization | Nature Communications">
            <a:extLst>
              <a:ext uri="{FF2B5EF4-FFF2-40B4-BE49-F238E27FC236}">
                <a16:creationId xmlns:a16="http://schemas.microsoft.com/office/drawing/2014/main" id="{CF4C943B-5C35-BFE5-D26E-BA51CF507F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579" y="1760872"/>
            <a:ext cx="6209270" cy="25887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4887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ABDBF4-5AD7-D579-75AA-88F2166AE86F}"/>
              </a:ext>
            </a:extLst>
          </p:cNvPr>
          <p:cNvSpPr txBox="1"/>
          <p:nvPr/>
        </p:nvSpPr>
        <p:spPr>
          <a:xfrm>
            <a:off x="1966783" y="690613"/>
            <a:ext cx="8857735" cy="5722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5"/>
              </a:spcBef>
            </a:pPr>
            <a:r>
              <a:rPr lang="en-US" sz="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2000" b="1" kern="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endParaRPr lang="en-IN" sz="20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45"/>
              </a:spcBef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H/W</a:t>
            </a:r>
            <a:r>
              <a:rPr lang="en-US" sz="1800" b="1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b="1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CONFIGURATION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ts val="1465"/>
              </a:lnSpc>
              <a:buSzPts val="1200"/>
              <a:buFont typeface="Symbol" panose="05050102010706020507" pitchFamily="18" charset="2"/>
              <a:buChar char=""/>
              <a:tabLst>
                <a:tab pos="520700" algn="l"/>
                <a:tab pos="521335" algn="l"/>
                <a:tab pos="2349500" algn="l"/>
                <a:tab pos="2806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System	:	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i3</a:t>
            </a:r>
            <a:endParaRPr lang="en-IN" sz="16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lnSpc>
                <a:spcPts val="1465"/>
              </a:lnSpc>
              <a:buSzPts val="1200"/>
              <a:buFont typeface="Symbol" panose="05050102010706020507" pitchFamily="18" charset="2"/>
              <a:buChar char=""/>
              <a:tabLst>
                <a:tab pos="520700" algn="l"/>
                <a:tab pos="521335" algn="l"/>
                <a:tab pos="2349500" algn="l"/>
                <a:tab pos="2806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Hard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Disk	:	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40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GB.</a:t>
            </a:r>
            <a:endParaRPr lang="en-IN" sz="16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lnSpc>
                <a:spcPts val="1465"/>
              </a:lnSpc>
              <a:spcBef>
                <a:spcPts val="5"/>
              </a:spcBef>
              <a:buSzPts val="1200"/>
              <a:buFont typeface="Symbol" panose="05050102010706020507" pitchFamily="18" charset="2"/>
              <a:buChar char=""/>
              <a:tabLst>
                <a:tab pos="520700" algn="l"/>
                <a:tab pos="521335" algn="l"/>
                <a:tab pos="2349500" algn="l"/>
                <a:tab pos="2806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Floppy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Drive	:	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1.44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Mb.</a:t>
            </a:r>
            <a:endParaRPr lang="en-IN" sz="16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lnSpc>
                <a:spcPts val="1465"/>
              </a:lnSpc>
              <a:buSzPts val="1200"/>
              <a:buFont typeface="Symbol" panose="05050102010706020507" pitchFamily="18" charset="2"/>
              <a:buChar char=""/>
              <a:tabLst>
                <a:tab pos="520700" algn="l"/>
                <a:tab pos="521335" algn="l"/>
                <a:tab pos="2349500" algn="l"/>
                <a:tab pos="2806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Monitor	:	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15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VGA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Color.</a:t>
            </a:r>
            <a:endParaRPr lang="en-IN" sz="16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lnSpc>
                <a:spcPts val="1465"/>
              </a:lnSpc>
              <a:buSzPts val="1200"/>
              <a:buFont typeface="Symbol" panose="05050102010706020507" pitchFamily="18" charset="2"/>
              <a:buChar char=""/>
              <a:tabLst>
                <a:tab pos="520700" algn="l"/>
                <a:tab pos="521335" algn="l"/>
                <a:tab pos="2349500" algn="l"/>
                <a:tab pos="2806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Mouse	:	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Logitech.</a:t>
            </a:r>
            <a:endParaRPr lang="en-IN" sz="16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5"/>
              </a:spcBef>
              <a:buSzPts val="1200"/>
              <a:buFont typeface="Symbol" panose="05050102010706020507" pitchFamily="18" charset="2"/>
              <a:buChar char=""/>
              <a:tabLst>
                <a:tab pos="520700" algn="l"/>
                <a:tab pos="521335" algn="l"/>
                <a:tab pos="2349500" algn="l"/>
                <a:tab pos="2806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Ram	:	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512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Mb.</a:t>
            </a:r>
          </a:p>
          <a:p>
            <a:pPr marL="342900" lvl="0" indent="-342900">
              <a:spcBef>
                <a:spcPts val="5"/>
              </a:spcBef>
              <a:buSzPts val="1200"/>
              <a:buFont typeface="Symbol" panose="05050102010706020507" pitchFamily="18" charset="2"/>
              <a:buChar char=""/>
              <a:tabLst>
                <a:tab pos="520700" algn="l"/>
                <a:tab pos="521335" algn="l"/>
                <a:tab pos="2349500" algn="l"/>
                <a:tab pos="2806700" algn="l"/>
              </a:tabLst>
            </a:pPr>
            <a:endParaRPr lang="en-US" dirty="0"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5"/>
              </a:spcBef>
              <a:buSzPts val="1200"/>
              <a:buFont typeface="Symbol" panose="05050102010706020507" pitchFamily="18" charset="2"/>
              <a:buChar char=""/>
              <a:tabLst>
                <a:tab pos="520700" algn="l"/>
                <a:tab pos="521335" algn="l"/>
                <a:tab pos="2349500" algn="l"/>
                <a:tab pos="28067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63500">
              <a:spcBef>
                <a:spcPts val="585"/>
              </a:spcBef>
              <a:spcAft>
                <a:spcPts val="0"/>
              </a:spcAft>
            </a:pP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SOFTWARE</a:t>
            </a:r>
            <a:r>
              <a:rPr lang="en-US" sz="1800" b="1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"/>
              </a:spcBef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200"/>
              <a:buFont typeface="Symbol" panose="05050102010706020507" pitchFamily="18" charset="2"/>
              <a:buChar char=""/>
              <a:tabLst>
                <a:tab pos="520700" algn="l"/>
                <a:tab pos="521335" algn="l"/>
                <a:tab pos="2349500" algn="l"/>
                <a:tab pos="2806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Technology	          :	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Java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2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Standard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Edition,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JDBC</a:t>
            </a:r>
            <a:endParaRPr lang="en-IN" sz="16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15"/>
              </a:spcBef>
              <a:buSzPts val="1200"/>
              <a:buFont typeface="Symbol" panose="05050102010706020507" pitchFamily="18" charset="2"/>
              <a:buChar char=""/>
              <a:tabLst>
                <a:tab pos="520700" algn="l"/>
                <a:tab pos="521335" algn="l"/>
                <a:tab pos="2349500" algn="l"/>
                <a:tab pos="2806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Web</a:t>
            </a:r>
            <a:r>
              <a:rPr lang="en-US" sz="1800" b="1" spc="-3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Server	          :	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Tomcat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7.0</a:t>
            </a:r>
            <a:endParaRPr lang="en-IN" sz="16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00"/>
              </a:spcBef>
              <a:buSzPts val="1200"/>
              <a:buFont typeface="Symbol" panose="05050102010706020507" pitchFamily="18" charset="2"/>
              <a:buChar char=""/>
              <a:tabLst>
                <a:tab pos="520700" algn="l"/>
                <a:tab pos="521335" algn="l"/>
                <a:tab pos="2349500" algn="l"/>
                <a:tab pos="2806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Client</a:t>
            </a:r>
            <a:r>
              <a:rPr lang="en-US" sz="1800" b="1" spc="-4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Side</a:t>
            </a:r>
            <a:r>
              <a:rPr lang="en-US" sz="1800" b="1" spc="-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Technologies  </a:t>
            </a:r>
            <a:r>
              <a:rPr lang="en-US" b="1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:	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HTML,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CSS,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JavaScript</a:t>
            </a:r>
            <a:endParaRPr lang="en-IN" sz="16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05"/>
              </a:spcBef>
              <a:buSzPts val="1200"/>
              <a:buFont typeface="Symbol" panose="05050102010706020507" pitchFamily="18" charset="2"/>
              <a:buChar char=""/>
              <a:tabLst>
                <a:tab pos="520700" algn="l"/>
                <a:tab pos="521335" algn="l"/>
                <a:tab pos="2349500" algn="l"/>
                <a:tab pos="2806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Server</a:t>
            </a:r>
            <a:r>
              <a:rPr lang="en-US" sz="1800" b="1" spc="-5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Side</a:t>
            </a:r>
            <a:r>
              <a:rPr lang="en-US" sz="1800" b="1" spc="-6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Technologies	  :	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Servlets,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JSP</a:t>
            </a:r>
            <a:endParaRPr lang="en-IN" sz="16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10"/>
              </a:spcBef>
              <a:buSzPts val="1200"/>
              <a:buFont typeface="Symbol" panose="05050102010706020507" pitchFamily="18" charset="2"/>
              <a:buChar char=""/>
              <a:tabLst>
                <a:tab pos="520700" algn="l"/>
                <a:tab pos="521335" algn="l"/>
                <a:tab pos="2349500" algn="l"/>
                <a:tab pos="2806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Data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Base</a:t>
            </a:r>
            <a:r>
              <a:rPr lang="en-US" sz="1800" b="1" spc="-1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Server	          :	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MySQL</a:t>
            </a:r>
            <a:endParaRPr lang="en-IN" sz="16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  <a:p>
            <a:pPr marL="342900" lvl="0" indent="-342900">
              <a:spcBef>
                <a:spcPts val="105"/>
              </a:spcBef>
              <a:buSzPts val="1200"/>
              <a:buFont typeface="Symbol" panose="05050102010706020507" pitchFamily="18" charset="2"/>
              <a:buChar char=""/>
              <a:tabLst>
                <a:tab pos="520700" algn="l"/>
                <a:tab pos="521335" algn="l"/>
                <a:tab pos="2349500" algn="l"/>
                <a:tab pos="2806700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Editor	          :	</a:t>
            </a:r>
            <a:r>
              <a:rPr lang="en-US" sz="18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Netbeans8.1</a:t>
            </a:r>
            <a:endParaRPr lang="en-IN" sz="1600" dirty="0">
              <a:effectLst/>
              <a:latin typeface="Times New Roman" panose="02020603050405020304" pitchFamily="18" charset="0"/>
              <a:ea typeface="Symbol" panose="05050102010706020507" pitchFamily="18" charset="2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9367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5083-4CD1-488D-D6C7-04991CA94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739440"/>
            <a:ext cx="8911687" cy="1280890"/>
          </a:xfrm>
        </p:spPr>
        <p:txBody>
          <a:bodyPr/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ABSTRACT :</a:t>
            </a:r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27129-8D32-5E69-667E-0D8CDCED46E9}"/>
              </a:ext>
            </a:extLst>
          </p:cNvPr>
          <p:cNvSpPr txBox="1"/>
          <p:nvPr/>
        </p:nvSpPr>
        <p:spPr>
          <a:xfrm>
            <a:off x="1190982" y="1691148"/>
            <a:ext cx="109351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 shopping is growing on large scale. People purchase their products via internet.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They just have to choose their products and make the payment. Users get their products 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doorstep.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 shopping had made people’s life easier and faster. As online shopping 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increasing, large amount of data on people’s online activities have become available on web. Use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such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benefit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applications.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behavior,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extracted from these web data. We proposed a system where we can extract the user’s online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shopping behavior. System will extract user’s online behavior pattern and will show in graphical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format. This graphical format helps the admin during decision making process. We propose 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graphical hidden state model based on statistical features and integrate all available information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sources to simulate the decision-making process. The proposed system, lead to nearly 30% 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improvement on million click datasets. This system will be online web application where many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displayed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page.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purchase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products.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sequential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</a:t>
            </a:r>
            <a:r>
              <a:rPr lang="en-US" sz="18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tracked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put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graphical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during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making process. This system helps the admin to know most frequently purchased products by the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customer.</a:t>
            </a:r>
            <a:r>
              <a:rPr lang="en-US" sz="1800" spc="-1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know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demand.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customer.</a:t>
            </a:r>
            <a:r>
              <a:rPr lang="en-US" sz="1800" spc="-1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put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graphical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 it will be easier for the admin to view the data and can make decision process faster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come up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solution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quicker.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353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76D018-9FCF-CD78-1A79-269A3DB97C96}"/>
              </a:ext>
            </a:extLst>
          </p:cNvPr>
          <p:cNvSpPr txBox="1"/>
          <p:nvPr/>
        </p:nvSpPr>
        <p:spPr>
          <a:xfrm>
            <a:off x="1622855" y="784484"/>
            <a:ext cx="82707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BDCA3-01EE-94F8-864B-24224CB769F8}"/>
              </a:ext>
            </a:extLst>
          </p:cNvPr>
          <p:cNvSpPr txBox="1"/>
          <p:nvPr/>
        </p:nvSpPr>
        <p:spPr>
          <a:xfrm>
            <a:off x="1482812" y="1461592"/>
            <a:ext cx="102643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main purpose of this project is to analyze the behavior of users based on their</a:t>
            </a:r>
            <a:r>
              <a:rPr lang="en-US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activity</a:t>
            </a:r>
            <a:r>
              <a:rPr lang="en-US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</a:t>
            </a:r>
            <a:r>
              <a:rPr lang="en-US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purchasing</a:t>
            </a:r>
            <a:r>
              <a:rPr lang="en-US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products.</a:t>
            </a:r>
            <a:r>
              <a:rPr lang="en-US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</a:t>
            </a:r>
            <a:r>
              <a:rPr lang="en-US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</a:t>
            </a:r>
            <a:r>
              <a:rPr lang="en-US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</a:t>
            </a:r>
            <a:r>
              <a:rPr lang="en-US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user’s</a:t>
            </a:r>
            <a:r>
              <a:rPr lang="en-US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</a:t>
            </a:r>
            <a:r>
              <a:rPr lang="en-US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shopping</a:t>
            </a:r>
            <a:r>
              <a:rPr lang="en-US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</a:t>
            </a:r>
            <a:r>
              <a:rPr lang="en-US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</a:t>
            </a:r>
            <a:r>
              <a:rPr lang="en-US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extract</a:t>
            </a:r>
            <a:r>
              <a:rPr lang="en-US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user’s</a:t>
            </a:r>
            <a:r>
              <a:rPr lang="en-US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</a:t>
            </a:r>
            <a:r>
              <a:rPr lang="en-US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</a:t>
            </a:r>
            <a:r>
              <a:rPr lang="en-US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</a:t>
            </a:r>
            <a:r>
              <a:rPr lang="en-US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show</a:t>
            </a:r>
            <a:r>
              <a:rPr lang="en-US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graphical</a:t>
            </a:r>
            <a:r>
              <a:rPr lang="en-US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format.</a:t>
            </a:r>
            <a:r>
              <a:rPr lang="en-US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</a:t>
            </a:r>
            <a:r>
              <a:rPr lang="en-US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graphical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format helps the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 during</a:t>
            </a:r>
            <a:r>
              <a:rPr lang="en-US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decision</a:t>
            </a:r>
            <a:r>
              <a:rPr lang="en-US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making process.</a:t>
            </a: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 Data Mining?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Generally, data mining (sometimes called data or knowledge discovery) is the process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analyzing data from different perspectives and summarizing it into useful information -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information that can be used to increase revenue, cuts costs, or both. Data mining software 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one of a number of analytical tools for analyzing data. It allows users to analyze data from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many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dimensions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angles,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categorize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it,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summarize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relationships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identified.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Technically, data mining is the process of finding correlations or patterns among dozens 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fields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large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relational databases</a:t>
            </a:r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905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>
            <a:extLst>
              <a:ext uri="{FF2B5EF4-FFF2-40B4-BE49-F238E27FC236}">
                <a16:creationId xmlns:a16="http://schemas.microsoft.com/office/drawing/2014/main" id="{5D9437E5-5344-530D-35CA-C763A808076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96119" y="675502"/>
            <a:ext cx="9512685" cy="441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1A76FE-1646-0762-0A94-6C3EC2414E9B}"/>
              </a:ext>
            </a:extLst>
          </p:cNvPr>
          <p:cNvSpPr txBox="1"/>
          <p:nvPr/>
        </p:nvSpPr>
        <p:spPr>
          <a:xfrm>
            <a:off x="1552831" y="742111"/>
            <a:ext cx="9926595" cy="2686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0700" algn="just">
              <a:spcBef>
                <a:spcPts val="805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How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Mining Works?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202565" indent="456565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 large-scale information technology has been evolving separate transaction 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analytical systems, data mining provides the link between the two. Data mining software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analyzes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relationships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stored</a:t>
            </a:r>
            <a:r>
              <a:rPr lang="en-US" sz="18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transaction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open-ended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queries.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Several types of analytical software are available: statistical, machine learning, and neural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networks.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Generally, any of four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relationships are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sought: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5FCEF7-F419-7174-1ED4-CC9FA2B4495E}"/>
              </a:ext>
            </a:extLst>
          </p:cNvPr>
          <p:cNvSpPr txBox="1"/>
          <p:nvPr/>
        </p:nvSpPr>
        <p:spPr>
          <a:xfrm>
            <a:off x="1342767" y="3843146"/>
            <a:ext cx="10346725" cy="2549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201295" lvl="0" indent="-28575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213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Stored data is used to locate data in predetermined groups. For example, 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restaurant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chain could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purchase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determine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customers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visit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what they typically order. This information could be used to increase traffic by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daily specials.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200660" lvl="0" indent="-285750" algn="just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213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Clusters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items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according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logical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relationships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or consumer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preferences. For example, data can be mined to identify market segments or consumer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affinities.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29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275B61-AF84-AC8A-1889-55AC8D77B463}"/>
              </a:ext>
            </a:extLst>
          </p:cNvPr>
          <p:cNvSpPr txBox="1"/>
          <p:nvPr/>
        </p:nvSpPr>
        <p:spPr>
          <a:xfrm>
            <a:off x="1664044" y="708455"/>
            <a:ext cx="10173730" cy="2549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201295" lvl="0" indent="-285750" algn="just">
              <a:lnSpc>
                <a:spcPct val="150000"/>
              </a:lnSpc>
              <a:spcBef>
                <a:spcPts val="79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213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Associations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Data can be mined to identify associations. The beer-diaper example 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associative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mining.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marR="204470" lvl="0" indent="-285750" algn="just">
              <a:lnSpc>
                <a:spcPct val="150000"/>
              </a:lnSpc>
              <a:spcBef>
                <a:spcPts val="805"/>
              </a:spcBef>
              <a:spcAft>
                <a:spcPts val="0"/>
              </a:spcAft>
              <a:buFont typeface="Wingdings" panose="05000000000000000000" pitchFamily="2" charset="2"/>
              <a:buChar char="§"/>
              <a:tabLst>
                <a:tab pos="521335" algn="l"/>
              </a:tabLs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Sequential patterns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Data is mined to anticipate behavior patterns and trends. For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example,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outdoor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equipment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retailer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could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likelihood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backpack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being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purchased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consumer's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purchase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sleeping bags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hiking shoes.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52ECB-3C0D-54A4-1F1E-4842E8B52BB8}"/>
              </a:ext>
            </a:extLst>
          </p:cNvPr>
          <p:cNvSpPr txBox="1"/>
          <p:nvPr/>
        </p:nvSpPr>
        <p:spPr>
          <a:xfrm>
            <a:off x="1140941" y="3429000"/>
            <a:ext cx="10878064" cy="2953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070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Advantages</a:t>
            </a:r>
            <a:r>
              <a:rPr lang="en-US" sz="1800" b="1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Data Mining: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Retail: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200660" indent="456565" algn="just">
              <a:lnSpc>
                <a:spcPct val="150000"/>
              </a:lnSpc>
              <a:spcAft>
                <a:spcPts val="0"/>
              </a:spcAf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mining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helps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marketing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companies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models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historical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1800" spc="-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predict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 will respond to the new marketing campaigns such as direct mail, online marketing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campaign…etc.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results,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marketers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appropriate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approach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sell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profitable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targeted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204470" indent="456565" algn="just">
              <a:lnSpc>
                <a:spcPct val="150000"/>
              </a:lnSpc>
              <a:spcBef>
                <a:spcPts val="81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658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29A14-403C-A61E-D2CF-415EB3060956}"/>
              </a:ext>
            </a:extLst>
          </p:cNvPr>
          <p:cNvSpPr txBox="1"/>
          <p:nvPr/>
        </p:nvSpPr>
        <p:spPr>
          <a:xfrm>
            <a:off x="1787610" y="345989"/>
            <a:ext cx="10206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mining brings a lot of benefits to retail companies in the same way as marketing.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 market basket analysis, a store can have an appropriate production arrangement in 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way that customers can buy frequent buying products together with pleasant. In addition, it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also helps the retail companies offer certain discounts for particular products that will attract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more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9FCC95-A643-5291-5C53-D7575C50634B}"/>
              </a:ext>
            </a:extLst>
          </p:cNvPr>
          <p:cNvSpPr txBox="1"/>
          <p:nvPr/>
        </p:nvSpPr>
        <p:spPr>
          <a:xfrm>
            <a:off x="1301579" y="1586444"/>
            <a:ext cx="10478529" cy="262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Bef>
                <a:spcPts val="300"/>
              </a:spcBef>
              <a:buSzPts val="1200"/>
              <a:tabLst>
                <a:tab pos="5213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Finance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Banking</a:t>
            </a:r>
          </a:p>
          <a:p>
            <a:pPr lvl="0" algn="just">
              <a:spcBef>
                <a:spcPts val="300"/>
              </a:spcBef>
              <a:buSzPts val="1200"/>
              <a:tabLst>
                <a:tab pos="521335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201930" indent="456565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mining gives financial institutions information about loan information and credit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reporting.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historical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customer’s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data,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bank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financial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institution can determine good and bad loans. In addition, data mining helps banks detect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fraudulent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credit card transactions to protect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credit card’s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owner.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CA1212-770A-BA2A-E3AE-C4593845BA81}"/>
              </a:ext>
            </a:extLst>
          </p:cNvPr>
          <p:cNvSpPr txBox="1"/>
          <p:nvPr/>
        </p:nvSpPr>
        <p:spPr>
          <a:xfrm>
            <a:off x="1441621" y="4210238"/>
            <a:ext cx="10412628" cy="1890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805"/>
              </a:spcBef>
              <a:buSzPts val="1200"/>
              <a:tabLst>
                <a:tab pos="52133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3.Manufacturing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50"/>
              </a:spcBef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 applying data mining in operational engineering data, manufacturers can detect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faulty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equipments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determine optimal control parameters. For example semi-conductor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manufacturers has a challenge that even the conditions of manufacturing environments at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different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wafer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production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plants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similar,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quality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wafer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lot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same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</a:t>
            </a:r>
            <a:r>
              <a:rPr lang="en-US" sz="18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unknown reasons even has defects.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27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3BC988-1C03-1571-2040-96E937FF80FE}"/>
              </a:ext>
            </a:extLst>
          </p:cNvPr>
          <p:cNvSpPr txBox="1"/>
          <p:nvPr/>
        </p:nvSpPr>
        <p:spPr>
          <a:xfrm>
            <a:off x="1589903" y="799070"/>
            <a:ext cx="9735236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00">
              <a:spcBef>
                <a:spcPts val="445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EXISTING</a:t>
            </a:r>
            <a:r>
              <a:rPr lang="en-US" sz="18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45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3500" marR="200025" indent="456565" algn="just">
              <a:lnSpc>
                <a:spcPct val="150000"/>
              </a:lnSpc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Coefficient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reliability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at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During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 a coefficient of reliability is changed.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Based on this, normal or anomalous user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 is identified. While classifying the user behavior the system monitors deviations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between expected user behavior and current one. Coefficient of reliability is used to estimate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value of deviation in user behavior. If this value crosses a certain threshold, then it is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considered as a case of abnormal behavior. That means the parameters in actions of user are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 in admissible intervals.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Coefficient of reliability is measuring the same individual twice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it correlates the 2 sets of measures. Every user action class was characterized by statistic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parameters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time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mean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standard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deviation.</a:t>
            </a:r>
            <a:r>
              <a:rPr lang="en-US" sz="1800" spc="2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Deviations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</a:t>
            </a:r>
            <a:r>
              <a:rPr lang="en-US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en-US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values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 sequential and temporal parameters are considered as consequence of abnormal behavior.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behavior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classes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relational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matrix.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These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tools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 behavior.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91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140DE-4A48-AD66-9044-DF49F2C6DC50}"/>
              </a:ext>
            </a:extLst>
          </p:cNvPr>
          <p:cNvSpPr txBox="1"/>
          <p:nvPr/>
        </p:nvSpPr>
        <p:spPr>
          <a:xfrm>
            <a:off x="1260392" y="757881"/>
            <a:ext cx="7290486" cy="1779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20700" marR="4136390" algn="r">
              <a:spcBef>
                <a:spcPts val="80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DISADVANTAGES:</a:t>
            </a:r>
            <a:endParaRPr lang="en-IN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>
              <a:buFont typeface="Wingdings" panose="05000000000000000000" pitchFamily="2" charset="2"/>
              <a:buChar char="§"/>
              <a:tabLst>
                <a:tab pos="520700" algn="l"/>
                <a:tab pos="5213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who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don’t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connection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can’t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access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0" indent="-285750">
              <a:spcBef>
                <a:spcPts val="215"/>
              </a:spcBef>
              <a:buFont typeface="Wingdings" panose="05000000000000000000" pitchFamily="2" charset="2"/>
              <a:buChar char="§"/>
              <a:tabLst>
                <a:tab pos="520700" algn="l"/>
                <a:tab pos="52133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does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are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purchased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frequently.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368711-0A7E-2A11-6A47-2816D5F2D9B4}"/>
              </a:ext>
            </a:extLst>
          </p:cNvPr>
          <p:cNvSpPr txBox="1"/>
          <p:nvPr/>
        </p:nvSpPr>
        <p:spPr>
          <a:xfrm>
            <a:off x="1441622" y="3500748"/>
            <a:ext cx="10486767" cy="1779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this work, we propose to overcome the limitations of prior works in user preference</a:t>
            </a:r>
            <a:r>
              <a:rPr lang="en-US" sz="1800" spc="-28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modeling by exploring local and global user behavior patterns on a user successive behavior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(SBG),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which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constructed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utilizing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short-term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actions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users.</a:t>
            </a:r>
            <a:r>
              <a:rPr lang="en-US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then</a:t>
            </a:r>
            <a:r>
              <a:rPr lang="en-US" sz="18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exploit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high-order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relations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1800" spc="-6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SBG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capture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implicit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collaborative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patterns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preference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signals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jumping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convolution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</a:t>
            </a:r>
            <a:r>
              <a:rPr lang="en-US" sz="18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enriched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representations</a:t>
            </a:r>
            <a:r>
              <a:rPr lang="en-US" sz="18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1800" spc="-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</a:t>
            </a:r>
            <a:r>
              <a:rPr lang="en-US" sz="1800" spc="-29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preference modeling. Our approach addresses the aforementioned problems in the following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two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aspects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DC89C1-3AA3-A8D9-1A5D-D9DFD2FE5FEA}"/>
              </a:ext>
            </a:extLst>
          </p:cNvPr>
          <p:cNvSpPr txBox="1"/>
          <p:nvPr/>
        </p:nvSpPr>
        <p:spPr>
          <a:xfrm>
            <a:off x="1248032" y="2782669"/>
            <a:ext cx="543697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PROPOSED</a:t>
            </a:r>
            <a:r>
              <a:rPr lang="en-US" sz="20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SYSTEM</a:t>
            </a:r>
            <a:endParaRPr lang="en-IN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0561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74</TotalTime>
  <Words>1429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Century Gothic</vt:lpstr>
      <vt:lpstr>Symbol</vt:lpstr>
      <vt:lpstr>Times New Roman</vt:lpstr>
      <vt:lpstr>Wingdings</vt:lpstr>
      <vt:lpstr>Wingdings 3</vt:lpstr>
      <vt:lpstr>Wisp</vt:lpstr>
      <vt:lpstr>VAAGDEVI COLLEGE OF ENGINEERING </vt:lpstr>
      <vt:lpstr>ABSTRACT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VAAGDEVI COLLEGE OF ENGINEERING </dc:title>
  <dc:creator>manju sandhi</dc:creator>
  <cp:lastModifiedBy>manju sandhi</cp:lastModifiedBy>
  <cp:revision>2</cp:revision>
  <dcterms:created xsi:type="dcterms:W3CDTF">2024-01-22T16:58:26Z</dcterms:created>
  <dcterms:modified xsi:type="dcterms:W3CDTF">2024-01-24T14:39:22Z</dcterms:modified>
</cp:coreProperties>
</file>