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9" r:id="rId6"/>
    <p:sldId id="277" r:id="rId7"/>
    <p:sldId id="280" r:id="rId8"/>
    <p:sldId id="276" r:id="rId9"/>
    <p:sldId id="263" r:id="rId10"/>
    <p:sldId id="264" r:id="rId11"/>
    <p:sldId id="265" r:id="rId12"/>
    <p:sldId id="266" r:id="rId13"/>
    <p:sldId id="281" r:id="rId14"/>
    <p:sldId id="267" r:id="rId15"/>
    <p:sldId id="268" r:id="rId16"/>
    <p:sldId id="269" r:id="rId17"/>
    <p:sldId id="270" r:id="rId18"/>
    <p:sldId id="282"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FEDDBAD-0815-4B82-B21A-2E6C3A170281}" type="datetimeFigureOut">
              <a:rPr lang="en-IN" smtClean="0"/>
              <a:pPr/>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FEDDBAD-0815-4B82-B21A-2E6C3A170281}" type="datetimeFigureOut">
              <a:rPr lang="en-IN" smtClean="0"/>
              <a:pPr/>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FEDDBAD-0815-4B82-B21A-2E6C3A170281}" type="datetimeFigureOut">
              <a:rPr lang="en-IN" smtClean="0"/>
              <a:pPr/>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FEDDBAD-0815-4B82-B21A-2E6C3A170281}" type="datetimeFigureOut">
              <a:rPr lang="en-IN" smtClean="0"/>
              <a:pPr/>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EDDBAD-0815-4B82-B21A-2E6C3A170281}" type="datetimeFigureOut">
              <a:rPr lang="en-IN" smtClean="0"/>
              <a:pPr/>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FEDDBAD-0815-4B82-B21A-2E6C3A170281}" type="datetimeFigureOut">
              <a:rPr lang="en-IN" smtClean="0"/>
              <a:pPr/>
              <a:t>04-02-2022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FEDDBAD-0815-4B82-B21A-2E6C3A170281}" type="datetimeFigureOut">
              <a:rPr lang="en-IN" smtClean="0"/>
              <a:pPr/>
              <a:t>04-02-2022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FEDDBAD-0815-4B82-B21A-2E6C3A170281}" type="datetimeFigureOut">
              <a:rPr lang="en-IN" smtClean="0"/>
              <a:pPr/>
              <a:t>04-02-2022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DBAD-0815-4B82-B21A-2E6C3A170281}" type="datetimeFigureOut">
              <a:rPr lang="en-IN" smtClean="0"/>
              <a:pPr/>
              <a:t>04-02-2022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EDDBAD-0815-4B82-B21A-2E6C3A170281}" type="datetimeFigureOut">
              <a:rPr lang="en-IN" smtClean="0"/>
              <a:pPr/>
              <a:t>04-02-2022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EDDBAD-0815-4B82-B21A-2E6C3A170281}" type="datetimeFigureOut">
              <a:rPr lang="en-IN" smtClean="0"/>
              <a:pPr/>
              <a:t>04-02-2022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7000" b="-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DDBAD-0815-4B82-B21A-2E6C3A170281}" type="datetimeFigureOut">
              <a:rPr lang="en-IN" smtClean="0"/>
              <a:pPr/>
              <a:t>04-02-2022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099146-04CC-44AB-AD66-FACB5F44C30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1000" r="-11000"/>
          </a:stretch>
        </a:blipFill>
        <a:effectLst/>
      </p:bgPr>
    </p:bg>
    <p:spTree>
      <p:nvGrpSpPr>
        <p:cNvPr id="1" name=""/>
        <p:cNvGrpSpPr/>
        <p:nvPr/>
      </p:nvGrpSpPr>
      <p:grpSpPr>
        <a:xfrm>
          <a:off x="0" y="0"/>
          <a:ext cx="0" cy="0"/>
          <a:chOff x="0" y="0"/>
          <a:chExt cx="0" cy="0"/>
        </a:xfrm>
      </p:grpSpPr>
      <p:sp>
        <p:nvSpPr>
          <p:cNvPr id="4" name="TextBox 3"/>
          <p:cNvSpPr txBox="1"/>
          <p:nvPr/>
        </p:nvSpPr>
        <p:spPr>
          <a:xfrm>
            <a:off x="3491880" y="4437112"/>
            <a:ext cx="5652120" cy="1569660"/>
          </a:xfrm>
          <a:prstGeom prst="rect">
            <a:avLst/>
          </a:prstGeom>
          <a:noFill/>
        </p:spPr>
        <p:txBody>
          <a:bodyPr wrap="square" rtlCol="0">
            <a:spAutoFit/>
          </a:bodyPr>
          <a:lstStyle/>
          <a:p>
            <a:pPr algn="ctr"/>
            <a:r>
              <a:rPr lang="en-IN" sz="3200" b="1" dirty="0">
                <a:solidFill>
                  <a:schemeClr val="bg1"/>
                </a:solidFill>
                <a:latin typeface="Bahnschrift SemiBold Condensed" pitchFamily="34" charset="0"/>
                <a:cs typeface="Cascadia Mono Light" pitchFamily="49" charset="0"/>
              </a:rPr>
              <a:t> </a:t>
            </a:r>
            <a:r>
              <a:rPr lang="en-IN" sz="3200" b="1" dirty="0">
                <a:solidFill>
                  <a:srgbClr val="FF0000"/>
                </a:solidFill>
                <a:latin typeface="Bahnschrift SemiBold Condensed" pitchFamily="34" charset="0"/>
                <a:cs typeface="Cascadia Mono Light" pitchFamily="49" charset="0"/>
              </a:rPr>
              <a:t>PRESENTED </a:t>
            </a:r>
          </a:p>
          <a:p>
            <a:pPr algn="ctr"/>
            <a:r>
              <a:rPr lang="en-IN" sz="3200" b="1" dirty="0">
                <a:solidFill>
                  <a:srgbClr val="FF0000"/>
                </a:solidFill>
                <a:latin typeface="Bahnschrift SemiBold Condensed" pitchFamily="34" charset="0"/>
                <a:cs typeface="Cascadia Mono Light" pitchFamily="49" charset="0"/>
              </a:rPr>
              <a:t>BY </a:t>
            </a:r>
          </a:p>
          <a:p>
            <a:pPr algn="ctr"/>
            <a:r>
              <a:rPr lang="en-IN" sz="3200" b="1" dirty="0">
                <a:solidFill>
                  <a:srgbClr val="FF0000"/>
                </a:solidFill>
                <a:latin typeface="Bahnschrift SemiBold Condensed" pitchFamily="34" charset="0"/>
                <a:cs typeface="Cascadia Mono Light" pitchFamily="49" charset="0"/>
              </a:rPr>
              <a:t>PALURU MOUNIKA</a:t>
            </a:r>
          </a:p>
        </p:txBody>
      </p:sp>
      <p:sp>
        <p:nvSpPr>
          <p:cNvPr id="5" name="TextBox 4"/>
          <p:cNvSpPr txBox="1"/>
          <p:nvPr/>
        </p:nvSpPr>
        <p:spPr>
          <a:xfrm>
            <a:off x="2555776" y="2132856"/>
            <a:ext cx="5832648" cy="2123658"/>
          </a:xfrm>
          <a:prstGeom prst="rect">
            <a:avLst/>
          </a:prstGeom>
          <a:noFill/>
        </p:spPr>
        <p:txBody>
          <a:bodyPr wrap="square" rtlCol="0">
            <a:spAutoFit/>
          </a:bodyPr>
          <a:lstStyle/>
          <a:p>
            <a:r>
              <a:rPr lang="en-IN" sz="4400" b="1" dirty="0">
                <a:latin typeface="Baskerville Old Face" pitchFamily="18" charset="0"/>
              </a:rPr>
              <a:t>LINEAR SEARCH</a:t>
            </a:r>
          </a:p>
          <a:p>
            <a:r>
              <a:rPr lang="en-IN" sz="4400" b="1" dirty="0">
                <a:latin typeface="Baskerville Old Face" pitchFamily="18" charset="0"/>
              </a:rPr>
              <a:t>BUBBLE SORT</a:t>
            </a:r>
          </a:p>
          <a:p>
            <a:r>
              <a:rPr lang="en-IN" sz="4400" b="1" dirty="0">
                <a:latin typeface="Baskerville Old Face" pitchFamily="18" charset="0"/>
              </a:rPr>
              <a:t>BINARY SEARCH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792" y="692696"/>
            <a:ext cx="3456384" cy="646331"/>
          </a:xfrm>
          <a:prstGeom prst="rect">
            <a:avLst/>
          </a:prstGeom>
          <a:noFill/>
        </p:spPr>
        <p:txBody>
          <a:bodyPr wrap="square" rtlCol="0">
            <a:spAutoFit/>
          </a:bodyPr>
          <a:lstStyle/>
          <a:p>
            <a:pPr algn="ctr"/>
            <a:r>
              <a:rPr lang="en-IN" sz="3600" b="1" dirty="0"/>
              <a:t>Bubble Sort</a:t>
            </a:r>
          </a:p>
        </p:txBody>
      </p:sp>
      <p:sp>
        <p:nvSpPr>
          <p:cNvPr id="3" name="TextBox 2"/>
          <p:cNvSpPr txBox="1"/>
          <p:nvPr/>
        </p:nvSpPr>
        <p:spPr>
          <a:xfrm>
            <a:off x="323528" y="1556792"/>
            <a:ext cx="8496945" cy="2677656"/>
          </a:xfrm>
          <a:prstGeom prst="rect">
            <a:avLst/>
          </a:prstGeom>
          <a:noFill/>
        </p:spPr>
        <p:txBody>
          <a:bodyPr wrap="square" rtlCol="0">
            <a:spAutoFit/>
          </a:bodyPr>
          <a:lstStyle/>
          <a:p>
            <a:pPr algn="just"/>
            <a:r>
              <a:rPr lang="en-IN" sz="2800" dirty="0"/>
              <a:t>	Bubble sort is a sorting algorithm that works by repeatedly stepping through lists that need to be sorted, comparing each pair of adjacent items and swapping them if they are in the wrong order. This passing procedure is repeated until no swaps are required, indicating that the list is sorted.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404664"/>
            <a:ext cx="1744388" cy="584775"/>
          </a:xfrm>
          <a:prstGeom prst="rect">
            <a:avLst/>
          </a:prstGeom>
          <a:noFill/>
        </p:spPr>
        <p:txBody>
          <a:bodyPr wrap="none" rtlCol="0">
            <a:spAutoFit/>
          </a:bodyPr>
          <a:lstStyle/>
          <a:p>
            <a:r>
              <a:rPr lang="en-IN" sz="3200" b="1" dirty="0"/>
              <a:t>Example: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989439"/>
            <a:ext cx="6264696" cy="49598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6632"/>
            <a:ext cx="1237455" cy="584775"/>
          </a:xfrm>
          <a:prstGeom prst="rect">
            <a:avLst/>
          </a:prstGeom>
          <a:noFill/>
        </p:spPr>
        <p:txBody>
          <a:bodyPr wrap="none" rtlCol="0">
            <a:spAutoFit/>
          </a:bodyPr>
          <a:lstStyle/>
          <a:p>
            <a:r>
              <a:rPr lang="en-IN" sz="3200" b="1" dirty="0">
                <a:solidFill>
                  <a:schemeClr val="bg1"/>
                </a:solidFill>
              </a:rPr>
              <a:t>CODE:</a:t>
            </a:r>
          </a:p>
        </p:txBody>
      </p:sp>
      <p:sp>
        <p:nvSpPr>
          <p:cNvPr id="3" name="TextBox 2"/>
          <p:cNvSpPr txBox="1"/>
          <p:nvPr/>
        </p:nvSpPr>
        <p:spPr>
          <a:xfrm>
            <a:off x="2339752" y="836712"/>
            <a:ext cx="6048672" cy="5355312"/>
          </a:xfrm>
          <a:prstGeom prst="rect">
            <a:avLst/>
          </a:prstGeom>
          <a:noFill/>
          <a:ln>
            <a:solidFill>
              <a:srgbClr val="00B050"/>
            </a:solidFill>
          </a:ln>
        </p:spPr>
        <p:txBody>
          <a:bodyPr wrap="square" rtlCol="0">
            <a:spAutoFit/>
          </a:bodyPr>
          <a:lstStyle/>
          <a:p>
            <a:r>
              <a:rPr lang="en-IN" dirty="0"/>
              <a:t>using System;</a:t>
            </a:r>
          </a:p>
          <a:p>
            <a:r>
              <a:rPr lang="en-IN" dirty="0"/>
              <a:t>using </a:t>
            </a:r>
            <a:r>
              <a:rPr lang="en-IN" dirty="0" err="1"/>
              <a:t>System.Collections.Generic</a:t>
            </a:r>
            <a:r>
              <a:rPr lang="en-IN" dirty="0"/>
              <a:t>;</a:t>
            </a:r>
          </a:p>
          <a:p>
            <a:r>
              <a:rPr lang="en-IN" dirty="0"/>
              <a:t>using </a:t>
            </a:r>
            <a:r>
              <a:rPr lang="en-IN" dirty="0" err="1"/>
              <a:t>System.Linq</a:t>
            </a:r>
            <a:r>
              <a:rPr lang="en-IN" dirty="0"/>
              <a:t>;</a:t>
            </a:r>
          </a:p>
          <a:p>
            <a:r>
              <a:rPr lang="en-IN" dirty="0"/>
              <a:t>using </a:t>
            </a:r>
            <a:r>
              <a:rPr lang="en-IN" dirty="0" err="1"/>
              <a:t>System.Text</a:t>
            </a:r>
            <a:r>
              <a:rPr lang="en-IN" dirty="0"/>
              <a:t>;</a:t>
            </a:r>
          </a:p>
          <a:p>
            <a:r>
              <a:rPr lang="en-IN" dirty="0"/>
              <a:t>using </a:t>
            </a:r>
            <a:r>
              <a:rPr lang="en-IN" dirty="0" err="1"/>
              <a:t>System.Threading.Tasks</a:t>
            </a:r>
            <a:r>
              <a:rPr lang="en-IN" dirty="0"/>
              <a:t>;</a:t>
            </a:r>
          </a:p>
          <a:p>
            <a:endParaRPr lang="en-IN" dirty="0"/>
          </a:p>
          <a:p>
            <a:r>
              <a:rPr lang="en-IN" dirty="0"/>
              <a:t>namespace BUBBLE_SORT</a:t>
            </a:r>
          </a:p>
          <a:p>
            <a:r>
              <a:rPr lang="en-IN" dirty="0"/>
              <a:t>{</a:t>
            </a:r>
          </a:p>
          <a:p>
            <a:r>
              <a:rPr lang="en-IN" dirty="0"/>
              <a:t>    internal class Program</a:t>
            </a:r>
          </a:p>
          <a:p>
            <a:r>
              <a:rPr lang="en-IN" dirty="0"/>
              <a:t>    {</a:t>
            </a:r>
          </a:p>
          <a:p>
            <a:r>
              <a:rPr lang="en-IN" dirty="0"/>
              <a:t>        static void Main(string[] </a:t>
            </a:r>
            <a:r>
              <a:rPr lang="en-IN" dirty="0" err="1"/>
              <a:t>args</a:t>
            </a:r>
            <a:r>
              <a:rPr lang="en-IN" dirty="0"/>
              <a:t>)</a:t>
            </a:r>
          </a:p>
          <a:p>
            <a:r>
              <a:rPr lang="en-IN" dirty="0"/>
              <a:t>        {</a:t>
            </a:r>
          </a:p>
          <a:p>
            <a:r>
              <a:rPr lang="en-IN" dirty="0"/>
              <a:t>            </a:t>
            </a:r>
            <a:r>
              <a:rPr lang="en-IN" dirty="0" err="1"/>
              <a:t>int</a:t>
            </a:r>
            <a:r>
              <a:rPr lang="en-IN" dirty="0"/>
              <a:t>[] </a:t>
            </a:r>
            <a:r>
              <a:rPr lang="en-IN" dirty="0" err="1"/>
              <a:t>arr</a:t>
            </a:r>
            <a:r>
              <a:rPr lang="en-IN" dirty="0"/>
              <a:t> = new </a:t>
            </a:r>
            <a:r>
              <a:rPr lang="en-IN" dirty="0" err="1"/>
              <a:t>int</a:t>
            </a:r>
            <a:r>
              <a:rPr lang="en-IN" dirty="0"/>
              <a:t>[6] { 14, 30, 7, 8, 11, 3 }; </a:t>
            </a:r>
            <a:endParaRPr lang="en-IN" dirty="0">
              <a:solidFill>
                <a:srgbClr val="00B050"/>
              </a:solidFill>
            </a:endParaRPr>
          </a:p>
          <a:p>
            <a:r>
              <a:rPr lang="en-IN" dirty="0"/>
              <a:t>            </a:t>
            </a:r>
            <a:r>
              <a:rPr lang="en-IN" dirty="0" err="1"/>
              <a:t>bubblesort</a:t>
            </a:r>
            <a:r>
              <a:rPr lang="en-IN" dirty="0"/>
              <a:t>(</a:t>
            </a:r>
            <a:r>
              <a:rPr lang="en-IN" dirty="0" err="1"/>
              <a:t>arr</a:t>
            </a:r>
            <a:r>
              <a:rPr lang="en-IN" dirty="0"/>
              <a:t>, 6);</a:t>
            </a:r>
          </a:p>
          <a:p>
            <a:r>
              <a:rPr lang="en-IN" dirty="0"/>
              <a:t>            </a:t>
            </a:r>
            <a:r>
              <a:rPr lang="en-IN" dirty="0" err="1"/>
              <a:t>int</a:t>
            </a:r>
            <a:r>
              <a:rPr lang="en-IN" dirty="0"/>
              <a:t> a;</a:t>
            </a:r>
          </a:p>
          <a:p>
            <a:r>
              <a:rPr lang="en-IN" dirty="0"/>
              <a:t>            for (a = 0; a &lt; 6; a++)</a:t>
            </a:r>
          </a:p>
          <a:p>
            <a:r>
              <a:rPr lang="en-IN" dirty="0"/>
              <a:t>                </a:t>
            </a:r>
            <a:r>
              <a:rPr lang="en-IN" dirty="0" err="1"/>
              <a:t>Console.Write</a:t>
            </a:r>
            <a:r>
              <a:rPr lang="en-IN" dirty="0"/>
              <a:t>(</a:t>
            </a:r>
            <a:r>
              <a:rPr lang="en-IN" dirty="0" err="1"/>
              <a:t>arr</a:t>
            </a:r>
            <a:r>
              <a:rPr lang="en-IN" dirty="0"/>
              <a:t>[a] + "\t"); </a:t>
            </a:r>
            <a:endParaRPr lang="en-IN" dirty="0">
              <a:solidFill>
                <a:srgbClr val="00B050"/>
              </a:solidFill>
            </a:endParaRPr>
          </a:p>
          <a:p>
            <a:r>
              <a:rPr lang="en-IN" dirty="0"/>
              <a:t>            </a:t>
            </a:r>
            <a:r>
              <a:rPr lang="en-IN" dirty="0" err="1"/>
              <a:t>Console.ReadLine</a:t>
            </a:r>
            <a:r>
              <a:rPr lang="en-IN" dirty="0"/>
              <a:t>();</a:t>
            </a:r>
          </a:p>
          <a:p>
            <a:r>
              <a:rPr lang="en-IN"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028343"/>
            <a:ext cx="4572000" cy="4801314"/>
          </a:xfrm>
          <a:prstGeom prst="rect">
            <a:avLst/>
          </a:prstGeom>
        </p:spPr>
        <p:txBody>
          <a:bodyPr>
            <a:spAutoFit/>
          </a:bodyPr>
          <a:lstStyle/>
          <a:p>
            <a:r>
              <a:rPr lang="en-IN" dirty="0">
                <a:solidFill>
                  <a:srgbClr val="00B050"/>
                </a:solidFill>
              </a:rPr>
              <a:t> //bubble sort</a:t>
            </a:r>
          </a:p>
          <a:p>
            <a:r>
              <a:rPr lang="en-IN" dirty="0"/>
              <a:t>        static void </a:t>
            </a:r>
            <a:r>
              <a:rPr lang="en-IN" dirty="0" err="1"/>
              <a:t>bubblesort</a:t>
            </a:r>
            <a:r>
              <a:rPr lang="en-IN" dirty="0"/>
              <a:t>(</a:t>
            </a:r>
            <a:r>
              <a:rPr lang="en-IN" dirty="0" err="1"/>
              <a:t>int</a:t>
            </a:r>
            <a:r>
              <a:rPr lang="en-IN" dirty="0"/>
              <a:t>[] data, </a:t>
            </a:r>
            <a:r>
              <a:rPr lang="en-IN" dirty="0" err="1"/>
              <a:t>int</a:t>
            </a:r>
            <a:r>
              <a:rPr lang="en-IN" dirty="0"/>
              <a:t> n)</a:t>
            </a:r>
          </a:p>
          <a:p>
            <a:r>
              <a:rPr lang="en-IN" dirty="0"/>
              <a:t>        {</a:t>
            </a:r>
          </a:p>
          <a:p>
            <a:r>
              <a:rPr lang="en-IN" dirty="0"/>
              <a:t>            </a:t>
            </a:r>
            <a:r>
              <a:rPr lang="en-IN" dirty="0" err="1"/>
              <a:t>int</a:t>
            </a:r>
            <a:r>
              <a:rPr lang="en-IN" dirty="0"/>
              <a:t> a;</a:t>
            </a:r>
          </a:p>
          <a:p>
            <a:r>
              <a:rPr lang="en-IN" dirty="0"/>
              <a:t>            </a:t>
            </a:r>
            <a:r>
              <a:rPr lang="en-IN" dirty="0" err="1"/>
              <a:t>int</a:t>
            </a:r>
            <a:r>
              <a:rPr lang="en-IN" dirty="0"/>
              <a:t> b;</a:t>
            </a:r>
          </a:p>
          <a:p>
            <a:r>
              <a:rPr lang="pt-BR" dirty="0"/>
              <a:t>            for (a = 0; a &lt; n; a++)</a:t>
            </a:r>
          </a:p>
          <a:p>
            <a:r>
              <a:rPr lang="pt-BR" dirty="0"/>
              <a:t>                for (b = n - 1; b &gt; a; b--)</a:t>
            </a:r>
          </a:p>
          <a:p>
            <a:r>
              <a:rPr lang="en-IN" dirty="0"/>
              <a:t>                    if (data[b] &lt; data[b - 1]) </a:t>
            </a:r>
            <a:endParaRPr lang="en-IN" dirty="0">
              <a:solidFill>
                <a:srgbClr val="00B050"/>
              </a:solidFill>
            </a:endParaRPr>
          </a:p>
          <a:p>
            <a:r>
              <a:rPr lang="en-IN" dirty="0"/>
              <a:t>                    {</a:t>
            </a:r>
          </a:p>
          <a:p>
            <a:r>
              <a:rPr lang="en-IN" dirty="0"/>
              <a:t>                        </a:t>
            </a:r>
            <a:r>
              <a:rPr lang="en-IN" dirty="0" err="1"/>
              <a:t>int</a:t>
            </a:r>
            <a:r>
              <a:rPr lang="en-IN" dirty="0"/>
              <a:t> temp = data[b];</a:t>
            </a:r>
          </a:p>
          <a:p>
            <a:r>
              <a:rPr lang="en-IN" dirty="0"/>
              <a:t>                        data[b] = data[b - 1];</a:t>
            </a:r>
          </a:p>
          <a:p>
            <a:r>
              <a:rPr lang="en-IN" dirty="0"/>
              <a:t>                        data[b - 1] = temp;</a:t>
            </a:r>
          </a:p>
          <a:p>
            <a:r>
              <a:rPr lang="en-IN" dirty="0"/>
              <a:t>                    }</a:t>
            </a:r>
          </a:p>
          <a:p>
            <a:endParaRPr lang="en-IN" dirty="0"/>
          </a:p>
          <a:p>
            <a:r>
              <a:rPr lang="en-IN" dirty="0"/>
              <a:t>        }</a:t>
            </a:r>
          </a:p>
          <a:p>
            <a:r>
              <a:rPr lang="en-IN" dirty="0"/>
              <a:t>    }</a:t>
            </a:r>
          </a:p>
          <a:p>
            <a:r>
              <a:rPr lang="en-IN" dirty="0"/>
              <a:t>}</a:t>
            </a:r>
          </a:p>
        </p:txBody>
      </p:sp>
    </p:spTree>
    <p:extLst>
      <p:ext uri="{BB962C8B-B14F-4D97-AF65-F5344CB8AC3E}">
        <p14:creationId xmlns:p14="http://schemas.microsoft.com/office/powerpoint/2010/main" val="1981793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157288" y="2586038"/>
            <a:ext cx="6829425" cy="1685925"/>
          </a:xfrm>
          <a:prstGeom prst="rect">
            <a:avLst/>
          </a:prstGeom>
          <a:noFill/>
          <a:ln w="9525">
            <a:noFill/>
            <a:miter lim="800000"/>
            <a:headEnd/>
            <a:tailEnd/>
          </a:ln>
        </p:spPr>
      </p:pic>
      <p:sp>
        <p:nvSpPr>
          <p:cNvPr id="4" name="TextBox 3"/>
          <p:cNvSpPr txBox="1"/>
          <p:nvPr/>
        </p:nvSpPr>
        <p:spPr>
          <a:xfrm>
            <a:off x="971600" y="1052736"/>
            <a:ext cx="1719125" cy="584775"/>
          </a:xfrm>
          <a:prstGeom prst="rect">
            <a:avLst/>
          </a:prstGeom>
          <a:noFill/>
        </p:spPr>
        <p:txBody>
          <a:bodyPr wrap="none" rtlCol="0">
            <a:spAutoFit/>
          </a:bodyPr>
          <a:lstStyle/>
          <a:p>
            <a:r>
              <a:rPr lang="en-IN" sz="3200" b="1" dirty="0"/>
              <a:t>OUTPUT: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1720" y="365175"/>
            <a:ext cx="5973430" cy="1077218"/>
          </a:xfrm>
          <a:prstGeom prst="rect">
            <a:avLst/>
          </a:prstGeom>
          <a:noFill/>
        </p:spPr>
        <p:txBody>
          <a:bodyPr wrap="none" rtlCol="0">
            <a:spAutoFit/>
          </a:bodyPr>
          <a:lstStyle/>
          <a:p>
            <a:r>
              <a:rPr lang="en-IN" sz="3200" b="1" dirty="0"/>
              <a:t>Advantages and Disadvantages of </a:t>
            </a:r>
          </a:p>
          <a:p>
            <a:r>
              <a:rPr lang="en-IN" sz="3200" b="1" dirty="0"/>
              <a:t>                  Bubble Sort</a:t>
            </a:r>
          </a:p>
        </p:txBody>
      </p:sp>
      <p:sp>
        <p:nvSpPr>
          <p:cNvPr id="3" name="TextBox 2"/>
          <p:cNvSpPr txBox="1"/>
          <p:nvPr/>
        </p:nvSpPr>
        <p:spPr>
          <a:xfrm>
            <a:off x="683568" y="1556792"/>
            <a:ext cx="1754711" cy="461665"/>
          </a:xfrm>
          <a:prstGeom prst="rect">
            <a:avLst/>
          </a:prstGeom>
          <a:noFill/>
        </p:spPr>
        <p:txBody>
          <a:bodyPr wrap="none" rtlCol="0">
            <a:spAutoFit/>
          </a:bodyPr>
          <a:lstStyle/>
          <a:p>
            <a:r>
              <a:rPr lang="en-IN" sz="2400" b="1" dirty="0"/>
              <a:t>Advantages:</a:t>
            </a:r>
          </a:p>
        </p:txBody>
      </p:sp>
      <p:sp>
        <p:nvSpPr>
          <p:cNvPr id="4" name="TextBox 3"/>
          <p:cNvSpPr txBox="1"/>
          <p:nvPr/>
        </p:nvSpPr>
        <p:spPr>
          <a:xfrm>
            <a:off x="1835696" y="2060848"/>
            <a:ext cx="5008230" cy="1477328"/>
          </a:xfrm>
          <a:prstGeom prst="rect">
            <a:avLst/>
          </a:prstGeom>
          <a:noFill/>
        </p:spPr>
        <p:txBody>
          <a:bodyPr wrap="none" rtlCol="0">
            <a:spAutoFit/>
          </a:bodyPr>
          <a:lstStyle/>
          <a:p>
            <a:pPr>
              <a:buFont typeface="Wingdings" pitchFamily="2" charset="2"/>
              <a:buChar char="v"/>
            </a:pPr>
            <a:r>
              <a:rPr lang="en-IN" dirty="0"/>
              <a:t>Easy to understand.</a:t>
            </a:r>
          </a:p>
          <a:p>
            <a:pPr>
              <a:buFont typeface="Wingdings" pitchFamily="2" charset="2"/>
              <a:buChar char="v"/>
            </a:pPr>
            <a:r>
              <a:rPr lang="en-IN" dirty="0"/>
              <a:t>Easy to implement.</a:t>
            </a:r>
          </a:p>
          <a:p>
            <a:pPr>
              <a:buFont typeface="Wingdings" pitchFamily="2" charset="2"/>
              <a:buChar char="v"/>
            </a:pPr>
            <a:r>
              <a:rPr lang="en-IN" dirty="0"/>
              <a:t>In-place, no external memory is needed.</a:t>
            </a:r>
          </a:p>
          <a:p>
            <a:pPr>
              <a:buFont typeface="Wingdings" pitchFamily="2" charset="2"/>
              <a:buChar char="v"/>
            </a:pPr>
            <a:r>
              <a:rPr lang="en-IN" dirty="0"/>
              <a:t>Performs greatly when the array is almost sorted.</a:t>
            </a:r>
          </a:p>
          <a:p>
            <a:endParaRPr lang="en-IN" dirty="0"/>
          </a:p>
        </p:txBody>
      </p:sp>
      <p:sp>
        <p:nvSpPr>
          <p:cNvPr id="5" name="TextBox 4"/>
          <p:cNvSpPr txBox="1"/>
          <p:nvPr/>
        </p:nvSpPr>
        <p:spPr>
          <a:xfrm>
            <a:off x="683568" y="3501008"/>
            <a:ext cx="2113784" cy="461665"/>
          </a:xfrm>
          <a:prstGeom prst="rect">
            <a:avLst/>
          </a:prstGeom>
          <a:noFill/>
        </p:spPr>
        <p:txBody>
          <a:bodyPr wrap="none" rtlCol="0">
            <a:spAutoFit/>
          </a:bodyPr>
          <a:lstStyle/>
          <a:p>
            <a:r>
              <a:rPr lang="en-IN" sz="2400" b="1" dirty="0"/>
              <a:t>Disadvantages:</a:t>
            </a:r>
          </a:p>
        </p:txBody>
      </p:sp>
      <p:sp>
        <p:nvSpPr>
          <p:cNvPr id="6" name="TextBox 5"/>
          <p:cNvSpPr txBox="1"/>
          <p:nvPr/>
        </p:nvSpPr>
        <p:spPr>
          <a:xfrm>
            <a:off x="2051720" y="4077072"/>
            <a:ext cx="4116768" cy="646331"/>
          </a:xfrm>
          <a:prstGeom prst="rect">
            <a:avLst/>
          </a:prstGeom>
          <a:noFill/>
        </p:spPr>
        <p:txBody>
          <a:bodyPr wrap="none" rtlCol="0">
            <a:spAutoFit/>
          </a:bodyPr>
          <a:lstStyle/>
          <a:p>
            <a:pPr>
              <a:buFont typeface="Wingdings" pitchFamily="2" charset="2"/>
              <a:buChar char="v"/>
            </a:pPr>
            <a:r>
              <a:rPr lang="en-IN" dirty="0"/>
              <a:t>The amount of time it takes to sort.</a:t>
            </a:r>
          </a:p>
          <a:p>
            <a:pPr>
              <a:buFont typeface="Wingdings" pitchFamily="2" charset="2"/>
              <a:buChar char="v"/>
            </a:pPr>
            <a:r>
              <a:rPr lang="en-IN" dirty="0"/>
              <a:t>It is highly inefficient for large data sets.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3808" y="620688"/>
            <a:ext cx="2916568" cy="584775"/>
          </a:xfrm>
          <a:prstGeom prst="rect">
            <a:avLst/>
          </a:prstGeom>
          <a:noFill/>
        </p:spPr>
        <p:txBody>
          <a:bodyPr wrap="none" rtlCol="0">
            <a:spAutoFit/>
          </a:bodyPr>
          <a:lstStyle/>
          <a:p>
            <a:r>
              <a:rPr lang="en-IN" sz="3200" b="1" dirty="0"/>
              <a:t>BINARY SEARCH</a:t>
            </a:r>
          </a:p>
        </p:txBody>
      </p:sp>
      <p:sp>
        <p:nvSpPr>
          <p:cNvPr id="3" name="TextBox 2"/>
          <p:cNvSpPr txBox="1"/>
          <p:nvPr/>
        </p:nvSpPr>
        <p:spPr>
          <a:xfrm>
            <a:off x="233484" y="1700808"/>
            <a:ext cx="8803012" cy="1815882"/>
          </a:xfrm>
          <a:prstGeom prst="rect">
            <a:avLst/>
          </a:prstGeom>
          <a:noFill/>
        </p:spPr>
        <p:txBody>
          <a:bodyPr wrap="square" rtlCol="0">
            <a:spAutoFit/>
          </a:bodyPr>
          <a:lstStyle/>
          <a:p>
            <a:pPr algn="just"/>
            <a:r>
              <a:rPr lang="en-IN" sz="2800" dirty="0"/>
              <a:t>	Binary search is the search technique that works efficiently on sorted lists. Hence, to search an element into some list using the binary search technique, we must ensure that the list is sorted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836712"/>
            <a:ext cx="1744388" cy="584775"/>
          </a:xfrm>
          <a:prstGeom prst="rect">
            <a:avLst/>
          </a:prstGeom>
          <a:noFill/>
        </p:spPr>
        <p:txBody>
          <a:bodyPr wrap="none" rtlCol="0">
            <a:spAutoFit/>
          </a:bodyPr>
          <a:lstStyle/>
          <a:p>
            <a:r>
              <a:rPr lang="en-IN" sz="3200" b="1" dirty="0"/>
              <a:t>Example:</a:t>
            </a:r>
          </a:p>
        </p:txBody>
      </p:sp>
      <p:pic>
        <p:nvPicPr>
          <p:cNvPr id="4098" name="Picture 2" descr="Binary Search Algorithm with Java example | kheri.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421487"/>
            <a:ext cx="5924550" cy="3790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274638"/>
            <a:ext cx="6491064" cy="1143000"/>
          </a:xfrm>
        </p:spPr>
        <p:txBody>
          <a:bodyPr>
            <a:normAutofit/>
          </a:bodyPr>
          <a:lstStyle/>
          <a:p>
            <a:pPr algn="l"/>
            <a:r>
              <a:rPr lang="en-IN" sz="3800" b="1" dirty="0"/>
              <a:t>Advantages and Disadvantages</a:t>
            </a:r>
          </a:p>
        </p:txBody>
      </p:sp>
      <p:sp>
        <p:nvSpPr>
          <p:cNvPr id="3" name="Content Placeholder 2"/>
          <p:cNvSpPr>
            <a:spLocks noGrp="1"/>
          </p:cNvSpPr>
          <p:nvPr>
            <p:ph idx="1"/>
          </p:nvPr>
        </p:nvSpPr>
        <p:spPr>
          <a:xfrm>
            <a:off x="1475656" y="1417639"/>
            <a:ext cx="6984776" cy="4315618"/>
          </a:xfrm>
        </p:spPr>
        <p:txBody>
          <a:bodyPr/>
          <a:lstStyle/>
          <a:p>
            <a:pPr marL="0" indent="0">
              <a:buNone/>
            </a:pPr>
            <a:r>
              <a:rPr lang="en-IN" b="1" dirty="0"/>
              <a:t>Advantages :</a:t>
            </a:r>
          </a:p>
          <a:p>
            <a:pPr>
              <a:buFont typeface="Wingdings" panose="05000000000000000000" pitchFamily="2" charset="2"/>
              <a:buChar char="q"/>
            </a:pPr>
            <a:r>
              <a:rPr lang="en-IN" dirty="0"/>
              <a:t> Faster because doesn’t have to look at every element.</a:t>
            </a:r>
          </a:p>
          <a:p>
            <a:pPr marL="0" indent="0">
              <a:buNone/>
            </a:pPr>
            <a:r>
              <a:rPr lang="en-IN" b="1" dirty="0"/>
              <a:t>Disadvantages :</a:t>
            </a:r>
          </a:p>
          <a:p>
            <a:pPr>
              <a:buFont typeface="Wingdings" panose="05000000000000000000" pitchFamily="2" charset="2"/>
              <a:buChar char="Ø"/>
            </a:pPr>
            <a:r>
              <a:rPr lang="en-IN" dirty="0"/>
              <a:t>Recursive calls are time consuming.</a:t>
            </a:r>
          </a:p>
          <a:p>
            <a:pPr>
              <a:buFont typeface="Wingdings" panose="05000000000000000000" pitchFamily="2" charset="2"/>
              <a:buChar char="Ø"/>
            </a:pPr>
            <a:r>
              <a:rPr lang="en-IN" dirty="0"/>
              <a:t> List must be sorted.</a:t>
            </a:r>
          </a:p>
        </p:txBody>
      </p:sp>
    </p:spTree>
    <p:extLst>
      <p:ext uri="{BB962C8B-B14F-4D97-AF65-F5344CB8AC3E}">
        <p14:creationId xmlns:p14="http://schemas.microsoft.com/office/powerpoint/2010/main" val="772965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2000" r="-22000"/>
          </a:stretch>
        </a:blipFill>
        <a:effectLst/>
      </p:bgPr>
    </p:bg>
    <p:spTree>
      <p:nvGrpSpPr>
        <p:cNvPr id="1" name=""/>
        <p:cNvGrpSpPr/>
        <p:nvPr/>
      </p:nvGrpSpPr>
      <p:grpSpPr>
        <a:xfrm>
          <a:off x="0" y="0"/>
          <a:ext cx="0" cy="0"/>
          <a:chOff x="0" y="0"/>
          <a:chExt cx="0" cy="0"/>
        </a:xfrm>
      </p:grpSpPr>
      <p:sp>
        <p:nvSpPr>
          <p:cNvPr id="1026" name="AutoShape 2" descr="thanks for following me | Thank you wallpaper, Thank you card design, Thank  you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764704"/>
            <a:ext cx="1343445" cy="861774"/>
          </a:xfrm>
          <a:prstGeom prst="rect">
            <a:avLst/>
          </a:prstGeom>
          <a:noFill/>
        </p:spPr>
        <p:txBody>
          <a:bodyPr wrap="none" rtlCol="0">
            <a:spAutoFit/>
          </a:bodyPr>
          <a:lstStyle/>
          <a:p>
            <a:r>
              <a:rPr lang="en-IN" sz="3200" b="1" dirty="0"/>
              <a:t>Topics:</a:t>
            </a:r>
          </a:p>
          <a:p>
            <a:endParaRPr lang="en-IN" dirty="0"/>
          </a:p>
        </p:txBody>
      </p:sp>
      <p:sp>
        <p:nvSpPr>
          <p:cNvPr id="3" name="TextBox 2"/>
          <p:cNvSpPr txBox="1"/>
          <p:nvPr/>
        </p:nvSpPr>
        <p:spPr>
          <a:xfrm>
            <a:off x="1475656" y="1628800"/>
            <a:ext cx="6442598" cy="2800767"/>
          </a:xfrm>
          <a:prstGeom prst="rect">
            <a:avLst/>
          </a:prstGeom>
          <a:noFill/>
        </p:spPr>
        <p:txBody>
          <a:bodyPr wrap="none" rtlCol="0">
            <a:spAutoFit/>
          </a:bodyPr>
          <a:lstStyle/>
          <a:p>
            <a:pPr>
              <a:buFont typeface="Wingdings" pitchFamily="2" charset="2"/>
              <a:buChar char="Ø"/>
            </a:pPr>
            <a:r>
              <a:rPr lang="en-IN" sz="2800" dirty="0"/>
              <a:t>INTRODUCTION:</a:t>
            </a:r>
          </a:p>
          <a:p>
            <a:pPr>
              <a:buFont typeface="Wingdings" pitchFamily="2" charset="2"/>
              <a:buChar char="Ø"/>
            </a:pPr>
            <a:r>
              <a:rPr lang="en-IN" sz="2400" dirty="0"/>
              <a:t>LINEAR SEARCH</a:t>
            </a:r>
            <a:r>
              <a:rPr lang="en-IN" sz="2800" dirty="0"/>
              <a:t>—</a:t>
            </a:r>
            <a:r>
              <a:rPr lang="en-IN" sz="2400" dirty="0"/>
              <a:t>Example, Code, Output, </a:t>
            </a:r>
          </a:p>
          <a:p>
            <a:r>
              <a:rPr lang="en-IN" sz="2400" dirty="0"/>
              <a:t>                                   Advantages and Disadvantages</a:t>
            </a:r>
          </a:p>
          <a:p>
            <a:pPr>
              <a:buFont typeface="Wingdings" pitchFamily="2" charset="2"/>
              <a:buChar char="Ø"/>
            </a:pPr>
            <a:r>
              <a:rPr lang="en-IN" sz="2400" dirty="0"/>
              <a:t>BUBBLE SORT—</a:t>
            </a:r>
            <a:r>
              <a:rPr lang="en-IN" sz="2400" dirty="0" err="1"/>
              <a:t>Exampl</a:t>
            </a:r>
            <a:r>
              <a:rPr lang="en-IN" sz="2400" dirty="0"/>
              <a:t>, Advantages and </a:t>
            </a:r>
          </a:p>
          <a:p>
            <a:pPr>
              <a:buFont typeface="Wingdings" pitchFamily="2" charset="2"/>
              <a:buChar char="Ø"/>
            </a:pPr>
            <a:r>
              <a:rPr lang="en-IN" sz="2400" dirty="0"/>
              <a:t>                              </a:t>
            </a:r>
            <a:r>
              <a:rPr lang="en-IN" sz="2400" dirty="0" err="1"/>
              <a:t>Disadvantages,code,output</a:t>
            </a:r>
            <a:endParaRPr lang="en-IN" sz="2400" dirty="0"/>
          </a:p>
          <a:p>
            <a:pPr>
              <a:buFont typeface="Wingdings" pitchFamily="2" charset="2"/>
              <a:buChar char="Ø"/>
            </a:pPr>
            <a:r>
              <a:rPr lang="en-IN" sz="2400" dirty="0"/>
              <a:t>BINARY SEARCH--Example, Code, Output, </a:t>
            </a:r>
          </a:p>
          <a:p>
            <a:r>
              <a:rPr lang="en-IN" sz="2400" dirty="0"/>
              <a:t>                                   Advantages and Disadvantages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59832" y="1124744"/>
            <a:ext cx="3168352" cy="584775"/>
          </a:xfrm>
          <a:prstGeom prst="rect">
            <a:avLst/>
          </a:prstGeom>
          <a:noFill/>
        </p:spPr>
        <p:txBody>
          <a:bodyPr wrap="square" rtlCol="0">
            <a:spAutoFit/>
          </a:bodyPr>
          <a:lstStyle/>
          <a:p>
            <a:pPr algn="ctr"/>
            <a:r>
              <a:rPr lang="en-IN" sz="3200" b="1" dirty="0"/>
              <a:t>INTRODUCTION</a:t>
            </a:r>
          </a:p>
        </p:txBody>
      </p:sp>
      <p:sp>
        <p:nvSpPr>
          <p:cNvPr id="3" name="TextBox 2"/>
          <p:cNvSpPr txBox="1"/>
          <p:nvPr/>
        </p:nvSpPr>
        <p:spPr>
          <a:xfrm>
            <a:off x="1331640" y="2348880"/>
            <a:ext cx="7910179" cy="1538883"/>
          </a:xfrm>
          <a:prstGeom prst="rect">
            <a:avLst/>
          </a:prstGeom>
          <a:noFill/>
        </p:spPr>
        <p:txBody>
          <a:bodyPr wrap="none" rtlCol="0">
            <a:spAutoFit/>
          </a:bodyPr>
          <a:lstStyle/>
          <a:p>
            <a:r>
              <a:rPr lang="en-IN" sz="2800" b="1" dirty="0"/>
              <a:t>SEARCHING:</a:t>
            </a:r>
          </a:p>
          <a:p>
            <a:r>
              <a:rPr lang="en-IN" dirty="0"/>
              <a:t>          </a:t>
            </a:r>
          </a:p>
          <a:p>
            <a:r>
              <a:rPr lang="en-IN" dirty="0"/>
              <a:t>                    </a:t>
            </a:r>
            <a:r>
              <a:rPr lang="en-IN" sz="2400" dirty="0"/>
              <a:t>The definition of a search is the process of looking for</a:t>
            </a:r>
          </a:p>
          <a:p>
            <a:r>
              <a:rPr lang="en-IN" sz="2400" dirty="0"/>
              <a:t>Something.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3768" y="1196752"/>
            <a:ext cx="3323804" cy="646331"/>
          </a:xfrm>
          <a:prstGeom prst="rect">
            <a:avLst/>
          </a:prstGeom>
          <a:noFill/>
        </p:spPr>
        <p:txBody>
          <a:bodyPr wrap="square" rtlCol="0">
            <a:spAutoFit/>
          </a:bodyPr>
          <a:lstStyle/>
          <a:p>
            <a:pPr algn="ctr"/>
            <a:r>
              <a:rPr lang="en-IN" sz="3600" b="1" dirty="0"/>
              <a:t>Linear Search</a:t>
            </a:r>
          </a:p>
        </p:txBody>
      </p:sp>
      <p:sp>
        <p:nvSpPr>
          <p:cNvPr id="3" name="TextBox 2"/>
          <p:cNvSpPr txBox="1"/>
          <p:nvPr/>
        </p:nvSpPr>
        <p:spPr>
          <a:xfrm>
            <a:off x="323528" y="2420888"/>
            <a:ext cx="8775229" cy="2308324"/>
          </a:xfrm>
          <a:prstGeom prst="rect">
            <a:avLst/>
          </a:prstGeom>
          <a:noFill/>
        </p:spPr>
        <p:txBody>
          <a:bodyPr wrap="square" rtlCol="0">
            <a:spAutoFit/>
          </a:bodyPr>
          <a:lstStyle/>
          <a:p>
            <a:pPr algn="just"/>
            <a:r>
              <a:rPr lang="en-IN" sz="3600" dirty="0"/>
              <a:t>	Linear Search involves checking all the </a:t>
            </a:r>
          </a:p>
          <a:p>
            <a:pPr algn="just"/>
            <a:r>
              <a:rPr lang="en-IN" sz="3600" dirty="0"/>
              <a:t>elements of the array (or any other structure) one by one and in sequence until the desired result is found.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29900" y="764705"/>
            <a:ext cx="7442092" cy="792087"/>
          </a:xfrm>
        </p:spPr>
        <p:txBody>
          <a:bodyPr>
            <a:normAutofit/>
          </a:bodyPr>
          <a:lstStyle/>
          <a:p>
            <a:r>
              <a:rPr lang="en-IN" sz="3800" b="1" dirty="0">
                <a:solidFill>
                  <a:schemeClr val="tx1"/>
                </a:solidFill>
              </a:rPr>
              <a:t>Example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900" y="1777187"/>
            <a:ext cx="6585220" cy="3884061"/>
          </a:xfrm>
          <a:prstGeom prst="rect">
            <a:avLst/>
          </a:prstGeom>
        </p:spPr>
      </p:pic>
    </p:spTree>
    <p:extLst>
      <p:ext uri="{BB962C8B-B14F-4D97-AF65-F5344CB8AC3E}">
        <p14:creationId xmlns:p14="http://schemas.microsoft.com/office/powerpoint/2010/main" val="251934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63688" y="840968"/>
            <a:ext cx="4471096" cy="5863144"/>
          </a:xfrm>
          <a:prstGeom prst="rect">
            <a:avLst/>
          </a:prstGeom>
          <a:noFill/>
        </p:spPr>
        <p:txBody>
          <a:bodyPr wrap="square" rtlCol="0">
            <a:spAutoFit/>
          </a:bodyPr>
          <a:lstStyle/>
          <a:p>
            <a:r>
              <a:rPr lang="en-IN" sz="1500" dirty="0"/>
              <a:t>using System;</a:t>
            </a:r>
          </a:p>
          <a:p>
            <a:r>
              <a:rPr lang="en-IN" sz="1500" dirty="0"/>
              <a:t>using </a:t>
            </a:r>
            <a:r>
              <a:rPr lang="en-IN" sz="1500" dirty="0" err="1"/>
              <a:t>System.Collections.Generic</a:t>
            </a:r>
            <a:r>
              <a:rPr lang="en-IN" sz="1500" dirty="0"/>
              <a:t>;</a:t>
            </a:r>
          </a:p>
          <a:p>
            <a:r>
              <a:rPr lang="en-IN" sz="1500" dirty="0"/>
              <a:t>using </a:t>
            </a:r>
            <a:r>
              <a:rPr lang="en-IN" sz="1500" dirty="0" err="1"/>
              <a:t>System.Linq</a:t>
            </a:r>
            <a:r>
              <a:rPr lang="en-IN" sz="1500" dirty="0"/>
              <a:t>;</a:t>
            </a:r>
          </a:p>
          <a:p>
            <a:r>
              <a:rPr lang="en-IN" sz="1500" dirty="0"/>
              <a:t>using </a:t>
            </a:r>
            <a:r>
              <a:rPr lang="en-IN" sz="1500" dirty="0" err="1"/>
              <a:t>System.Text</a:t>
            </a:r>
            <a:r>
              <a:rPr lang="en-IN" sz="1500" dirty="0"/>
              <a:t>;</a:t>
            </a:r>
          </a:p>
          <a:p>
            <a:r>
              <a:rPr lang="en-IN" sz="1500" dirty="0"/>
              <a:t>using </a:t>
            </a:r>
            <a:r>
              <a:rPr lang="en-IN" sz="1500" dirty="0" err="1"/>
              <a:t>System.Threading.Tasks</a:t>
            </a:r>
            <a:r>
              <a:rPr lang="en-IN" sz="1500" dirty="0"/>
              <a:t>;</a:t>
            </a:r>
          </a:p>
          <a:p>
            <a:r>
              <a:rPr lang="en-IN" sz="1500" dirty="0"/>
              <a:t>namespace </a:t>
            </a:r>
            <a:r>
              <a:rPr lang="en-IN" sz="1500" dirty="0" err="1"/>
              <a:t>linear_search</a:t>
            </a:r>
            <a:endParaRPr lang="en-IN" sz="1500" dirty="0"/>
          </a:p>
          <a:p>
            <a:r>
              <a:rPr lang="en-IN" sz="1500" dirty="0"/>
              <a:t>{</a:t>
            </a:r>
          </a:p>
          <a:p>
            <a:r>
              <a:rPr lang="en-IN" sz="1500" dirty="0"/>
              <a:t>    internal class Search</a:t>
            </a:r>
          </a:p>
          <a:p>
            <a:r>
              <a:rPr lang="en-IN" sz="1500" dirty="0"/>
              <a:t>    {</a:t>
            </a:r>
          </a:p>
          <a:p>
            <a:r>
              <a:rPr lang="en-IN" sz="1500" dirty="0"/>
              <a:t>        static void Main(string[] </a:t>
            </a:r>
            <a:r>
              <a:rPr lang="en-IN" sz="1500" dirty="0" err="1"/>
              <a:t>args</a:t>
            </a:r>
            <a:r>
              <a:rPr lang="en-IN" sz="1500" dirty="0"/>
              <a:t>)</a:t>
            </a:r>
          </a:p>
          <a:p>
            <a:r>
              <a:rPr lang="en-IN" sz="1500" dirty="0"/>
              <a:t>        {</a:t>
            </a:r>
          </a:p>
          <a:p>
            <a:r>
              <a:rPr lang="en-IN" sz="1500" dirty="0"/>
              <a:t>            Search </a:t>
            </a:r>
            <a:r>
              <a:rPr lang="en-IN" sz="1500" dirty="0" err="1"/>
              <a:t>search</a:t>
            </a:r>
            <a:r>
              <a:rPr lang="en-IN" sz="1500" dirty="0"/>
              <a:t> = new Search();</a:t>
            </a:r>
          </a:p>
          <a:p>
            <a:r>
              <a:rPr lang="en-IN" sz="1500" dirty="0"/>
              <a:t>            </a:t>
            </a:r>
            <a:r>
              <a:rPr lang="en-IN" sz="1500" dirty="0" err="1"/>
              <a:t>int</a:t>
            </a:r>
            <a:r>
              <a:rPr lang="en-IN" sz="1500" dirty="0"/>
              <a:t>[] </a:t>
            </a:r>
            <a:r>
              <a:rPr lang="en-IN" sz="1500" dirty="0" err="1"/>
              <a:t>search_list</a:t>
            </a:r>
            <a:r>
              <a:rPr lang="en-IN" sz="1500" dirty="0"/>
              <a:t> = new </a:t>
            </a:r>
            <a:r>
              <a:rPr lang="en-IN" sz="1500" dirty="0" err="1"/>
              <a:t>int</a:t>
            </a:r>
            <a:r>
              <a:rPr lang="en-IN" sz="1500" dirty="0"/>
              <a:t>[] { 12, 34, 5, 67, 78, 10 };</a:t>
            </a:r>
          </a:p>
          <a:p>
            <a:r>
              <a:rPr lang="en-IN" sz="1500" dirty="0"/>
              <a:t>             </a:t>
            </a:r>
            <a:r>
              <a:rPr lang="en-IN" sz="1500" dirty="0" err="1"/>
              <a:t>int</a:t>
            </a:r>
            <a:r>
              <a:rPr lang="en-IN" sz="1500" dirty="0"/>
              <a:t> n, res;</a:t>
            </a:r>
          </a:p>
          <a:p>
            <a:r>
              <a:rPr lang="en-IN" sz="1500" dirty="0"/>
              <a:t>            </a:t>
            </a:r>
            <a:r>
              <a:rPr lang="en-IN" sz="1500" dirty="0" err="1"/>
              <a:t>Console.WriteLine</a:t>
            </a:r>
            <a:r>
              <a:rPr lang="en-IN" sz="1500" dirty="0"/>
              <a:t>("Enter a number to search: ");</a:t>
            </a:r>
          </a:p>
          <a:p>
            <a:r>
              <a:rPr lang="en-IN" sz="1500" dirty="0"/>
              <a:t>            n = Convert.ToInt32(</a:t>
            </a:r>
            <a:r>
              <a:rPr lang="en-IN" sz="1500" dirty="0" err="1"/>
              <a:t>Console.ReadLine</a:t>
            </a:r>
            <a:r>
              <a:rPr lang="en-IN" sz="1500" dirty="0"/>
              <a:t>());</a:t>
            </a:r>
          </a:p>
          <a:p>
            <a:r>
              <a:rPr lang="en-IN" sz="1500" dirty="0"/>
              <a:t>             res = </a:t>
            </a:r>
            <a:r>
              <a:rPr lang="en-IN" sz="1500" dirty="0" err="1"/>
              <a:t>search.LinearSearch</a:t>
            </a:r>
            <a:r>
              <a:rPr lang="en-IN" sz="1500" dirty="0"/>
              <a:t>(</a:t>
            </a:r>
            <a:r>
              <a:rPr lang="en-IN" sz="1500" dirty="0" err="1"/>
              <a:t>search_list</a:t>
            </a:r>
            <a:r>
              <a:rPr lang="en-IN" sz="1500" dirty="0"/>
              <a:t>, n);</a:t>
            </a:r>
          </a:p>
          <a:p>
            <a:r>
              <a:rPr lang="en-IN" sz="1500" dirty="0"/>
              <a:t>           if (res &gt; 0)</a:t>
            </a:r>
          </a:p>
          <a:p>
            <a:r>
              <a:rPr lang="en-IN" sz="1500" dirty="0"/>
              <a:t>                 </a:t>
            </a:r>
            <a:r>
              <a:rPr lang="en-IN" sz="1500" dirty="0" err="1"/>
              <a:t>Console.WriteLine</a:t>
            </a:r>
            <a:r>
              <a:rPr lang="en-IN" sz="1500" dirty="0"/>
              <a:t>("The target number " + n + " is found at Index " + res);</a:t>
            </a:r>
          </a:p>
          <a:p>
            <a:r>
              <a:rPr lang="en-IN" sz="1500" dirty="0"/>
              <a:t>            else</a:t>
            </a:r>
          </a:p>
          <a:p>
            <a:r>
              <a:rPr lang="en-IN" sz="1500" dirty="0"/>
              <a:t>                </a:t>
            </a:r>
            <a:r>
              <a:rPr lang="en-IN" sz="1500" dirty="0" err="1"/>
              <a:t>Console.WriteLine</a:t>
            </a:r>
            <a:r>
              <a:rPr lang="en-IN" sz="1500" dirty="0"/>
              <a:t>("Target Not Found");</a:t>
            </a:r>
          </a:p>
          <a:p>
            <a:r>
              <a:rPr lang="en-IN" sz="1500" dirty="0"/>
              <a:t>                 </a:t>
            </a:r>
            <a:r>
              <a:rPr lang="en-IN" sz="1500" dirty="0" err="1"/>
              <a:t>Console.ReadLine</a:t>
            </a:r>
            <a:r>
              <a:rPr lang="en-IN" sz="1500" dirty="0"/>
              <a:t>();</a:t>
            </a:r>
          </a:p>
          <a:p>
            <a:r>
              <a:rPr lang="en-IN" sz="1500"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7704" y="1844824"/>
            <a:ext cx="4572000" cy="3139321"/>
          </a:xfrm>
          <a:prstGeom prst="rect">
            <a:avLst/>
          </a:prstGeom>
        </p:spPr>
        <p:txBody>
          <a:bodyPr>
            <a:spAutoFit/>
          </a:bodyPr>
          <a:lstStyle/>
          <a:p>
            <a:r>
              <a:rPr lang="en-IN" dirty="0"/>
              <a:t> </a:t>
            </a:r>
            <a:r>
              <a:rPr lang="en-IN" dirty="0" err="1"/>
              <a:t>int</a:t>
            </a:r>
            <a:r>
              <a:rPr lang="en-IN" dirty="0"/>
              <a:t> </a:t>
            </a:r>
            <a:r>
              <a:rPr lang="en-IN" dirty="0" err="1"/>
              <a:t>LinearSearch</a:t>
            </a:r>
            <a:r>
              <a:rPr lang="en-IN" dirty="0"/>
              <a:t>(</a:t>
            </a:r>
            <a:r>
              <a:rPr lang="en-IN" dirty="0" err="1"/>
              <a:t>int</a:t>
            </a:r>
            <a:r>
              <a:rPr lang="en-IN" dirty="0"/>
              <a:t>[] </a:t>
            </a:r>
            <a:r>
              <a:rPr lang="en-IN" dirty="0" err="1"/>
              <a:t>arr</a:t>
            </a:r>
            <a:r>
              <a:rPr lang="en-IN" dirty="0"/>
              <a:t>, </a:t>
            </a:r>
            <a:r>
              <a:rPr lang="en-IN" dirty="0" err="1"/>
              <a:t>int</a:t>
            </a:r>
            <a:r>
              <a:rPr lang="en-IN" dirty="0"/>
              <a:t> target)</a:t>
            </a:r>
          </a:p>
          <a:p>
            <a:r>
              <a:rPr lang="en-IN" dirty="0"/>
              <a:t>        {</a:t>
            </a:r>
          </a:p>
          <a:p>
            <a:r>
              <a:rPr lang="nn-NO" dirty="0"/>
              <a:t>            for (int i = 0; i &lt; arr.Length; i++)</a:t>
            </a:r>
          </a:p>
          <a:p>
            <a:r>
              <a:rPr lang="en-IN" dirty="0"/>
              <a:t>            {</a:t>
            </a:r>
          </a:p>
          <a:p>
            <a:r>
              <a:rPr lang="en-IN" dirty="0"/>
              <a:t>                if (target == </a:t>
            </a:r>
            <a:r>
              <a:rPr lang="en-IN" dirty="0" err="1"/>
              <a:t>arr</a:t>
            </a:r>
            <a:r>
              <a:rPr lang="en-IN" dirty="0"/>
              <a:t>[</a:t>
            </a:r>
            <a:r>
              <a:rPr lang="en-IN" dirty="0" err="1"/>
              <a:t>i</a:t>
            </a:r>
            <a:r>
              <a:rPr lang="en-IN" dirty="0"/>
              <a:t>])</a:t>
            </a:r>
          </a:p>
          <a:p>
            <a:r>
              <a:rPr lang="en-IN" dirty="0"/>
              <a:t>                    return (</a:t>
            </a:r>
            <a:r>
              <a:rPr lang="en-IN" dirty="0" err="1"/>
              <a:t>i</a:t>
            </a:r>
            <a:r>
              <a:rPr lang="en-IN" dirty="0"/>
              <a:t> + 1);</a:t>
            </a:r>
          </a:p>
          <a:p>
            <a:r>
              <a:rPr lang="en-IN" dirty="0"/>
              <a:t>            }</a:t>
            </a:r>
          </a:p>
          <a:p>
            <a:r>
              <a:rPr lang="en-IN" dirty="0"/>
              <a:t>               return -1;</a:t>
            </a:r>
          </a:p>
          <a:p>
            <a:r>
              <a:rPr lang="en-IN" dirty="0"/>
              <a:t>          }</a:t>
            </a:r>
          </a:p>
          <a:p>
            <a:r>
              <a:rPr lang="en-IN" dirty="0"/>
              <a:t>    }</a:t>
            </a:r>
          </a:p>
          <a:p>
            <a:r>
              <a:rPr lang="en-IN" dirty="0"/>
              <a:t>}</a:t>
            </a:r>
          </a:p>
        </p:txBody>
      </p:sp>
    </p:spTree>
    <p:extLst>
      <p:ext uri="{BB962C8B-B14F-4D97-AF65-F5344CB8AC3E}">
        <p14:creationId xmlns:p14="http://schemas.microsoft.com/office/powerpoint/2010/main" val="939723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404664"/>
            <a:ext cx="1719125" cy="584775"/>
          </a:xfrm>
          <a:prstGeom prst="rect">
            <a:avLst/>
          </a:prstGeom>
          <a:noFill/>
        </p:spPr>
        <p:txBody>
          <a:bodyPr wrap="none" rtlCol="0">
            <a:spAutoFit/>
          </a:bodyPr>
          <a:lstStyle/>
          <a:p>
            <a:r>
              <a:rPr lang="en-IN" sz="3200" b="1" dirty="0"/>
              <a:t>OUTPUT:</a:t>
            </a:r>
          </a:p>
        </p:txBody>
      </p:sp>
      <p:pic>
        <p:nvPicPr>
          <p:cNvPr id="3" name="Picture 2"/>
          <p:cNvPicPr>
            <a:picLocks noChangeAspect="1" noChangeArrowheads="1"/>
          </p:cNvPicPr>
          <p:nvPr/>
        </p:nvPicPr>
        <p:blipFill>
          <a:blip r:embed="rId2" cstate="print"/>
          <a:srcRect/>
          <a:stretch>
            <a:fillRect/>
          </a:stretch>
        </p:blipFill>
        <p:spPr bwMode="auto">
          <a:xfrm>
            <a:off x="1835696" y="1412776"/>
            <a:ext cx="5819775" cy="1419225"/>
          </a:xfrm>
          <a:prstGeom prst="rect">
            <a:avLst/>
          </a:prstGeom>
          <a:noFill/>
          <a:ln w="9525">
            <a:noFill/>
            <a:miter lim="800000"/>
            <a:headEnd/>
            <a:tailEnd/>
          </a:ln>
        </p:spPr>
      </p:pic>
      <p:pic>
        <p:nvPicPr>
          <p:cNvPr id="4" name="Picture 3"/>
          <p:cNvPicPr>
            <a:picLocks noChangeAspect="1" noChangeArrowheads="1"/>
          </p:cNvPicPr>
          <p:nvPr/>
        </p:nvPicPr>
        <p:blipFill>
          <a:blip r:embed="rId3" cstate="print"/>
          <a:srcRect/>
          <a:stretch>
            <a:fillRect/>
          </a:stretch>
        </p:blipFill>
        <p:spPr bwMode="auto">
          <a:xfrm>
            <a:off x="1835696" y="3789040"/>
            <a:ext cx="6362700" cy="12287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1760" y="620688"/>
            <a:ext cx="5436425" cy="584775"/>
          </a:xfrm>
          <a:prstGeom prst="rect">
            <a:avLst/>
          </a:prstGeom>
          <a:noFill/>
        </p:spPr>
        <p:txBody>
          <a:bodyPr wrap="none" rtlCol="0">
            <a:spAutoFit/>
          </a:bodyPr>
          <a:lstStyle/>
          <a:p>
            <a:r>
              <a:rPr lang="en-IN" sz="3200" b="1" dirty="0"/>
              <a:t>Advantages and Disadvantages</a:t>
            </a:r>
          </a:p>
        </p:txBody>
      </p:sp>
      <p:sp>
        <p:nvSpPr>
          <p:cNvPr id="3" name="TextBox 2"/>
          <p:cNvSpPr txBox="1"/>
          <p:nvPr/>
        </p:nvSpPr>
        <p:spPr>
          <a:xfrm>
            <a:off x="971600" y="1628800"/>
            <a:ext cx="1754711" cy="461665"/>
          </a:xfrm>
          <a:prstGeom prst="rect">
            <a:avLst/>
          </a:prstGeom>
          <a:noFill/>
        </p:spPr>
        <p:txBody>
          <a:bodyPr wrap="none" rtlCol="0">
            <a:spAutoFit/>
          </a:bodyPr>
          <a:lstStyle/>
          <a:p>
            <a:r>
              <a:rPr lang="en-IN" sz="2400" b="1" dirty="0"/>
              <a:t>Advantages:</a:t>
            </a:r>
          </a:p>
        </p:txBody>
      </p:sp>
      <p:sp>
        <p:nvSpPr>
          <p:cNvPr id="4" name="TextBox 3"/>
          <p:cNvSpPr txBox="1"/>
          <p:nvPr/>
        </p:nvSpPr>
        <p:spPr>
          <a:xfrm>
            <a:off x="2195736" y="2204864"/>
            <a:ext cx="4275979" cy="1200329"/>
          </a:xfrm>
          <a:prstGeom prst="rect">
            <a:avLst/>
          </a:prstGeom>
          <a:noFill/>
        </p:spPr>
        <p:txBody>
          <a:bodyPr wrap="none" rtlCol="0">
            <a:spAutoFit/>
          </a:bodyPr>
          <a:lstStyle/>
          <a:p>
            <a:pPr>
              <a:buFont typeface="Wingdings" pitchFamily="2" charset="2"/>
              <a:buChar char="v"/>
            </a:pPr>
            <a:r>
              <a:rPr lang="en-IN" dirty="0"/>
              <a:t>Easiest to understand and implement  </a:t>
            </a:r>
          </a:p>
          <a:p>
            <a:pPr>
              <a:buFont typeface="Wingdings" pitchFamily="2" charset="2"/>
              <a:buChar char="v"/>
            </a:pPr>
            <a:r>
              <a:rPr lang="en-IN" dirty="0"/>
              <a:t>No sorting required   </a:t>
            </a:r>
          </a:p>
          <a:p>
            <a:pPr>
              <a:buFont typeface="Wingdings" pitchFamily="2" charset="2"/>
              <a:buChar char="v"/>
            </a:pPr>
            <a:r>
              <a:rPr lang="en-IN" dirty="0"/>
              <a:t>Suitable for small list sizes  </a:t>
            </a:r>
          </a:p>
          <a:p>
            <a:pPr>
              <a:buFont typeface="Wingdings" pitchFamily="2" charset="2"/>
              <a:buChar char="v"/>
            </a:pPr>
            <a:r>
              <a:rPr lang="en-IN" dirty="0"/>
              <a:t>Works fine for small number of elements </a:t>
            </a:r>
          </a:p>
        </p:txBody>
      </p:sp>
      <p:sp>
        <p:nvSpPr>
          <p:cNvPr id="5" name="TextBox 4"/>
          <p:cNvSpPr txBox="1"/>
          <p:nvPr/>
        </p:nvSpPr>
        <p:spPr>
          <a:xfrm>
            <a:off x="971600" y="3789040"/>
            <a:ext cx="2113784" cy="461665"/>
          </a:xfrm>
          <a:prstGeom prst="rect">
            <a:avLst/>
          </a:prstGeom>
          <a:noFill/>
        </p:spPr>
        <p:txBody>
          <a:bodyPr wrap="none" rtlCol="0">
            <a:spAutoFit/>
          </a:bodyPr>
          <a:lstStyle/>
          <a:p>
            <a:r>
              <a:rPr lang="en-IN" sz="2400" b="1" dirty="0"/>
              <a:t>Disadvantages:</a:t>
            </a:r>
          </a:p>
        </p:txBody>
      </p:sp>
      <p:sp>
        <p:nvSpPr>
          <p:cNvPr id="6" name="TextBox 5"/>
          <p:cNvSpPr txBox="1"/>
          <p:nvPr/>
        </p:nvSpPr>
        <p:spPr>
          <a:xfrm>
            <a:off x="2339752" y="4437112"/>
            <a:ext cx="5037789" cy="923330"/>
          </a:xfrm>
          <a:prstGeom prst="rect">
            <a:avLst/>
          </a:prstGeom>
          <a:noFill/>
        </p:spPr>
        <p:txBody>
          <a:bodyPr wrap="none" rtlCol="0">
            <a:spAutoFit/>
          </a:bodyPr>
          <a:lstStyle/>
          <a:p>
            <a:pPr>
              <a:buFont typeface="Wingdings" pitchFamily="2" charset="2"/>
              <a:buChar char="v"/>
            </a:pPr>
            <a:r>
              <a:rPr lang="en-IN" dirty="0"/>
              <a:t>Time inefficient as compared to other algorithms  </a:t>
            </a:r>
          </a:p>
          <a:p>
            <a:pPr>
              <a:buFont typeface="Wingdings" pitchFamily="2" charset="2"/>
              <a:buChar char="v"/>
            </a:pPr>
            <a:r>
              <a:rPr lang="en-IN" dirty="0"/>
              <a:t>Not suitable for large-sized lists </a:t>
            </a:r>
          </a:p>
          <a:p>
            <a:pPr>
              <a:buFont typeface="Wingdings" pitchFamily="2" charset="2"/>
              <a:buChar char="v"/>
            </a:pPr>
            <a:r>
              <a:rPr lang="en-IN" dirty="0"/>
              <a:t>Search time increases with number of elements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TotalTime>
  <Words>791</Words>
  <Application>Microsoft Office PowerPoint</Application>
  <PresentationFormat>On-screen Show (4:3)</PresentationFormat>
  <Paragraphs>128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Bahnschrift SemiBold Condensed</vt:lpstr>
      <vt:lpstr>Baskerville Old Face</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and Disadvantages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Jeevitha Reddy</dc:creator>
  <cp:lastModifiedBy>Mounika Paluru</cp:lastModifiedBy>
  <cp:revision>36</cp:revision>
  <dcterms:created xsi:type="dcterms:W3CDTF">2022-02-03T04:04:50Z</dcterms:created>
  <dcterms:modified xsi:type="dcterms:W3CDTF">2022-02-04T01:46:58Z</dcterms:modified>
</cp:coreProperties>
</file>