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75" r:id="rId22"/>
    <p:sldId id="276" r:id="rId23"/>
    <p:sldId id="281" r:id="rId24"/>
    <p:sldId id="282" r:id="rId25"/>
    <p:sldId id="284" r:id="rId26"/>
    <p:sldId id="285" r:id="rId27"/>
    <p:sldId id="277" r:id="rId28"/>
    <p:sldId id="278" r:id="rId29"/>
    <p:sldId id="279" r:id="rId30"/>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03F7"/>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0"/>
            <a:ext cx="7772400" cy="1470025"/>
          </a:xfrm>
        </p:spPr>
        <p:txBody>
          <a:bodyPr>
            <a:normAutofit/>
          </a:bodyPr>
          <a:lstStyle/>
          <a:p>
            <a:r>
              <a:rPr lang="en-US" sz="6000" b="1" dirty="0" smtClean="0">
                <a:solidFill>
                  <a:srgbClr val="002060"/>
                </a:solidFill>
              </a:rPr>
              <a:t>Essential XML</a:t>
            </a:r>
            <a:endParaRPr lang="en-US" sz="6000"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All XML Elements Must Have a Closing Tag</a:t>
            </a:r>
            <a:endParaRPr lang="en-US" b="1"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In HTML, some elements might work well, even with a missing closing tag:</a:t>
            </a:r>
          </a:p>
          <a:p>
            <a:pPr>
              <a:buNone/>
            </a:pPr>
            <a:r>
              <a:rPr lang="en-US" b="1" dirty="0" err="1" smtClean="0">
                <a:solidFill>
                  <a:srgbClr val="3703F7"/>
                </a:solidFill>
                <a:latin typeface="FangSong" pitchFamily="49" charset="-122"/>
                <a:ea typeface="FangSong" pitchFamily="49" charset="-122"/>
              </a:rPr>
              <a:t>Eg</a:t>
            </a:r>
            <a:r>
              <a:rPr lang="en-US" b="1" dirty="0" smtClean="0">
                <a:solidFill>
                  <a:srgbClr val="3703F7"/>
                </a:solidFill>
                <a:latin typeface="FangSong" pitchFamily="49" charset="-122"/>
                <a:ea typeface="FangSong" pitchFamily="49" charset="-122"/>
              </a:rPr>
              <a:t>: &lt;p&gt;This is a paragraph.</a:t>
            </a:r>
            <a:br>
              <a:rPr lang="en-US" b="1" dirty="0" smtClean="0">
                <a:solidFill>
                  <a:srgbClr val="3703F7"/>
                </a:solidFill>
                <a:latin typeface="FangSong" pitchFamily="49" charset="-122"/>
                <a:ea typeface="FangSong" pitchFamily="49" charset="-122"/>
              </a:rPr>
            </a:br>
            <a:r>
              <a:rPr lang="en-US" b="1" dirty="0" smtClean="0">
                <a:solidFill>
                  <a:srgbClr val="3703F7"/>
                </a:solidFill>
                <a:latin typeface="FangSong" pitchFamily="49" charset="-122"/>
                <a:ea typeface="FangSong" pitchFamily="49" charset="-122"/>
              </a:rPr>
              <a:t>  &lt;</a:t>
            </a:r>
            <a:r>
              <a:rPr lang="en-US" b="1" dirty="0" err="1" smtClean="0">
                <a:solidFill>
                  <a:srgbClr val="3703F7"/>
                </a:solidFill>
                <a:latin typeface="FangSong" pitchFamily="49" charset="-122"/>
                <a:ea typeface="FangSong" pitchFamily="49" charset="-122"/>
              </a:rPr>
              <a:t>br</a:t>
            </a:r>
            <a:r>
              <a:rPr lang="en-US" b="1" dirty="0" smtClean="0">
                <a:solidFill>
                  <a:srgbClr val="3703F7"/>
                </a:solidFill>
                <a:latin typeface="FangSong" pitchFamily="49" charset="-122"/>
                <a:ea typeface="FangSong" pitchFamily="49" charset="-122"/>
              </a:rPr>
              <a:t>&gt;</a:t>
            </a:r>
          </a:p>
          <a:p>
            <a:r>
              <a:rPr lang="en-US" dirty="0" smtClean="0"/>
              <a:t>In XML, it is illegal to omit the closing tag. All  the elements </a:t>
            </a:r>
            <a:r>
              <a:rPr lang="en-US" b="1" dirty="0" smtClean="0"/>
              <a:t>must</a:t>
            </a:r>
            <a:r>
              <a:rPr lang="en-US" dirty="0" smtClean="0"/>
              <a:t> have a closing tag:</a:t>
            </a:r>
          </a:p>
          <a:p>
            <a:pPr>
              <a:buNone/>
            </a:pPr>
            <a:r>
              <a:rPr lang="en-US" b="1" dirty="0" smtClean="0">
                <a:solidFill>
                  <a:srgbClr val="3703F7"/>
                </a:solidFill>
                <a:latin typeface="FangSong" pitchFamily="49" charset="-122"/>
                <a:ea typeface="FangSong" pitchFamily="49" charset="-122"/>
              </a:rPr>
              <a:t>  &lt;</a:t>
            </a:r>
            <a:r>
              <a:rPr lang="en-US" b="1" dirty="0" err="1" smtClean="0">
                <a:solidFill>
                  <a:srgbClr val="3703F7"/>
                </a:solidFill>
                <a:latin typeface="FangSong" pitchFamily="49" charset="-122"/>
                <a:ea typeface="FangSong" pitchFamily="49" charset="-122"/>
              </a:rPr>
              <a:t>emp</a:t>
            </a:r>
            <a:r>
              <a:rPr lang="en-US" b="1" dirty="0" smtClean="0">
                <a:solidFill>
                  <a:srgbClr val="3703F7"/>
                </a:solidFill>
                <a:latin typeface="FangSong" pitchFamily="49" charset="-122"/>
                <a:ea typeface="FangSong" pitchFamily="49" charset="-122"/>
              </a:rPr>
              <a:t>&gt;This is a paragraph.&lt;/</a:t>
            </a:r>
            <a:r>
              <a:rPr lang="en-US" b="1" dirty="0" err="1" smtClean="0">
                <a:solidFill>
                  <a:srgbClr val="3703F7"/>
                </a:solidFill>
                <a:latin typeface="FangSong" pitchFamily="49" charset="-122"/>
                <a:ea typeface="FangSong" pitchFamily="49" charset="-122"/>
              </a:rPr>
              <a:t>emp</a:t>
            </a:r>
            <a:r>
              <a:rPr lang="en-US" b="1" dirty="0" smtClean="0">
                <a:solidFill>
                  <a:srgbClr val="3703F7"/>
                </a:solidFill>
                <a:latin typeface="FangSong" pitchFamily="49" charset="-122"/>
                <a:ea typeface="FangSong" pitchFamily="49" charset="-122"/>
              </a:rPr>
              <a:t>&gt;</a:t>
            </a:r>
            <a:br>
              <a:rPr lang="en-US" b="1" dirty="0" smtClean="0">
                <a:solidFill>
                  <a:srgbClr val="3703F7"/>
                </a:solidFill>
                <a:latin typeface="FangSong" pitchFamily="49" charset="-122"/>
                <a:ea typeface="FangSong" pitchFamily="49" charset="-122"/>
              </a:rPr>
            </a:br>
            <a:r>
              <a:rPr lang="en-US" b="1" dirty="0" smtClean="0">
                <a:solidFill>
                  <a:srgbClr val="3703F7"/>
                </a:solidFill>
                <a:latin typeface="FangSong" pitchFamily="49" charset="-122"/>
                <a:ea typeface="FangSong" pitchFamily="49" charset="-122"/>
              </a:rPr>
              <a:t>&lt;</a:t>
            </a:r>
            <a:r>
              <a:rPr lang="en-US" b="1" dirty="0" err="1" smtClean="0">
                <a:solidFill>
                  <a:srgbClr val="3703F7"/>
                </a:solidFill>
                <a:latin typeface="FangSong" pitchFamily="49" charset="-122"/>
                <a:ea typeface="FangSong" pitchFamily="49" charset="-122"/>
              </a:rPr>
              <a:t>br</a:t>
            </a:r>
            <a:r>
              <a:rPr lang="en-US" b="1" dirty="0" smtClean="0">
                <a:solidFill>
                  <a:srgbClr val="3703F7"/>
                </a:solidFill>
                <a:latin typeface="FangSong" pitchFamily="49" charset="-122"/>
                <a:ea typeface="FangSong" pitchFamily="49" charset="-122"/>
              </a:rPr>
              <a:t>&gt;line break &lt;/</a:t>
            </a:r>
            <a:r>
              <a:rPr lang="en-US" b="1" dirty="0" err="1" smtClean="0">
                <a:solidFill>
                  <a:srgbClr val="3703F7"/>
                </a:solidFill>
                <a:latin typeface="FangSong" pitchFamily="49" charset="-122"/>
                <a:ea typeface="FangSong" pitchFamily="49" charset="-122"/>
              </a:rPr>
              <a:t>br</a:t>
            </a:r>
            <a:r>
              <a:rPr lang="en-US" b="1" dirty="0" smtClean="0">
                <a:solidFill>
                  <a:srgbClr val="3703F7"/>
                </a:solidFill>
                <a:latin typeface="FangSong" pitchFamily="49" charset="-122"/>
                <a:ea typeface="FangSong" pitchFamily="49" charset="-122"/>
              </a:rPr>
              <a:t>&gt;</a:t>
            </a:r>
          </a:p>
          <a:p>
            <a:pPr>
              <a:buNone/>
            </a:pPr>
            <a:r>
              <a:rPr lang="en-US" sz="3900" b="1" i="1" dirty="0" smtClean="0">
                <a:solidFill>
                  <a:srgbClr val="00B050"/>
                </a:solidFill>
                <a:latin typeface="BrowalliaUPC" pitchFamily="34" charset="-34"/>
                <a:cs typeface="BrowalliaUPC" pitchFamily="34" charset="-34"/>
              </a:rPr>
              <a:t>The XML declaration does not have a closing tag.</a:t>
            </a:r>
            <a:br>
              <a:rPr lang="en-US" sz="3900" b="1" i="1" dirty="0" smtClean="0">
                <a:solidFill>
                  <a:srgbClr val="00B050"/>
                </a:solidFill>
                <a:latin typeface="BrowalliaUPC" pitchFamily="34" charset="-34"/>
                <a:cs typeface="BrowalliaUPC" pitchFamily="34" charset="-34"/>
              </a:rPr>
            </a:br>
            <a:r>
              <a:rPr lang="en-US" sz="3900" b="1" i="1" dirty="0" smtClean="0">
                <a:solidFill>
                  <a:srgbClr val="00B050"/>
                </a:solidFill>
                <a:latin typeface="BrowalliaUPC" pitchFamily="34" charset="-34"/>
                <a:cs typeface="BrowalliaUPC" pitchFamily="34" charset="-34"/>
              </a:rPr>
              <a:t>This is not an error. The declaration is not a part of XML.</a:t>
            </a:r>
            <a:endParaRPr lang="en-US" sz="3900" b="1" i="1" dirty="0" smtClean="0">
              <a:solidFill>
                <a:srgbClr val="00B050"/>
              </a:solidFill>
              <a:latin typeface="BrowalliaUPC" pitchFamily="34" charset="-34"/>
              <a:ea typeface="FangSong" pitchFamily="49" charset="-122"/>
              <a:cs typeface="BrowalliaUPC" pitchFamily="34" charset="-34"/>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XML Tags are Case Sensitive</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XML tags are case sensitive. The tag &lt;Letter&gt; is different from the tag &lt;letter&gt;.</a:t>
            </a:r>
          </a:p>
          <a:p>
            <a:r>
              <a:rPr lang="en-US" dirty="0" smtClean="0"/>
              <a:t>Opening and closing tags must be written with the same case:</a:t>
            </a:r>
          </a:p>
          <a:p>
            <a:pPr>
              <a:buNone/>
            </a:pPr>
            <a:endParaRPr lang="en-US" dirty="0" smtClean="0">
              <a:solidFill>
                <a:srgbClr val="3703F7"/>
              </a:solidFill>
            </a:endParaRPr>
          </a:p>
          <a:p>
            <a:pPr>
              <a:buNone/>
            </a:pPr>
            <a:r>
              <a:rPr lang="en-US" dirty="0" smtClean="0">
                <a:solidFill>
                  <a:srgbClr val="3703F7"/>
                </a:solidFill>
              </a:rPr>
              <a:t>&lt;Message&gt;</a:t>
            </a:r>
            <a:r>
              <a:rPr lang="en-US" dirty="0" smtClean="0"/>
              <a:t>This is incorrect</a:t>
            </a:r>
            <a:r>
              <a:rPr lang="en-US" dirty="0" smtClean="0">
                <a:solidFill>
                  <a:srgbClr val="3703F7"/>
                </a:solidFill>
              </a:rPr>
              <a:t>&lt;/message&gt;</a:t>
            </a:r>
            <a:r>
              <a:rPr lang="en-US" dirty="0" smtClean="0"/>
              <a:t/>
            </a:r>
            <a:br>
              <a:rPr lang="en-US" dirty="0" smtClean="0"/>
            </a:br>
            <a:r>
              <a:rPr lang="en-US" dirty="0" smtClean="0">
                <a:solidFill>
                  <a:srgbClr val="3703F7"/>
                </a:solidFill>
              </a:rPr>
              <a:t>&lt;message&gt;</a:t>
            </a:r>
            <a:r>
              <a:rPr lang="en-US" dirty="0" smtClean="0"/>
              <a:t>This is correct</a:t>
            </a:r>
            <a:r>
              <a:rPr lang="en-US" dirty="0" smtClean="0">
                <a:solidFill>
                  <a:srgbClr val="3703F7"/>
                </a:solidFill>
              </a:rPr>
              <a:t>&lt;/message&gt;</a:t>
            </a:r>
            <a:endParaRPr lang="en-US" dirty="0">
              <a:solidFill>
                <a:srgbClr val="3703F7"/>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XML Elements Must be Properly Nested</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In HTML, we may see improperly nested elements:</a:t>
            </a:r>
          </a:p>
          <a:p>
            <a:pPr>
              <a:buNone/>
            </a:pPr>
            <a:r>
              <a:rPr lang="en-US" dirty="0" smtClean="0">
                <a:solidFill>
                  <a:srgbClr val="3703F7"/>
                </a:solidFill>
                <a:latin typeface="Bodoni MT" pitchFamily="18" charset="0"/>
              </a:rPr>
              <a:t>&lt;b&gt;&lt;</a:t>
            </a:r>
            <a:r>
              <a:rPr lang="en-US" dirty="0" err="1" smtClean="0">
                <a:solidFill>
                  <a:srgbClr val="3703F7"/>
                </a:solidFill>
                <a:latin typeface="Bodoni MT" pitchFamily="18" charset="0"/>
              </a:rPr>
              <a:t>i</a:t>
            </a:r>
            <a:r>
              <a:rPr lang="en-US" dirty="0" smtClean="0">
                <a:solidFill>
                  <a:srgbClr val="3703F7"/>
                </a:solidFill>
                <a:latin typeface="Bodoni MT" pitchFamily="18" charset="0"/>
              </a:rPr>
              <a:t>&gt;This text is bold and italic&lt;/b&gt;&lt;/</a:t>
            </a:r>
            <a:r>
              <a:rPr lang="en-US" dirty="0" err="1" smtClean="0">
                <a:solidFill>
                  <a:srgbClr val="3703F7"/>
                </a:solidFill>
                <a:latin typeface="Bodoni MT" pitchFamily="18" charset="0"/>
              </a:rPr>
              <a:t>i</a:t>
            </a:r>
            <a:r>
              <a:rPr lang="en-US" dirty="0" smtClean="0">
                <a:solidFill>
                  <a:srgbClr val="3703F7"/>
                </a:solidFill>
                <a:latin typeface="Bodoni MT" pitchFamily="18" charset="0"/>
              </a:rPr>
              <a:t>&gt;</a:t>
            </a:r>
          </a:p>
          <a:p>
            <a:r>
              <a:rPr lang="en-US" dirty="0" smtClean="0"/>
              <a:t>In XML, all elements </a:t>
            </a:r>
            <a:r>
              <a:rPr lang="en-US" b="1" dirty="0" smtClean="0"/>
              <a:t>must</a:t>
            </a:r>
            <a:r>
              <a:rPr lang="en-US" dirty="0" smtClean="0"/>
              <a:t> be properly nested within each other:</a:t>
            </a:r>
          </a:p>
          <a:p>
            <a:pPr>
              <a:buNone/>
            </a:pPr>
            <a:r>
              <a:rPr lang="en-US" dirty="0" smtClean="0">
                <a:solidFill>
                  <a:srgbClr val="3703F7"/>
                </a:solidFill>
                <a:latin typeface="Bodoni MT" pitchFamily="18" charset="0"/>
              </a:rPr>
              <a:t>&lt;b&gt;&lt;</a:t>
            </a:r>
            <a:r>
              <a:rPr lang="en-US" dirty="0" err="1" smtClean="0">
                <a:solidFill>
                  <a:srgbClr val="3703F7"/>
                </a:solidFill>
                <a:latin typeface="Bodoni MT" pitchFamily="18" charset="0"/>
              </a:rPr>
              <a:t>i</a:t>
            </a:r>
            <a:r>
              <a:rPr lang="en-US" dirty="0" smtClean="0">
                <a:solidFill>
                  <a:srgbClr val="3703F7"/>
                </a:solidFill>
                <a:latin typeface="Bodoni MT" pitchFamily="18" charset="0"/>
              </a:rPr>
              <a:t>&gt;This text is bold and italic&lt;/</a:t>
            </a:r>
            <a:r>
              <a:rPr lang="en-US" dirty="0" err="1" smtClean="0">
                <a:solidFill>
                  <a:srgbClr val="3703F7"/>
                </a:solidFill>
                <a:latin typeface="Bodoni MT" pitchFamily="18" charset="0"/>
              </a:rPr>
              <a:t>i</a:t>
            </a:r>
            <a:r>
              <a:rPr lang="en-US" dirty="0" smtClean="0">
                <a:solidFill>
                  <a:srgbClr val="3703F7"/>
                </a:solidFill>
                <a:latin typeface="Bodoni MT" pitchFamily="18" charset="0"/>
              </a:rPr>
              <a:t>&gt;&lt;/b&gt;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XML Attribute Values Must be Quoted</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XML elements can have attributes in name/value pairs just like in HTML.</a:t>
            </a:r>
          </a:p>
          <a:p>
            <a:r>
              <a:rPr lang="en-US" dirty="0" smtClean="0"/>
              <a:t>In XML, the attribute values must always be quoted.</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Comments in XML</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The syntax for writing comments in XML is similar to that of HTML.</a:t>
            </a:r>
          </a:p>
          <a:p>
            <a:pPr>
              <a:buNone/>
            </a:pPr>
            <a:r>
              <a:rPr lang="en-US" dirty="0" smtClean="0">
                <a:solidFill>
                  <a:srgbClr val="3703F7"/>
                </a:solidFill>
                <a:latin typeface="Bodoni MT" pitchFamily="18" charset="0"/>
              </a:rPr>
              <a:t>&lt;!-- This is a comment --&gt;</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White-space is Preserved in XML</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XML does not truncate multiple white-spaces (HTML truncates multiple white-spaces to one single white-space):</a:t>
            </a:r>
          </a:p>
          <a:p>
            <a:pPr>
              <a:buNone/>
            </a:pPr>
            <a:r>
              <a:rPr lang="en-US" dirty="0" err="1" smtClean="0">
                <a:solidFill>
                  <a:srgbClr val="3703F7"/>
                </a:solidFill>
                <a:latin typeface="Bodoni MT" pitchFamily="18" charset="0"/>
              </a:rPr>
              <a:t>XML:Hello</a:t>
            </a:r>
            <a:r>
              <a:rPr lang="en-US" dirty="0" smtClean="0">
                <a:solidFill>
                  <a:srgbClr val="3703F7"/>
                </a:solidFill>
                <a:latin typeface="Bodoni MT" pitchFamily="18" charset="0"/>
              </a:rPr>
              <a:t>           World</a:t>
            </a:r>
          </a:p>
          <a:p>
            <a:pPr>
              <a:buNone/>
            </a:pPr>
            <a:r>
              <a:rPr lang="en-US" dirty="0" err="1" smtClean="0">
                <a:solidFill>
                  <a:srgbClr val="3703F7"/>
                </a:solidFill>
                <a:latin typeface="Bodoni MT" pitchFamily="18" charset="0"/>
              </a:rPr>
              <a:t>HTML:Hello</a:t>
            </a:r>
            <a:r>
              <a:rPr lang="en-US" dirty="0" smtClean="0">
                <a:solidFill>
                  <a:srgbClr val="3703F7"/>
                </a:solidFill>
                <a:latin typeface="Bodoni MT" pitchFamily="18" charset="0"/>
              </a:rPr>
              <a:t> World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Valid and Well Formed XML Documents</a:t>
            </a:r>
            <a:endParaRPr lang="en-US" dirty="0">
              <a:solidFill>
                <a:srgbClr val="FF0000"/>
              </a:solidFill>
            </a:endParaRPr>
          </a:p>
        </p:txBody>
      </p:sp>
      <p:sp>
        <p:nvSpPr>
          <p:cNvPr id="3" name="Content Placeholder 2"/>
          <p:cNvSpPr>
            <a:spLocks noGrp="1"/>
          </p:cNvSpPr>
          <p:nvPr>
            <p:ph idx="1"/>
          </p:nvPr>
        </p:nvSpPr>
        <p:spPr/>
        <p:txBody>
          <a:bodyPr>
            <a:normAutofit fontScale="92500"/>
          </a:bodyPr>
          <a:lstStyle/>
          <a:p>
            <a:r>
              <a:rPr lang="en-US" dirty="0" smtClean="0"/>
              <a:t>An XML document is considered valid if there is a DTD (or) XML schema associated with it and if the document follows that DTD or schema.</a:t>
            </a:r>
          </a:p>
          <a:p>
            <a:r>
              <a:rPr lang="en-US" dirty="0" smtClean="0"/>
              <a:t>An XML document is considered well-formed if it contains one or more elements, if there is specifically one element (root or document element) for which neither the start nor the end tag is inside any other element, and if all other tags nest with in each other correctly.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Displaying XML</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Raw XML files can be viewed in all major browsers.</a:t>
            </a:r>
          </a:p>
          <a:p>
            <a:r>
              <a:rPr lang="en-US" dirty="0" smtClean="0"/>
              <a:t>Don't expect XML files to be displayed as HTML pages.</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Why Does XML Display Like This?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XML documents do not carry information about how to display the data.</a:t>
            </a:r>
          </a:p>
          <a:p>
            <a:r>
              <a:rPr lang="en-US" dirty="0" smtClean="0"/>
              <a:t>Since XML tags are "invented" by the author of the XML document, browsers do not know if a tag like </a:t>
            </a:r>
            <a:r>
              <a:rPr lang="en-US" dirty="0" smtClean="0">
                <a:solidFill>
                  <a:srgbClr val="3703F7"/>
                </a:solidFill>
              </a:rPr>
              <a:t>&lt;table&gt; </a:t>
            </a:r>
            <a:r>
              <a:rPr lang="en-US" dirty="0" smtClean="0"/>
              <a:t>describes an HTML table or a dining table.</a:t>
            </a:r>
          </a:p>
          <a:p>
            <a:r>
              <a:rPr lang="en-US" dirty="0" smtClean="0"/>
              <a:t>Without any information about how to display the data, the browsers can just display the XML document as it is.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XML DTD</a:t>
            </a:r>
            <a:endParaRPr lang="en-US" dirty="0">
              <a:solidFill>
                <a:srgbClr val="FF0000"/>
              </a:solidFill>
            </a:endParaRPr>
          </a:p>
        </p:txBody>
      </p:sp>
      <p:sp>
        <p:nvSpPr>
          <p:cNvPr id="3" name="Content Placeholder 2"/>
          <p:cNvSpPr>
            <a:spLocks noGrp="1"/>
          </p:cNvSpPr>
          <p:nvPr>
            <p:ph idx="1"/>
          </p:nvPr>
        </p:nvSpPr>
        <p:spPr>
          <a:xfrm>
            <a:off x="457200" y="1524000"/>
            <a:ext cx="8229600" cy="4525963"/>
          </a:xfrm>
        </p:spPr>
        <p:txBody>
          <a:bodyPr>
            <a:normAutofit fontScale="77500" lnSpcReduction="20000"/>
          </a:bodyPr>
          <a:lstStyle/>
          <a:p>
            <a:r>
              <a:rPr lang="en-US" dirty="0" smtClean="0"/>
              <a:t>The XML  DTD(Document Type Definition) defines  the structure of an XML document. It defines the structure with a list of legal elements:</a:t>
            </a:r>
          </a:p>
          <a:p>
            <a:pPr>
              <a:buNone/>
            </a:pPr>
            <a:r>
              <a:rPr lang="en-US" sz="3500" dirty="0" smtClean="0">
                <a:solidFill>
                  <a:srgbClr val="3703F7"/>
                </a:solidFill>
                <a:latin typeface="Bodoni MT" pitchFamily="18" charset="0"/>
              </a:rPr>
              <a:t>&lt;!DOCTYPE </a:t>
            </a:r>
            <a:r>
              <a:rPr lang="en-US" sz="3500" dirty="0" err="1" smtClean="0">
                <a:solidFill>
                  <a:srgbClr val="3703F7"/>
                </a:solidFill>
                <a:latin typeface="Bodoni MT" pitchFamily="18" charset="0"/>
              </a:rPr>
              <a:t>gprec</a:t>
            </a:r>
            <a:r>
              <a:rPr lang="en-US" sz="3500" dirty="0" smtClean="0">
                <a:solidFill>
                  <a:srgbClr val="3703F7"/>
                </a:solidFill>
                <a:latin typeface="Bodoni MT" pitchFamily="18" charset="0"/>
              </a:rPr>
              <a:t/>
            </a:r>
            <a:br>
              <a:rPr lang="en-US" sz="3500" dirty="0" smtClean="0">
                <a:solidFill>
                  <a:srgbClr val="3703F7"/>
                </a:solidFill>
                <a:latin typeface="Bodoni MT" pitchFamily="18" charset="0"/>
              </a:rPr>
            </a:br>
            <a:r>
              <a:rPr lang="en-US" sz="3500" dirty="0" smtClean="0">
                <a:solidFill>
                  <a:srgbClr val="3703F7"/>
                </a:solidFill>
                <a:latin typeface="Bodoni MT" pitchFamily="18" charset="0"/>
              </a:rPr>
              <a:t>[</a:t>
            </a:r>
            <a:br>
              <a:rPr lang="en-US" sz="3500" dirty="0" smtClean="0">
                <a:solidFill>
                  <a:srgbClr val="3703F7"/>
                </a:solidFill>
                <a:latin typeface="Bodoni MT" pitchFamily="18" charset="0"/>
              </a:rPr>
            </a:br>
            <a:r>
              <a:rPr lang="en-US" sz="3500" dirty="0" smtClean="0">
                <a:solidFill>
                  <a:srgbClr val="3703F7"/>
                </a:solidFill>
                <a:latin typeface="Bodoni MT" pitchFamily="18" charset="0"/>
              </a:rPr>
              <a:t>&lt;!ELEMENT </a:t>
            </a:r>
            <a:r>
              <a:rPr lang="en-US" sz="3500" dirty="0" err="1" smtClean="0">
                <a:solidFill>
                  <a:srgbClr val="3703F7"/>
                </a:solidFill>
                <a:latin typeface="Bodoni MT" pitchFamily="18" charset="0"/>
              </a:rPr>
              <a:t>gprec</a:t>
            </a:r>
            <a:r>
              <a:rPr lang="en-US" sz="3500" dirty="0" smtClean="0">
                <a:solidFill>
                  <a:srgbClr val="3703F7"/>
                </a:solidFill>
                <a:latin typeface="Bodoni MT" pitchFamily="18" charset="0"/>
              </a:rPr>
              <a:t> (</a:t>
            </a:r>
            <a:r>
              <a:rPr lang="en-US" sz="3500" dirty="0" err="1" smtClean="0">
                <a:solidFill>
                  <a:srgbClr val="3703F7"/>
                </a:solidFill>
                <a:latin typeface="Bodoni MT" pitchFamily="18" charset="0"/>
              </a:rPr>
              <a:t>cse,ece,eee,ce</a:t>
            </a:r>
            <a:r>
              <a:rPr lang="en-US" sz="3500" dirty="0" smtClean="0">
                <a:solidFill>
                  <a:srgbClr val="3703F7"/>
                </a:solidFill>
                <a:latin typeface="Bodoni MT" pitchFamily="18" charset="0"/>
              </a:rPr>
              <a:t>)&gt;</a:t>
            </a:r>
            <a:br>
              <a:rPr lang="en-US" sz="3500" dirty="0" smtClean="0">
                <a:solidFill>
                  <a:srgbClr val="3703F7"/>
                </a:solidFill>
                <a:latin typeface="Bodoni MT" pitchFamily="18" charset="0"/>
              </a:rPr>
            </a:br>
            <a:r>
              <a:rPr lang="en-US" sz="3500" dirty="0" smtClean="0">
                <a:solidFill>
                  <a:srgbClr val="3703F7"/>
                </a:solidFill>
                <a:latin typeface="Bodoni MT" pitchFamily="18" charset="0"/>
              </a:rPr>
              <a:t>&lt;!ELEMENT </a:t>
            </a:r>
            <a:r>
              <a:rPr lang="en-US" sz="3500" dirty="0" err="1" smtClean="0">
                <a:solidFill>
                  <a:srgbClr val="3703F7"/>
                </a:solidFill>
                <a:latin typeface="Bodoni MT" pitchFamily="18" charset="0"/>
              </a:rPr>
              <a:t>cse</a:t>
            </a:r>
            <a:r>
              <a:rPr lang="en-US" sz="3500" dirty="0" smtClean="0">
                <a:solidFill>
                  <a:srgbClr val="3703F7"/>
                </a:solidFill>
                <a:latin typeface="Bodoni MT" pitchFamily="18" charset="0"/>
              </a:rPr>
              <a:t> (#PCDATA)&gt;</a:t>
            </a:r>
            <a:br>
              <a:rPr lang="en-US" sz="3500" dirty="0" smtClean="0">
                <a:solidFill>
                  <a:srgbClr val="3703F7"/>
                </a:solidFill>
                <a:latin typeface="Bodoni MT" pitchFamily="18" charset="0"/>
              </a:rPr>
            </a:br>
            <a:r>
              <a:rPr lang="en-US" sz="3500" dirty="0" smtClean="0">
                <a:solidFill>
                  <a:srgbClr val="3703F7"/>
                </a:solidFill>
                <a:latin typeface="Bodoni MT" pitchFamily="18" charset="0"/>
              </a:rPr>
              <a:t>&lt;!ELEMENT </a:t>
            </a:r>
            <a:r>
              <a:rPr lang="en-US" sz="3500" dirty="0" err="1" smtClean="0">
                <a:solidFill>
                  <a:srgbClr val="3703F7"/>
                </a:solidFill>
                <a:latin typeface="Bodoni MT" pitchFamily="18" charset="0"/>
              </a:rPr>
              <a:t>ece</a:t>
            </a:r>
            <a:r>
              <a:rPr lang="en-US" sz="3500" dirty="0" smtClean="0">
                <a:solidFill>
                  <a:srgbClr val="3703F7"/>
                </a:solidFill>
                <a:latin typeface="Bodoni MT" pitchFamily="18" charset="0"/>
              </a:rPr>
              <a:t>(#PCDATA)&gt;</a:t>
            </a:r>
            <a:br>
              <a:rPr lang="en-US" sz="3500" dirty="0" smtClean="0">
                <a:solidFill>
                  <a:srgbClr val="3703F7"/>
                </a:solidFill>
                <a:latin typeface="Bodoni MT" pitchFamily="18" charset="0"/>
              </a:rPr>
            </a:br>
            <a:r>
              <a:rPr lang="en-US" sz="3500" dirty="0" smtClean="0">
                <a:solidFill>
                  <a:srgbClr val="3703F7"/>
                </a:solidFill>
                <a:latin typeface="Bodoni MT" pitchFamily="18" charset="0"/>
              </a:rPr>
              <a:t>&lt;!ELEMENT </a:t>
            </a:r>
            <a:r>
              <a:rPr lang="en-US" sz="3500" dirty="0" err="1" smtClean="0">
                <a:solidFill>
                  <a:srgbClr val="3703F7"/>
                </a:solidFill>
                <a:latin typeface="Bodoni MT" pitchFamily="18" charset="0"/>
              </a:rPr>
              <a:t>eee</a:t>
            </a:r>
            <a:r>
              <a:rPr lang="en-US" sz="3500" dirty="0" smtClean="0">
                <a:solidFill>
                  <a:srgbClr val="3703F7"/>
                </a:solidFill>
                <a:latin typeface="Bodoni MT" pitchFamily="18" charset="0"/>
              </a:rPr>
              <a:t> (#PCDATA)&gt;</a:t>
            </a:r>
            <a:br>
              <a:rPr lang="en-US" sz="3500" dirty="0" smtClean="0">
                <a:solidFill>
                  <a:srgbClr val="3703F7"/>
                </a:solidFill>
                <a:latin typeface="Bodoni MT" pitchFamily="18" charset="0"/>
              </a:rPr>
            </a:br>
            <a:r>
              <a:rPr lang="en-US" sz="3500" dirty="0" smtClean="0">
                <a:solidFill>
                  <a:srgbClr val="3703F7"/>
                </a:solidFill>
                <a:latin typeface="Bodoni MT" pitchFamily="18" charset="0"/>
              </a:rPr>
              <a:t>&lt;!ELEMENT </a:t>
            </a:r>
            <a:r>
              <a:rPr lang="en-US" sz="3500" dirty="0" err="1" smtClean="0">
                <a:solidFill>
                  <a:srgbClr val="3703F7"/>
                </a:solidFill>
                <a:latin typeface="Bodoni MT" pitchFamily="18" charset="0"/>
              </a:rPr>
              <a:t>ce</a:t>
            </a:r>
            <a:r>
              <a:rPr lang="en-US" sz="3500" dirty="0" smtClean="0">
                <a:solidFill>
                  <a:srgbClr val="3703F7"/>
                </a:solidFill>
                <a:latin typeface="Bodoni MT" pitchFamily="18" charset="0"/>
              </a:rPr>
              <a:t> (#PCDATA)&gt;</a:t>
            </a:r>
            <a:br>
              <a:rPr lang="en-US" sz="3500" dirty="0" smtClean="0">
                <a:solidFill>
                  <a:srgbClr val="3703F7"/>
                </a:solidFill>
                <a:latin typeface="Bodoni MT" pitchFamily="18" charset="0"/>
              </a:rPr>
            </a:br>
            <a:r>
              <a:rPr lang="en-US" sz="3500" dirty="0" smtClean="0">
                <a:solidFill>
                  <a:srgbClr val="3703F7"/>
                </a:solidFill>
                <a:latin typeface="Bodoni MT" pitchFamily="18" charset="0"/>
              </a:rPr>
              <a:t>]&gt;</a:t>
            </a:r>
          </a:p>
          <a:p>
            <a:pPr>
              <a:buNone/>
            </a:pPr>
            <a:r>
              <a:rPr lang="en-US" sz="3600" dirty="0" smtClean="0"/>
              <a:t>#PCDATA means </a:t>
            </a:r>
            <a:r>
              <a:rPr lang="en-US" sz="3600" smtClean="0"/>
              <a:t>parse-able character </a:t>
            </a:r>
            <a:r>
              <a:rPr lang="en-US" sz="3600" dirty="0" smtClean="0"/>
              <a:t>data.</a:t>
            </a:r>
            <a:endParaRPr lang="en-US" sz="3500" dirty="0" smtClean="0">
              <a:solidFill>
                <a:srgbClr val="3703F7"/>
              </a:solidFill>
              <a:latin typeface="Bodoni MT"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What is XML?</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XML stands for </a:t>
            </a:r>
            <a:r>
              <a:rPr lang="en-US" dirty="0" err="1" smtClean="0"/>
              <a:t>E</a:t>
            </a:r>
            <a:r>
              <a:rPr lang="en-US" b="1" dirty="0" err="1" smtClean="0">
                <a:solidFill>
                  <a:srgbClr val="FF0000"/>
                </a:solidFill>
              </a:rPr>
              <a:t>X</a:t>
            </a:r>
            <a:r>
              <a:rPr lang="en-US" dirty="0" err="1" smtClean="0"/>
              <a:t>tensible</a:t>
            </a:r>
            <a:r>
              <a:rPr lang="en-US" dirty="0" smtClean="0"/>
              <a:t> </a:t>
            </a:r>
            <a:r>
              <a:rPr lang="en-US" b="1" dirty="0" smtClean="0">
                <a:solidFill>
                  <a:srgbClr val="FF0000"/>
                </a:solidFill>
              </a:rPr>
              <a:t>M</a:t>
            </a:r>
            <a:r>
              <a:rPr lang="en-US" dirty="0" smtClean="0"/>
              <a:t>arkup </a:t>
            </a:r>
            <a:r>
              <a:rPr lang="en-US" b="1" dirty="0" smtClean="0">
                <a:solidFill>
                  <a:srgbClr val="FF0000"/>
                </a:solidFill>
              </a:rPr>
              <a:t>L</a:t>
            </a:r>
            <a:r>
              <a:rPr lang="en-US" dirty="0" smtClean="0"/>
              <a:t>anguage.</a:t>
            </a:r>
          </a:p>
          <a:p>
            <a:r>
              <a:rPr lang="en-US" dirty="0" smtClean="0"/>
              <a:t>XML is a markup language much like HTML</a:t>
            </a:r>
          </a:p>
          <a:p>
            <a:r>
              <a:rPr lang="en-US" dirty="0" smtClean="0"/>
              <a:t>XML was designed to be both human- and machine-readable.</a:t>
            </a:r>
          </a:p>
          <a:p>
            <a:r>
              <a:rPr lang="en-US" dirty="0" smtClean="0"/>
              <a:t>XML is a software- and hardware-independent tool for storing and transporting data.</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XML DTD</a:t>
            </a:r>
            <a:endParaRPr lang="en-US" dirty="0">
              <a:solidFill>
                <a:srgbClr val="FF0000"/>
              </a:solidFill>
            </a:endParaRPr>
          </a:p>
        </p:txBody>
      </p:sp>
      <p:sp>
        <p:nvSpPr>
          <p:cNvPr id="3" name="Content Placeholder 2"/>
          <p:cNvSpPr>
            <a:spLocks noGrp="1"/>
          </p:cNvSpPr>
          <p:nvPr>
            <p:ph idx="1"/>
          </p:nvPr>
        </p:nvSpPr>
        <p:spPr>
          <a:xfrm>
            <a:off x="457200" y="1524000"/>
            <a:ext cx="8229600" cy="4525963"/>
          </a:xfrm>
        </p:spPr>
        <p:txBody>
          <a:bodyPr>
            <a:normAutofit fontScale="92500" lnSpcReduction="20000"/>
          </a:bodyPr>
          <a:lstStyle/>
          <a:p>
            <a:r>
              <a:rPr lang="en-US" dirty="0" smtClean="0"/>
              <a:t>The XML DTD may be internal DTD or external DTD.</a:t>
            </a:r>
          </a:p>
          <a:p>
            <a:r>
              <a:rPr lang="en-US" dirty="0" smtClean="0"/>
              <a:t>The DTD indicates how the syntax of the XML elements we are creating works.</a:t>
            </a:r>
          </a:p>
          <a:p>
            <a:r>
              <a:rPr lang="en-US" dirty="0" err="1" smtClean="0"/>
              <a:t>Eg</a:t>
            </a:r>
            <a:r>
              <a:rPr lang="en-US" dirty="0" smtClean="0"/>
              <a:t>:-    &lt;!ELEMENT company(</a:t>
            </a:r>
            <a:r>
              <a:rPr lang="en-US" dirty="0" err="1" smtClean="0"/>
              <a:t>emp</a:t>
            </a:r>
            <a:r>
              <a:rPr lang="en-US" dirty="0" smtClean="0"/>
              <a:t>*)&gt;</a:t>
            </a:r>
          </a:p>
          <a:p>
            <a:pPr>
              <a:buNone/>
            </a:pPr>
            <a:r>
              <a:rPr lang="en-US" baseline="-25000" dirty="0" smtClean="0"/>
              <a:t>      </a:t>
            </a:r>
            <a:r>
              <a:rPr lang="en-US" dirty="0" smtClean="0"/>
              <a:t>Here company element must contain only &lt;</a:t>
            </a:r>
            <a:r>
              <a:rPr lang="en-US" dirty="0" err="1" smtClean="0"/>
              <a:t>emp</a:t>
            </a:r>
            <a:r>
              <a:rPr lang="en-US" dirty="0" smtClean="0"/>
              <a:t>&gt; elements and (</a:t>
            </a:r>
            <a:r>
              <a:rPr lang="en-US" dirty="0" err="1" smtClean="0"/>
              <a:t>emp</a:t>
            </a:r>
            <a:r>
              <a:rPr lang="en-US" dirty="0" smtClean="0"/>
              <a:t>*) means zero or more &lt;</a:t>
            </a:r>
            <a:r>
              <a:rPr lang="en-US" dirty="0" err="1" smtClean="0"/>
              <a:t>emp</a:t>
            </a:r>
            <a:r>
              <a:rPr lang="en-US" dirty="0" smtClean="0"/>
              <a:t>&gt; </a:t>
            </a:r>
            <a:r>
              <a:rPr lang="en-US" dirty="0" err="1" smtClean="0"/>
              <a:t>occurences</a:t>
            </a:r>
            <a:r>
              <a:rPr lang="en-US" dirty="0" smtClean="0"/>
              <a:t>.</a:t>
            </a:r>
          </a:p>
          <a:p>
            <a:pPr>
              <a:buNone/>
            </a:pPr>
            <a:r>
              <a:rPr lang="en-US" dirty="0" smtClean="0"/>
              <a:t>    (</a:t>
            </a:r>
            <a:r>
              <a:rPr lang="en-US" dirty="0" err="1" smtClean="0"/>
              <a:t>emp</a:t>
            </a:r>
            <a:r>
              <a:rPr lang="en-US" dirty="0" smtClean="0"/>
              <a:t>+) means one or more </a:t>
            </a:r>
            <a:r>
              <a:rPr lang="en-US" dirty="0" err="1" smtClean="0"/>
              <a:t>occurences</a:t>
            </a:r>
            <a:r>
              <a:rPr lang="en-US" dirty="0" smtClean="0"/>
              <a:t>.</a:t>
            </a:r>
          </a:p>
          <a:p>
            <a:pPr>
              <a:buNone/>
            </a:pPr>
            <a:r>
              <a:rPr lang="en-US" dirty="0" smtClean="0"/>
              <a:t>     (</a:t>
            </a:r>
            <a:r>
              <a:rPr lang="en-US" dirty="0" err="1" smtClean="0"/>
              <a:t>emp</a:t>
            </a:r>
            <a:r>
              <a:rPr lang="en-US" dirty="0" smtClean="0"/>
              <a:t>?) means </a:t>
            </a:r>
            <a:r>
              <a:rPr lang="en-US" dirty="0" err="1" smtClean="0"/>
              <a:t>emp</a:t>
            </a:r>
            <a:r>
              <a:rPr lang="en-US" dirty="0" smtClean="0"/>
              <a:t> or nothing.</a:t>
            </a:r>
          </a:p>
          <a:p>
            <a:pPr>
              <a:buNone/>
            </a:pPr>
            <a:endParaRPr lang="en-US" dirty="0" smtClean="0"/>
          </a:p>
          <a:p>
            <a:pPr>
              <a:buNone/>
            </a:pPr>
            <a:endParaRPr lang="en-US" baseline="-25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Internal DTD Declaration</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pPr>
              <a:buNone/>
            </a:pPr>
            <a:r>
              <a:rPr lang="en-US" sz="3400" dirty="0" smtClean="0">
                <a:solidFill>
                  <a:srgbClr val="3703F7"/>
                </a:solidFill>
              </a:rPr>
              <a:t>&lt;?xml version="1.0"?&gt;</a:t>
            </a:r>
          </a:p>
          <a:p>
            <a:pPr>
              <a:buNone/>
            </a:pPr>
            <a:r>
              <a:rPr lang="en-US" sz="3400" dirty="0" smtClean="0">
                <a:solidFill>
                  <a:srgbClr val="3703F7"/>
                </a:solidFill>
              </a:rPr>
              <a:t>&lt;!DOCTYPE </a:t>
            </a:r>
            <a:r>
              <a:rPr lang="en-US" sz="3400" dirty="0" err="1" smtClean="0">
                <a:solidFill>
                  <a:srgbClr val="3703F7"/>
                </a:solidFill>
              </a:rPr>
              <a:t>gprec</a:t>
            </a:r>
            <a:r>
              <a:rPr lang="en-US" sz="3400" dirty="0" smtClean="0">
                <a:solidFill>
                  <a:srgbClr val="3703F7"/>
                </a:solidFill>
              </a:rPr>
              <a:t> [</a:t>
            </a:r>
          </a:p>
          <a:p>
            <a:pPr>
              <a:buNone/>
            </a:pPr>
            <a:r>
              <a:rPr lang="en-US" sz="3400" dirty="0" smtClean="0">
                <a:solidFill>
                  <a:srgbClr val="3703F7"/>
                </a:solidFill>
              </a:rPr>
              <a:t>&lt;!ELEMENT </a:t>
            </a:r>
            <a:r>
              <a:rPr lang="en-US" sz="3400" dirty="0" err="1" smtClean="0">
                <a:solidFill>
                  <a:srgbClr val="3703F7"/>
                </a:solidFill>
              </a:rPr>
              <a:t>gprec</a:t>
            </a:r>
            <a:r>
              <a:rPr lang="en-US" sz="3400" dirty="0" smtClean="0">
                <a:solidFill>
                  <a:srgbClr val="3703F7"/>
                </a:solidFill>
              </a:rPr>
              <a:t> (</a:t>
            </a:r>
            <a:r>
              <a:rPr lang="en-US" sz="3400" dirty="0" err="1" smtClean="0">
                <a:solidFill>
                  <a:srgbClr val="3703F7"/>
                </a:solidFill>
              </a:rPr>
              <a:t>cse,wp</a:t>
            </a:r>
            <a:r>
              <a:rPr lang="en-US" sz="3400" dirty="0" smtClean="0">
                <a:solidFill>
                  <a:srgbClr val="3703F7"/>
                </a:solidFill>
              </a:rPr>
              <a:t>)&gt;</a:t>
            </a:r>
          </a:p>
          <a:p>
            <a:pPr>
              <a:buNone/>
            </a:pPr>
            <a:r>
              <a:rPr lang="en-US" sz="3400" dirty="0" smtClean="0">
                <a:solidFill>
                  <a:srgbClr val="3703F7"/>
                </a:solidFill>
              </a:rPr>
              <a:t>&lt;!ELEMENT </a:t>
            </a:r>
            <a:r>
              <a:rPr lang="en-US" sz="3400" dirty="0" err="1" smtClean="0">
                <a:solidFill>
                  <a:srgbClr val="3703F7"/>
                </a:solidFill>
              </a:rPr>
              <a:t>cse</a:t>
            </a:r>
            <a:r>
              <a:rPr lang="en-US" sz="3400" dirty="0" smtClean="0">
                <a:solidFill>
                  <a:srgbClr val="3703F7"/>
                </a:solidFill>
              </a:rPr>
              <a:t> (</a:t>
            </a:r>
            <a:r>
              <a:rPr lang="en-US" sz="3400" dirty="0" err="1" smtClean="0">
                <a:solidFill>
                  <a:srgbClr val="3703F7"/>
                </a:solidFill>
              </a:rPr>
              <a:t>wp</a:t>
            </a:r>
            <a:r>
              <a:rPr lang="en-US" sz="3400" dirty="0" smtClean="0">
                <a:solidFill>
                  <a:srgbClr val="3703F7"/>
                </a:solidFill>
              </a:rPr>
              <a:t>)&gt;</a:t>
            </a:r>
          </a:p>
          <a:p>
            <a:pPr>
              <a:buNone/>
            </a:pPr>
            <a:r>
              <a:rPr lang="en-US" sz="3400" dirty="0" smtClean="0">
                <a:solidFill>
                  <a:srgbClr val="3703F7"/>
                </a:solidFill>
              </a:rPr>
              <a:t>&lt;!ELEMENT </a:t>
            </a:r>
            <a:r>
              <a:rPr lang="en-US" sz="3400" dirty="0" err="1" smtClean="0">
                <a:solidFill>
                  <a:srgbClr val="3703F7"/>
                </a:solidFill>
              </a:rPr>
              <a:t>wp</a:t>
            </a:r>
            <a:r>
              <a:rPr lang="en-US" sz="3400" dirty="0" smtClean="0">
                <a:solidFill>
                  <a:srgbClr val="3703F7"/>
                </a:solidFill>
              </a:rPr>
              <a:t> (#PCDATA)&gt;</a:t>
            </a:r>
          </a:p>
          <a:p>
            <a:pPr>
              <a:buNone/>
            </a:pPr>
            <a:r>
              <a:rPr lang="en-US" sz="3400" dirty="0" smtClean="0">
                <a:solidFill>
                  <a:srgbClr val="3703F7"/>
                </a:solidFill>
              </a:rPr>
              <a:t>]&gt;</a:t>
            </a:r>
          </a:p>
          <a:p>
            <a:pPr>
              <a:buNone/>
            </a:pPr>
            <a:r>
              <a:rPr lang="en-US" sz="3400" dirty="0" smtClean="0">
                <a:solidFill>
                  <a:srgbClr val="3703F7"/>
                </a:solidFill>
              </a:rPr>
              <a:t>&lt;</a:t>
            </a:r>
            <a:r>
              <a:rPr lang="en-US" sz="3400" dirty="0" err="1" smtClean="0">
                <a:solidFill>
                  <a:srgbClr val="3703F7"/>
                </a:solidFill>
              </a:rPr>
              <a:t>gprec</a:t>
            </a:r>
            <a:r>
              <a:rPr lang="en-US" sz="3400" dirty="0" smtClean="0">
                <a:solidFill>
                  <a:srgbClr val="3703F7"/>
                </a:solidFill>
              </a:rPr>
              <a:t>&gt;</a:t>
            </a:r>
          </a:p>
          <a:p>
            <a:pPr>
              <a:buNone/>
            </a:pPr>
            <a:r>
              <a:rPr lang="en-US" sz="3400" dirty="0" smtClean="0">
                <a:solidFill>
                  <a:srgbClr val="3703F7"/>
                </a:solidFill>
              </a:rPr>
              <a:t>&lt;</a:t>
            </a:r>
            <a:r>
              <a:rPr lang="en-US" sz="3400" dirty="0" err="1" smtClean="0">
                <a:solidFill>
                  <a:srgbClr val="3703F7"/>
                </a:solidFill>
              </a:rPr>
              <a:t>cse</a:t>
            </a:r>
            <a:r>
              <a:rPr lang="en-US" sz="3400" dirty="0" smtClean="0">
                <a:solidFill>
                  <a:srgbClr val="3703F7"/>
                </a:solidFill>
              </a:rPr>
              <a:t>&gt;</a:t>
            </a:r>
          </a:p>
          <a:p>
            <a:pPr>
              <a:buNone/>
            </a:pPr>
            <a:r>
              <a:rPr lang="en-US" sz="3400" dirty="0" smtClean="0">
                <a:solidFill>
                  <a:srgbClr val="3703F7"/>
                </a:solidFill>
              </a:rPr>
              <a:t>&lt;</a:t>
            </a:r>
            <a:r>
              <a:rPr lang="en-US" sz="3400" dirty="0" err="1" smtClean="0">
                <a:solidFill>
                  <a:srgbClr val="3703F7"/>
                </a:solidFill>
              </a:rPr>
              <a:t>wp</a:t>
            </a:r>
            <a:r>
              <a:rPr lang="en-US" sz="3400" dirty="0" smtClean="0">
                <a:solidFill>
                  <a:srgbClr val="3703F7"/>
                </a:solidFill>
              </a:rPr>
              <a:t>&gt;Web Programming</a:t>
            </a:r>
          </a:p>
          <a:p>
            <a:pPr>
              <a:buNone/>
            </a:pPr>
            <a:r>
              <a:rPr lang="en-US" sz="3400" dirty="0" smtClean="0">
                <a:solidFill>
                  <a:srgbClr val="3703F7"/>
                </a:solidFill>
              </a:rPr>
              <a:t>&lt;/</a:t>
            </a:r>
            <a:r>
              <a:rPr lang="en-US" sz="3400" dirty="0" err="1" smtClean="0">
                <a:solidFill>
                  <a:srgbClr val="3703F7"/>
                </a:solidFill>
              </a:rPr>
              <a:t>wp</a:t>
            </a:r>
            <a:r>
              <a:rPr lang="en-US" sz="3400" dirty="0" smtClean="0">
                <a:solidFill>
                  <a:srgbClr val="3703F7"/>
                </a:solidFill>
              </a:rPr>
              <a:t>&gt;</a:t>
            </a:r>
          </a:p>
          <a:p>
            <a:pPr>
              <a:buNone/>
            </a:pPr>
            <a:r>
              <a:rPr lang="en-US" sz="3400" dirty="0" smtClean="0">
                <a:solidFill>
                  <a:srgbClr val="3703F7"/>
                </a:solidFill>
              </a:rPr>
              <a:t>&lt;/</a:t>
            </a:r>
            <a:r>
              <a:rPr lang="en-US" sz="3400" dirty="0" err="1" smtClean="0">
                <a:solidFill>
                  <a:srgbClr val="3703F7"/>
                </a:solidFill>
              </a:rPr>
              <a:t>cse</a:t>
            </a:r>
            <a:r>
              <a:rPr lang="en-US" sz="3400" dirty="0" smtClean="0">
                <a:solidFill>
                  <a:srgbClr val="3703F7"/>
                </a:solidFill>
              </a:rPr>
              <a:t>&gt;</a:t>
            </a:r>
          </a:p>
          <a:p>
            <a:pPr>
              <a:buNone/>
            </a:pPr>
            <a:r>
              <a:rPr lang="en-US" sz="3400" dirty="0" smtClean="0">
                <a:solidFill>
                  <a:srgbClr val="3703F7"/>
                </a:solidFill>
              </a:rPr>
              <a:t>&lt;/</a:t>
            </a:r>
            <a:r>
              <a:rPr lang="en-US" sz="3400" dirty="0" err="1" smtClean="0">
                <a:solidFill>
                  <a:srgbClr val="3703F7"/>
                </a:solidFill>
              </a:rPr>
              <a:t>gprec</a:t>
            </a:r>
            <a:r>
              <a:rPr lang="en-US" sz="3400" dirty="0" smtClean="0">
                <a:solidFill>
                  <a:srgbClr val="3703F7"/>
                </a:solidFill>
              </a:rPr>
              <a:t>&gt;</a:t>
            </a:r>
            <a:endParaRPr lang="en-US" dirty="0">
              <a:solidFill>
                <a:srgbClr val="3703F7"/>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External DTD Declaration</a:t>
            </a:r>
            <a:endParaRPr lang="en-US"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gprec.dtd</a:t>
            </a:r>
          </a:p>
          <a:p>
            <a:pPr>
              <a:buNone/>
            </a:pPr>
            <a:endParaRPr lang="en-US" sz="2400" dirty="0" smtClean="0">
              <a:solidFill>
                <a:srgbClr val="3703F7"/>
              </a:solidFill>
            </a:endParaRPr>
          </a:p>
          <a:p>
            <a:pPr>
              <a:buNone/>
            </a:pPr>
            <a:r>
              <a:rPr lang="en-US" sz="2400" dirty="0" smtClean="0">
                <a:solidFill>
                  <a:srgbClr val="3703F7"/>
                </a:solidFill>
              </a:rPr>
              <a:t>&lt;!ELEMENT </a:t>
            </a:r>
            <a:r>
              <a:rPr lang="en-US" sz="2400" dirty="0" err="1" smtClean="0">
                <a:solidFill>
                  <a:srgbClr val="3703F7"/>
                </a:solidFill>
              </a:rPr>
              <a:t>gprec</a:t>
            </a:r>
            <a:r>
              <a:rPr lang="en-US" sz="2400" dirty="0" smtClean="0">
                <a:solidFill>
                  <a:srgbClr val="3703F7"/>
                </a:solidFill>
              </a:rPr>
              <a:t> (</a:t>
            </a:r>
            <a:r>
              <a:rPr lang="en-US" sz="2400" dirty="0" err="1" smtClean="0">
                <a:solidFill>
                  <a:srgbClr val="3703F7"/>
                </a:solidFill>
              </a:rPr>
              <a:t>cse,wp</a:t>
            </a:r>
            <a:r>
              <a:rPr lang="en-US" sz="2400" dirty="0" smtClean="0">
                <a:solidFill>
                  <a:srgbClr val="3703F7"/>
                </a:solidFill>
              </a:rPr>
              <a:t>)&gt;</a:t>
            </a:r>
          </a:p>
          <a:p>
            <a:pPr>
              <a:buNone/>
            </a:pPr>
            <a:r>
              <a:rPr lang="en-US" sz="2400" dirty="0" smtClean="0">
                <a:solidFill>
                  <a:srgbClr val="3703F7"/>
                </a:solidFill>
              </a:rPr>
              <a:t>&lt;!ELEMENT </a:t>
            </a:r>
            <a:r>
              <a:rPr lang="en-US" sz="2400" dirty="0" err="1" smtClean="0">
                <a:solidFill>
                  <a:srgbClr val="3703F7"/>
                </a:solidFill>
              </a:rPr>
              <a:t>cse</a:t>
            </a:r>
            <a:r>
              <a:rPr lang="en-US" sz="2400" dirty="0" smtClean="0">
                <a:solidFill>
                  <a:srgbClr val="3703F7"/>
                </a:solidFill>
              </a:rPr>
              <a:t> (</a:t>
            </a:r>
            <a:r>
              <a:rPr lang="en-US" sz="2400" dirty="0" err="1" smtClean="0">
                <a:solidFill>
                  <a:srgbClr val="3703F7"/>
                </a:solidFill>
              </a:rPr>
              <a:t>wp</a:t>
            </a:r>
            <a:r>
              <a:rPr lang="en-US" sz="2400" dirty="0" smtClean="0">
                <a:solidFill>
                  <a:srgbClr val="3703F7"/>
                </a:solidFill>
              </a:rPr>
              <a:t>)&gt;</a:t>
            </a:r>
          </a:p>
          <a:p>
            <a:pPr>
              <a:buNone/>
            </a:pPr>
            <a:r>
              <a:rPr lang="en-US" sz="2400" dirty="0" smtClean="0">
                <a:solidFill>
                  <a:srgbClr val="3703F7"/>
                </a:solidFill>
              </a:rPr>
              <a:t>&lt;!ELEMENT </a:t>
            </a:r>
            <a:r>
              <a:rPr lang="en-US" sz="2400" dirty="0" err="1" smtClean="0">
                <a:solidFill>
                  <a:srgbClr val="3703F7"/>
                </a:solidFill>
              </a:rPr>
              <a:t>wp</a:t>
            </a:r>
            <a:r>
              <a:rPr lang="en-US" sz="2400" dirty="0" smtClean="0">
                <a:solidFill>
                  <a:srgbClr val="3703F7"/>
                </a:solidFill>
              </a:rPr>
              <a:t> (#PCDATA)&gt;</a:t>
            </a:r>
          </a:p>
          <a:p>
            <a:r>
              <a:rPr lang="en-US" dirty="0" smtClean="0"/>
              <a:t>gprec.xml</a:t>
            </a:r>
          </a:p>
          <a:p>
            <a:pPr>
              <a:buNone/>
            </a:pPr>
            <a:r>
              <a:rPr lang="en-US" sz="2400" dirty="0" smtClean="0">
                <a:solidFill>
                  <a:srgbClr val="3703F7"/>
                </a:solidFill>
              </a:rPr>
              <a:t>&lt;?xml version="1.0"?&gt;</a:t>
            </a:r>
          </a:p>
          <a:p>
            <a:pPr lvl="1">
              <a:buNone/>
            </a:pPr>
            <a:r>
              <a:rPr lang="en-US" sz="2000" dirty="0" smtClean="0">
                <a:solidFill>
                  <a:srgbClr val="3703F7"/>
                </a:solidFill>
              </a:rPr>
              <a:t>&lt;!DOCTYPE </a:t>
            </a:r>
            <a:r>
              <a:rPr lang="en-US" sz="2000" dirty="0" err="1" smtClean="0">
                <a:solidFill>
                  <a:srgbClr val="3703F7"/>
                </a:solidFill>
              </a:rPr>
              <a:t>gprec</a:t>
            </a:r>
            <a:r>
              <a:rPr lang="en-US" sz="2000" dirty="0" smtClean="0">
                <a:solidFill>
                  <a:srgbClr val="3703F7"/>
                </a:solidFill>
              </a:rPr>
              <a:t> SYSTEM "gprec.dtd"&gt;</a:t>
            </a:r>
          </a:p>
          <a:p>
            <a:pPr>
              <a:buNone/>
            </a:pPr>
            <a:r>
              <a:rPr lang="en-US" sz="2400" dirty="0" smtClean="0">
                <a:solidFill>
                  <a:srgbClr val="3703F7"/>
                </a:solidFill>
              </a:rPr>
              <a:t>&lt;</a:t>
            </a:r>
            <a:r>
              <a:rPr lang="en-US" sz="2400" dirty="0" err="1" smtClean="0">
                <a:solidFill>
                  <a:srgbClr val="3703F7"/>
                </a:solidFill>
              </a:rPr>
              <a:t>gprec</a:t>
            </a:r>
            <a:r>
              <a:rPr lang="en-US" sz="2400" dirty="0" smtClean="0">
                <a:solidFill>
                  <a:srgbClr val="3703F7"/>
                </a:solidFill>
              </a:rPr>
              <a:t>&gt;</a:t>
            </a:r>
          </a:p>
          <a:p>
            <a:pPr>
              <a:buNone/>
            </a:pPr>
            <a:r>
              <a:rPr lang="en-US" sz="2400" dirty="0" smtClean="0">
                <a:solidFill>
                  <a:srgbClr val="3703F7"/>
                </a:solidFill>
              </a:rPr>
              <a:t>&lt;</a:t>
            </a:r>
            <a:r>
              <a:rPr lang="en-US" sz="2400" dirty="0" err="1" smtClean="0">
                <a:solidFill>
                  <a:srgbClr val="3703F7"/>
                </a:solidFill>
              </a:rPr>
              <a:t>cse</a:t>
            </a:r>
            <a:r>
              <a:rPr lang="en-US" sz="2400" dirty="0" smtClean="0">
                <a:solidFill>
                  <a:srgbClr val="3703F7"/>
                </a:solidFill>
              </a:rPr>
              <a:t>&gt;</a:t>
            </a:r>
          </a:p>
          <a:p>
            <a:pPr>
              <a:buNone/>
            </a:pPr>
            <a:r>
              <a:rPr lang="en-US" sz="2400" dirty="0" smtClean="0">
                <a:solidFill>
                  <a:srgbClr val="3703F7"/>
                </a:solidFill>
              </a:rPr>
              <a:t>&lt;</a:t>
            </a:r>
            <a:r>
              <a:rPr lang="en-US" sz="2400" dirty="0" err="1" smtClean="0">
                <a:solidFill>
                  <a:srgbClr val="3703F7"/>
                </a:solidFill>
              </a:rPr>
              <a:t>wp</a:t>
            </a:r>
            <a:r>
              <a:rPr lang="en-US" sz="2400" dirty="0" smtClean="0">
                <a:solidFill>
                  <a:srgbClr val="3703F7"/>
                </a:solidFill>
              </a:rPr>
              <a:t>&gt;Web Programming</a:t>
            </a:r>
          </a:p>
          <a:p>
            <a:pPr>
              <a:buNone/>
            </a:pPr>
            <a:r>
              <a:rPr lang="en-US" sz="2400" dirty="0" smtClean="0">
                <a:solidFill>
                  <a:srgbClr val="3703F7"/>
                </a:solidFill>
              </a:rPr>
              <a:t>&lt;/</a:t>
            </a:r>
            <a:r>
              <a:rPr lang="en-US" sz="2400" dirty="0" err="1" smtClean="0">
                <a:solidFill>
                  <a:srgbClr val="3703F7"/>
                </a:solidFill>
              </a:rPr>
              <a:t>wp</a:t>
            </a:r>
            <a:r>
              <a:rPr lang="en-US" sz="2400" dirty="0" smtClean="0">
                <a:solidFill>
                  <a:srgbClr val="3703F7"/>
                </a:solidFill>
              </a:rPr>
              <a:t>&gt;</a:t>
            </a:r>
          </a:p>
          <a:p>
            <a:pPr>
              <a:buNone/>
            </a:pPr>
            <a:r>
              <a:rPr lang="en-US" sz="2400" dirty="0" smtClean="0">
                <a:solidFill>
                  <a:srgbClr val="3703F7"/>
                </a:solidFill>
              </a:rPr>
              <a:t>&lt;/</a:t>
            </a:r>
            <a:r>
              <a:rPr lang="en-US" sz="2400" dirty="0" err="1" smtClean="0">
                <a:solidFill>
                  <a:srgbClr val="3703F7"/>
                </a:solidFill>
              </a:rPr>
              <a:t>cse</a:t>
            </a:r>
            <a:r>
              <a:rPr lang="en-US" sz="2400" dirty="0" smtClean="0">
                <a:solidFill>
                  <a:srgbClr val="3703F7"/>
                </a:solidFill>
              </a:rPr>
              <a:t>&gt;</a:t>
            </a:r>
          </a:p>
          <a:p>
            <a:pPr>
              <a:buNone/>
            </a:pPr>
            <a:r>
              <a:rPr lang="en-US" sz="2400" dirty="0" smtClean="0">
                <a:solidFill>
                  <a:srgbClr val="3703F7"/>
                </a:solidFill>
              </a:rPr>
              <a:t>&lt;/</a:t>
            </a:r>
            <a:r>
              <a:rPr lang="en-US" sz="2400" dirty="0" err="1" smtClean="0">
                <a:solidFill>
                  <a:srgbClr val="3703F7"/>
                </a:solidFill>
              </a:rPr>
              <a:t>gprec</a:t>
            </a:r>
            <a:r>
              <a:rPr lang="en-US" sz="2400" dirty="0" smtClean="0">
                <a:solidFill>
                  <a:srgbClr val="3703F7"/>
                </a:solidFill>
              </a:rPr>
              <a:t>&gt;</a:t>
            </a:r>
            <a:endParaRPr lang="en-US" sz="2400" dirty="0">
              <a:solidFill>
                <a:srgbClr val="3703F7"/>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XML Schemas</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XML schemas are Microsoft’s alternative to DTD’s.</a:t>
            </a:r>
          </a:p>
          <a:p>
            <a:r>
              <a:rPr lang="en-US" dirty="0" smtClean="0"/>
              <a:t>We specify the name of a schema that resides in a separate file with the XMLS attribute in an XML document.</a:t>
            </a:r>
          </a:p>
          <a:p>
            <a:pPr>
              <a:buNone/>
            </a:pPr>
            <a:endParaRPr lang="en-US" dirty="0" smtClean="0"/>
          </a:p>
          <a:p>
            <a:r>
              <a:rPr lang="en-US" dirty="0" err="1" smtClean="0"/>
              <a:t>Eg</a:t>
            </a:r>
            <a:r>
              <a:rPr lang="en-US" dirty="0" smtClean="0"/>
              <a:t>:   &lt;?xml version=“1.0”?&gt;</a:t>
            </a:r>
          </a:p>
          <a:p>
            <a:pPr>
              <a:buNone/>
            </a:pPr>
            <a:r>
              <a:rPr lang="en-US" dirty="0" smtClean="0"/>
              <a:t>             &lt;</a:t>
            </a:r>
            <a:r>
              <a:rPr lang="en-US" dirty="0" err="1" smtClean="0"/>
              <a:t>emps</a:t>
            </a:r>
            <a:r>
              <a:rPr lang="en-US" dirty="0" smtClean="0"/>
              <a:t> </a:t>
            </a:r>
            <a:r>
              <a:rPr lang="en-US" dirty="0" err="1" smtClean="0"/>
              <a:t>xmls</a:t>
            </a:r>
            <a:r>
              <a:rPr lang="en-US" dirty="0" smtClean="0"/>
              <a:t>=“x-schema:schema1.xml”&gt;</a:t>
            </a:r>
          </a:p>
          <a:p>
            <a:pPr>
              <a:buNone/>
            </a:pPr>
            <a:r>
              <a:rPr lang="en-US" dirty="0" smtClean="0"/>
              <a:t>                 &lt;</a:t>
            </a:r>
            <a:r>
              <a:rPr lang="en-US" dirty="0" err="1" smtClean="0"/>
              <a:t>emp</a:t>
            </a:r>
            <a:r>
              <a:rPr lang="en-US" dirty="0" smtClean="0"/>
              <a:t>&gt; Ravi &lt;/</a:t>
            </a:r>
            <a:r>
              <a:rPr lang="en-US" dirty="0" err="1" smtClean="0"/>
              <a:t>emp</a:t>
            </a:r>
            <a:r>
              <a:rPr lang="en-US" dirty="0" smtClean="0"/>
              <a:t>&gt;</a:t>
            </a:r>
          </a:p>
          <a:p>
            <a:pPr>
              <a:buNone/>
            </a:pPr>
            <a:r>
              <a:rPr lang="en-US" dirty="0" smtClean="0"/>
              <a:t>                 &lt;</a:t>
            </a:r>
            <a:r>
              <a:rPr lang="en-US" dirty="0" err="1" smtClean="0"/>
              <a:t>emp</a:t>
            </a:r>
            <a:r>
              <a:rPr lang="en-US" dirty="0" smtClean="0"/>
              <a:t>&gt; </a:t>
            </a:r>
            <a:r>
              <a:rPr lang="en-US" dirty="0" err="1" smtClean="0"/>
              <a:t>Ramu</a:t>
            </a:r>
            <a:r>
              <a:rPr lang="en-US" dirty="0" smtClean="0"/>
              <a:t> &lt;/</a:t>
            </a:r>
            <a:r>
              <a:rPr lang="en-US" dirty="0" err="1" smtClean="0"/>
              <a:t>emp</a:t>
            </a:r>
            <a:r>
              <a:rPr lang="en-US" dirty="0" smtClean="0"/>
              <a:t>&gt;</a:t>
            </a:r>
          </a:p>
          <a:p>
            <a:pPr>
              <a:buNone/>
            </a:pPr>
            <a:r>
              <a:rPr lang="en-US" dirty="0" smtClean="0"/>
              <a:t>                  &lt;job&gt; Teacher &lt;/job&gt;</a:t>
            </a:r>
          </a:p>
          <a:p>
            <a:pPr>
              <a:buNone/>
            </a:pPr>
            <a:r>
              <a:rPr lang="en-US" dirty="0" smtClean="0"/>
              <a:t>             &lt;/</a:t>
            </a:r>
            <a:r>
              <a:rPr lang="en-US" dirty="0" err="1" smtClean="0"/>
              <a:t>emps</a:t>
            </a:r>
            <a:r>
              <a:rPr lang="en-US" dirty="0" smtClean="0"/>
              <a:t>&gt;</a:t>
            </a:r>
          </a:p>
          <a:p>
            <a:pPr>
              <a:buNone/>
            </a:pPr>
            <a:r>
              <a:rPr lang="en-US" dirty="0" smtClean="0"/>
              <a:t>Here we are saying that schema for this XML document is schema1.xml.</a:t>
            </a:r>
            <a:endParaRPr lang="en-US" sz="2400" dirty="0">
              <a:solidFill>
                <a:srgbClr val="3703F7"/>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XML Schemas</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To use schemas, we must include two XML namespaces with </a:t>
            </a:r>
            <a:r>
              <a:rPr lang="en-US" dirty="0" err="1" smtClean="0">
                <a:solidFill>
                  <a:srgbClr val="C00000"/>
                </a:solidFill>
              </a:rPr>
              <a:t>xmlns</a:t>
            </a:r>
            <a:r>
              <a:rPr lang="en-US" dirty="0" smtClean="0"/>
              <a:t> keyword, using the </a:t>
            </a:r>
            <a:r>
              <a:rPr lang="en-US" dirty="0" smtClean="0">
                <a:solidFill>
                  <a:srgbClr val="C00000"/>
                </a:solidFill>
              </a:rPr>
              <a:t>uniform resource names (URNs)  </a:t>
            </a:r>
            <a:r>
              <a:rPr lang="en-US" dirty="0" smtClean="0"/>
              <a:t>for the Microsoft definitions we use in schemas.</a:t>
            </a:r>
          </a:p>
          <a:p>
            <a:pPr>
              <a:buNone/>
            </a:pPr>
            <a:r>
              <a:rPr lang="en-US" dirty="0" smtClean="0"/>
              <a:t>&lt;schema name=“schema1”</a:t>
            </a:r>
          </a:p>
          <a:p>
            <a:pPr>
              <a:buNone/>
            </a:pPr>
            <a:r>
              <a:rPr lang="en-US" dirty="0" smtClean="0"/>
              <a:t>   </a:t>
            </a:r>
            <a:r>
              <a:rPr lang="en-US" dirty="0" err="1" smtClean="0"/>
              <a:t>xmlns</a:t>
            </a:r>
            <a:r>
              <a:rPr lang="en-US" dirty="0" smtClean="0"/>
              <a:t>=“</a:t>
            </a:r>
            <a:r>
              <a:rPr lang="en-US" dirty="0" err="1" smtClean="0"/>
              <a:t>urn:schemas</a:t>
            </a:r>
            <a:r>
              <a:rPr lang="en-US" dirty="0" smtClean="0"/>
              <a:t>-</a:t>
            </a:r>
            <a:r>
              <a:rPr lang="en-US" dirty="0" err="1" smtClean="0"/>
              <a:t>microsoft</a:t>
            </a:r>
            <a:r>
              <a:rPr lang="en-US" dirty="0" smtClean="0"/>
              <a:t>-</a:t>
            </a:r>
            <a:r>
              <a:rPr lang="en-US" dirty="0" err="1" smtClean="0"/>
              <a:t>com:xml</a:t>
            </a:r>
            <a:r>
              <a:rPr lang="en-US" dirty="0" smtClean="0"/>
              <a:t>-data” </a:t>
            </a:r>
          </a:p>
          <a:p>
            <a:pPr>
              <a:buNone/>
            </a:pPr>
            <a:r>
              <a:rPr lang="en-US" dirty="0" smtClean="0"/>
              <a:t>   </a:t>
            </a:r>
            <a:r>
              <a:rPr lang="en-US" dirty="0" err="1" smtClean="0"/>
              <a:t>xmlns:dt</a:t>
            </a:r>
            <a:r>
              <a:rPr lang="en-US" dirty="0" smtClean="0"/>
              <a:t>=“</a:t>
            </a:r>
            <a:r>
              <a:rPr lang="en-US" dirty="0" err="1" smtClean="0"/>
              <a:t>urn:schemas-microsoft-com:datatypes</a:t>
            </a:r>
            <a:r>
              <a:rPr lang="en-US" dirty="0" smtClean="0"/>
              <a:t>”&gt;</a:t>
            </a:r>
          </a:p>
          <a:p>
            <a:pPr>
              <a:buNone/>
            </a:pPr>
            <a:endParaRPr lang="en-US" dirty="0" smtClean="0"/>
          </a:p>
          <a:p>
            <a:pPr>
              <a:buNone/>
            </a:pPr>
            <a:endParaRPr lang="en-US" dirty="0" smtClean="0">
              <a:solidFill>
                <a:srgbClr val="C00000"/>
              </a:solidFill>
            </a:endParaRPr>
          </a:p>
          <a:p>
            <a:pPr>
              <a:buNone/>
            </a:pPr>
            <a:endParaRPr lang="en-US" sz="2400" dirty="0">
              <a:solidFill>
                <a:srgbClr val="3703F7"/>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XML Schemas</a:t>
            </a:r>
            <a:endParaRPr lang="en-US" dirty="0">
              <a:solidFill>
                <a:srgbClr val="FF0000"/>
              </a:solidFill>
            </a:endParaRPr>
          </a:p>
        </p:txBody>
      </p:sp>
      <p:sp>
        <p:nvSpPr>
          <p:cNvPr id="3" name="Content Placeholder 2"/>
          <p:cNvSpPr>
            <a:spLocks noGrp="1"/>
          </p:cNvSpPr>
          <p:nvPr>
            <p:ph idx="1"/>
          </p:nvPr>
        </p:nvSpPr>
        <p:spPr>
          <a:xfrm>
            <a:off x="228600" y="1219200"/>
            <a:ext cx="8763000" cy="5410200"/>
          </a:xfrm>
        </p:spPr>
        <p:txBody>
          <a:bodyPr>
            <a:normAutofit fontScale="70000" lnSpcReduction="20000"/>
          </a:bodyPr>
          <a:lstStyle/>
          <a:p>
            <a:r>
              <a:rPr lang="en-US" dirty="0" smtClean="0"/>
              <a:t>To specify the syntax of an element in a schema, we use the &lt;ELEMENTTYPE&gt;  element.</a:t>
            </a:r>
          </a:p>
          <a:p>
            <a:endParaRPr lang="en-US" dirty="0" smtClean="0"/>
          </a:p>
          <a:p>
            <a:pPr>
              <a:buNone/>
            </a:pPr>
            <a:r>
              <a:rPr lang="en-US" dirty="0" smtClean="0"/>
              <a:t>&lt;schema name=“schema1”</a:t>
            </a:r>
          </a:p>
          <a:p>
            <a:pPr>
              <a:buNone/>
            </a:pPr>
            <a:r>
              <a:rPr lang="en-US" dirty="0" smtClean="0"/>
              <a:t>   </a:t>
            </a:r>
            <a:r>
              <a:rPr lang="en-US" dirty="0" err="1" smtClean="0"/>
              <a:t>xmlns</a:t>
            </a:r>
            <a:r>
              <a:rPr lang="en-US" dirty="0" smtClean="0"/>
              <a:t>=“</a:t>
            </a:r>
            <a:r>
              <a:rPr lang="en-US" dirty="0" err="1" smtClean="0"/>
              <a:t>urn:schemas</a:t>
            </a:r>
            <a:r>
              <a:rPr lang="en-US" dirty="0" smtClean="0"/>
              <a:t>-</a:t>
            </a:r>
            <a:r>
              <a:rPr lang="en-US" dirty="0" err="1" smtClean="0"/>
              <a:t>microsoft</a:t>
            </a:r>
            <a:r>
              <a:rPr lang="en-US" dirty="0" smtClean="0"/>
              <a:t>-</a:t>
            </a:r>
            <a:r>
              <a:rPr lang="en-US" dirty="0" err="1" smtClean="0"/>
              <a:t>com:xml</a:t>
            </a:r>
            <a:r>
              <a:rPr lang="en-US" dirty="0" smtClean="0"/>
              <a:t>-data” </a:t>
            </a:r>
          </a:p>
          <a:p>
            <a:pPr>
              <a:buNone/>
            </a:pPr>
            <a:r>
              <a:rPr lang="en-US" dirty="0" smtClean="0"/>
              <a:t>   </a:t>
            </a:r>
            <a:r>
              <a:rPr lang="en-US" dirty="0" err="1" smtClean="0"/>
              <a:t>xmlns:dt</a:t>
            </a:r>
            <a:r>
              <a:rPr lang="en-US" dirty="0" smtClean="0"/>
              <a:t>=“</a:t>
            </a:r>
            <a:r>
              <a:rPr lang="en-US" dirty="0" err="1" smtClean="0"/>
              <a:t>urn:schemas-microsoft-com:datatypes</a:t>
            </a:r>
            <a:r>
              <a:rPr lang="en-US" dirty="0" smtClean="0"/>
              <a:t>”&gt;</a:t>
            </a:r>
          </a:p>
          <a:p>
            <a:pPr>
              <a:buNone/>
            </a:pPr>
            <a:r>
              <a:rPr lang="en-US" dirty="0" smtClean="0"/>
              <a:t>  &lt;ELEMENTTYPE name=“</a:t>
            </a:r>
            <a:r>
              <a:rPr lang="en-US" dirty="0" err="1" smtClean="0"/>
              <a:t>emp</a:t>
            </a:r>
            <a:r>
              <a:rPr lang="en-US" dirty="0" smtClean="0"/>
              <a:t>” content=“</a:t>
            </a:r>
            <a:r>
              <a:rPr lang="en-US" dirty="0" err="1" smtClean="0"/>
              <a:t>textOnly</a:t>
            </a:r>
            <a:r>
              <a:rPr lang="en-US" dirty="0" smtClean="0"/>
              <a:t>” model=“closed”/&gt;</a:t>
            </a:r>
          </a:p>
          <a:p>
            <a:pPr>
              <a:buNone/>
            </a:pPr>
            <a:r>
              <a:rPr lang="en-US" dirty="0" smtClean="0"/>
              <a:t>  &lt;ELEMENTTYPE name=“job” content=“</a:t>
            </a:r>
            <a:r>
              <a:rPr lang="en-US" dirty="0" err="1" smtClean="0"/>
              <a:t>textOnly</a:t>
            </a:r>
            <a:r>
              <a:rPr lang="en-US" dirty="0" smtClean="0"/>
              <a:t>” model=“closed”/&gt;</a:t>
            </a:r>
          </a:p>
          <a:p>
            <a:pPr>
              <a:buNone/>
            </a:pPr>
            <a:r>
              <a:rPr lang="en-US" dirty="0" smtClean="0"/>
              <a:t>  &lt;ELEMENTTYPE name=“</a:t>
            </a:r>
            <a:r>
              <a:rPr lang="en-US" dirty="0" err="1" smtClean="0"/>
              <a:t>emps</a:t>
            </a:r>
            <a:r>
              <a:rPr lang="en-US" dirty="0" smtClean="0"/>
              <a:t>” content=“</a:t>
            </a:r>
            <a:r>
              <a:rPr lang="en-US" dirty="0" err="1" smtClean="0"/>
              <a:t>eltOnly</a:t>
            </a:r>
            <a:r>
              <a:rPr lang="en-US" dirty="0" smtClean="0"/>
              <a:t>” model=“closed”&gt;</a:t>
            </a:r>
          </a:p>
          <a:p>
            <a:pPr>
              <a:buNone/>
            </a:pPr>
            <a:r>
              <a:rPr lang="en-US" dirty="0" smtClean="0"/>
              <a:t>       &lt;ELEMENTTYPE name=“</a:t>
            </a:r>
            <a:r>
              <a:rPr lang="en-US" dirty="0" err="1" smtClean="0"/>
              <a:t>emp</a:t>
            </a:r>
            <a:r>
              <a:rPr lang="en-US" dirty="0" smtClean="0"/>
              <a:t>” </a:t>
            </a:r>
            <a:r>
              <a:rPr lang="en-US" dirty="0" err="1" smtClean="0"/>
              <a:t>minOccurs</a:t>
            </a:r>
            <a:r>
              <a:rPr lang="en-US" dirty="0" smtClean="0"/>
              <a:t>=“1” </a:t>
            </a:r>
            <a:r>
              <a:rPr lang="en-US" dirty="0" err="1" smtClean="0"/>
              <a:t>maxOccurs</a:t>
            </a:r>
            <a:r>
              <a:rPr lang="en-US" dirty="0" smtClean="0"/>
              <a:t>=“*”/&gt;</a:t>
            </a:r>
          </a:p>
          <a:p>
            <a:pPr>
              <a:buNone/>
            </a:pPr>
            <a:r>
              <a:rPr lang="en-US" dirty="0" smtClean="0"/>
              <a:t>       &lt;ELEMENTTYPE name=“job” </a:t>
            </a:r>
            <a:r>
              <a:rPr lang="en-US" dirty="0" err="1" smtClean="0"/>
              <a:t>minOccurs</a:t>
            </a:r>
            <a:r>
              <a:rPr lang="en-US" dirty="0" smtClean="0"/>
              <a:t>=“1” </a:t>
            </a:r>
            <a:r>
              <a:rPr lang="en-US" dirty="0" err="1" smtClean="0"/>
              <a:t>maxOccurs</a:t>
            </a:r>
            <a:r>
              <a:rPr lang="en-US" dirty="0" smtClean="0"/>
              <a:t>=“1”/&gt;</a:t>
            </a:r>
          </a:p>
          <a:p>
            <a:pPr>
              <a:buNone/>
            </a:pPr>
            <a:r>
              <a:rPr lang="en-US" dirty="0" smtClean="0"/>
              <a:t>   &lt;/ELEMENTTYPE&gt;</a:t>
            </a:r>
          </a:p>
          <a:p>
            <a:pPr>
              <a:buNone/>
            </a:pPr>
            <a:r>
              <a:rPr lang="en-US" dirty="0" smtClean="0"/>
              <a:t>&lt;/schema&gt;</a:t>
            </a:r>
            <a:endParaRPr lang="en-US" dirty="0" smtClean="0">
              <a:solidFill>
                <a:srgbClr val="C00000"/>
              </a:solidFill>
            </a:endParaRPr>
          </a:p>
          <a:p>
            <a:pPr>
              <a:buNone/>
            </a:pPr>
            <a:endParaRPr lang="en-US" sz="2400" dirty="0">
              <a:solidFill>
                <a:srgbClr val="3703F7"/>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XML Schemas</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dirty="0" smtClean="0"/>
              <a:t>In our example, &lt;</a:t>
            </a:r>
            <a:r>
              <a:rPr lang="en-US" dirty="0" err="1" smtClean="0"/>
              <a:t>emp</a:t>
            </a:r>
            <a:r>
              <a:rPr lang="en-US" dirty="0" smtClean="0"/>
              <a:t>&gt;, &lt;job&gt; contain only text and that their specifications are closed, means they can not accept any other content than what is listed.   (/&gt;) is used.</a:t>
            </a:r>
          </a:p>
          <a:p>
            <a:r>
              <a:rPr lang="en-US" dirty="0" smtClean="0"/>
              <a:t>If we leave specifications open, the element can contain other content than what we list.</a:t>
            </a:r>
          </a:p>
          <a:p>
            <a:r>
              <a:rPr lang="en-US" dirty="0" smtClean="0"/>
              <a:t>Content attribute values may be  </a:t>
            </a:r>
            <a:r>
              <a:rPr lang="en-US" dirty="0" err="1" smtClean="0"/>
              <a:t>textOnly</a:t>
            </a:r>
            <a:r>
              <a:rPr lang="en-US" dirty="0" smtClean="0"/>
              <a:t> or </a:t>
            </a:r>
            <a:r>
              <a:rPr lang="en-US" dirty="0" err="1" smtClean="0"/>
              <a:t>eltOnly</a:t>
            </a:r>
            <a:r>
              <a:rPr lang="en-US" dirty="0" smtClean="0"/>
              <a:t> (to say that only elements not text).</a:t>
            </a:r>
          </a:p>
          <a:p>
            <a:r>
              <a:rPr lang="en-US" dirty="0" err="1" smtClean="0"/>
              <a:t>minOccurs</a:t>
            </a:r>
            <a:r>
              <a:rPr lang="en-US" dirty="0" smtClean="0"/>
              <a:t>, </a:t>
            </a:r>
            <a:r>
              <a:rPr lang="en-US" dirty="0" err="1" smtClean="0"/>
              <a:t>maxOccurs</a:t>
            </a:r>
            <a:r>
              <a:rPr lang="en-US" dirty="0" smtClean="0"/>
              <a:t> specify the number of occurrences of the element.</a:t>
            </a:r>
          </a:p>
          <a:p>
            <a:pPr>
              <a:buNone/>
            </a:pPr>
            <a:endParaRPr lang="en-US" sz="2400" dirty="0">
              <a:solidFill>
                <a:srgbClr val="3703F7"/>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Loading XML Documents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We can load XML document using </a:t>
            </a:r>
            <a:r>
              <a:rPr lang="en-US" dirty="0" err="1" smtClean="0"/>
              <a:t>Microsoft.XMLDOM</a:t>
            </a:r>
            <a:endParaRPr lang="en-US" dirty="0" smtClean="0"/>
          </a:p>
          <a:p>
            <a:r>
              <a:rPr lang="en-US" dirty="0" smtClean="0"/>
              <a:t>See example: emp.xml and 3emp.html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Using Data Islands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We  can create a data island instead of </a:t>
            </a:r>
            <a:r>
              <a:rPr lang="en-US" dirty="0" err="1" smtClean="0"/>
              <a:t>Microsoft.XMLDOM</a:t>
            </a:r>
            <a:r>
              <a:rPr lang="en-US" dirty="0" smtClean="0"/>
              <a:t> with the </a:t>
            </a:r>
            <a:r>
              <a:rPr lang="en-US" b="1" dirty="0" smtClean="0">
                <a:solidFill>
                  <a:srgbClr val="FF0000"/>
                </a:solidFill>
              </a:rPr>
              <a:t>&lt;XML&gt;</a:t>
            </a:r>
            <a:r>
              <a:rPr lang="en-US" dirty="0" smtClean="0"/>
              <a:t> HTML element, enclosing the XML document we want to use in the &lt;XML&gt; element.</a:t>
            </a:r>
          </a:p>
          <a:p>
            <a:r>
              <a:rPr lang="en-US" dirty="0" smtClean="0"/>
              <a:t>To get the root element of the XML document, we use the </a:t>
            </a:r>
            <a:r>
              <a:rPr lang="en-US" b="1" dirty="0" err="1" smtClean="0">
                <a:solidFill>
                  <a:srgbClr val="FF0000"/>
                </a:solidFill>
              </a:rPr>
              <a:t>XMLDocument</a:t>
            </a:r>
            <a:r>
              <a:rPr lang="en-US" dirty="0" smtClean="0"/>
              <a:t> property.</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Getting Attribute Values From XML Elements</a:t>
            </a:r>
            <a:endParaRPr lang="en-US" dirty="0">
              <a:solidFill>
                <a:srgbClr val="FF0000"/>
              </a:solidFill>
            </a:endParaRPr>
          </a:p>
        </p:txBody>
      </p:sp>
      <p:sp>
        <p:nvSpPr>
          <p:cNvPr id="3" name="Content Placeholder 2"/>
          <p:cNvSpPr>
            <a:spLocks noGrp="1"/>
          </p:cNvSpPr>
          <p:nvPr>
            <p:ph idx="1"/>
          </p:nvPr>
        </p:nvSpPr>
        <p:spPr/>
        <p:txBody>
          <a:bodyPr/>
          <a:lstStyle/>
          <a:p>
            <a:r>
              <a:rPr lang="en-US" b="1" dirty="0" err="1" smtClean="0">
                <a:solidFill>
                  <a:srgbClr val="FF0000"/>
                </a:solidFill>
              </a:rPr>
              <a:t>nodeValue</a:t>
            </a:r>
            <a:r>
              <a:rPr lang="en-US" dirty="0" smtClean="0"/>
              <a:t> property is used to get the content of XML elements. </a:t>
            </a:r>
          </a:p>
          <a:p>
            <a:r>
              <a:rPr lang="en-US" dirty="0" smtClean="0"/>
              <a:t>Similarly, we can use </a:t>
            </a:r>
            <a:r>
              <a:rPr lang="en-US" b="1" dirty="0" smtClean="0">
                <a:solidFill>
                  <a:srgbClr val="FF0000"/>
                </a:solidFill>
              </a:rPr>
              <a:t>attributes</a:t>
            </a:r>
            <a:r>
              <a:rPr lang="en-US" dirty="0" smtClean="0"/>
              <a:t> property to get the values of the attributes.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The Difference Between XML and HTML</a:t>
            </a:r>
            <a:endParaRPr lang="en-US" sz="3600" b="1" dirty="0">
              <a:solidFill>
                <a:srgbClr val="FF0000"/>
              </a:solidFill>
            </a:endParaRPr>
          </a:p>
        </p:txBody>
      </p:sp>
      <p:sp>
        <p:nvSpPr>
          <p:cNvPr id="3" name="Content Placeholder 2"/>
          <p:cNvSpPr>
            <a:spLocks noGrp="1"/>
          </p:cNvSpPr>
          <p:nvPr>
            <p:ph idx="1"/>
          </p:nvPr>
        </p:nvSpPr>
        <p:spPr/>
        <p:txBody>
          <a:bodyPr/>
          <a:lstStyle/>
          <a:p>
            <a:r>
              <a:rPr lang="en-US" dirty="0" smtClean="0"/>
              <a:t>XML was designed to carry data - with focus on what data is.</a:t>
            </a:r>
          </a:p>
          <a:p>
            <a:r>
              <a:rPr lang="en-US" dirty="0" smtClean="0"/>
              <a:t>HTML was designed to display data - with focus on how data looks.</a:t>
            </a:r>
          </a:p>
          <a:p>
            <a:r>
              <a:rPr lang="en-US" dirty="0" smtClean="0"/>
              <a:t>XML tags are not predefined like HTML tags.</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XML Does Not Use Predefined Tags</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The XML language has no predefined tags.</a:t>
            </a:r>
          </a:p>
          <a:p>
            <a:r>
              <a:rPr lang="en-US" dirty="0" smtClean="0"/>
              <a:t>HTML works with predefined tags like &lt;p&gt;, &lt;h1&gt;, &lt;table&gt;, etc.</a:t>
            </a:r>
          </a:p>
          <a:p>
            <a:r>
              <a:rPr lang="en-US" dirty="0" smtClean="0"/>
              <a:t>With XML, the author must define both the tags and the document structure.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FF0000"/>
                </a:solidFill>
              </a:rPr>
              <a:t>XML Separates Data from Presentation</a:t>
            </a:r>
            <a:endParaRPr lang="en-US" sz="3600" b="1" dirty="0">
              <a:solidFill>
                <a:srgbClr val="FF0000"/>
              </a:solidFill>
            </a:endParaRPr>
          </a:p>
        </p:txBody>
      </p:sp>
      <p:sp>
        <p:nvSpPr>
          <p:cNvPr id="3" name="Content Placeholder 2"/>
          <p:cNvSpPr>
            <a:spLocks noGrp="1"/>
          </p:cNvSpPr>
          <p:nvPr>
            <p:ph idx="1"/>
          </p:nvPr>
        </p:nvSpPr>
        <p:spPr/>
        <p:txBody>
          <a:bodyPr/>
          <a:lstStyle/>
          <a:p>
            <a:r>
              <a:rPr lang="en-US" dirty="0" smtClean="0"/>
              <a:t>XML does not carry any information about how to be displayed.</a:t>
            </a:r>
          </a:p>
          <a:p>
            <a:r>
              <a:rPr lang="en-US" dirty="0" smtClean="0"/>
              <a:t>The same XML data can be used in many different presentation scenarios.</a:t>
            </a:r>
          </a:p>
          <a:p>
            <a:r>
              <a:rPr lang="en-US" dirty="0" smtClean="0"/>
              <a:t>Because of this, with XML, there is a full separation between data and presentation.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XML Separates Data from HTML</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When displaying data in HTML, we should not have to edit the HTML file when the data changes.</a:t>
            </a:r>
          </a:p>
          <a:p>
            <a:r>
              <a:rPr lang="en-US" dirty="0" smtClean="0"/>
              <a:t>With XML, the data can be stored in separate XML files.</a:t>
            </a:r>
          </a:p>
          <a:p>
            <a:r>
              <a:rPr lang="en-US" dirty="0" smtClean="0"/>
              <a:t>With a few lines of JavaScript code, we can read an XML file and update the data content of any HTML page.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solidFill>
                  <a:srgbClr val="FF0000"/>
                </a:solidFill>
              </a:rPr>
              <a:t>XML Tree</a:t>
            </a:r>
            <a:endParaRPr lang="en-US" sz="4800" b="1"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dirty="0" smtClean="0"/>
              <a:t>XML documents are formed as </a:t>
            </a:r>
            <a:r>
              <a:rPr lang="en-US" b="1" dirty="0" smtClean="0"/>
              <a:t>element trees</a:t>
            </a:r>
            <a:r>
              <a:rPr lang="en-US" dirty="0" smtClean="0"/>
              <a:t>.</a:t>
            </a:r>
          </a:p>
          <a:p>
            <a:r>
              <a:rPr lang="en-US" dirty="0" smtClean="0"/>
              <a:t>An XML tree starts at a </a:t>
            </a:r>
            <a:r>
              <a:rPr lang="en-US" b="1" dirty="0" smtClean="0"/>
              <a:t>root element</a:t>
            </a:r>
            <a:r>
              <a:rPr lang="en-US" dirty="0" smtClean="0"/>
              <a:t> and branches from the root to </a:t>
            </a:r>
            <a:r>
              <a:rPr lang="en-US" b="1" dirty="0" smtClean="0"/>
              <a:t>child elements</a:t>
            </a:r>
            <a:r>
              <a:rPr lang="en-US" dirty="0" smtClean="0"/>
              <a:t>.</a:t>
            </a:r>
          </a:p>
          <a:p>
            <a:r>
              <a:rPr lang="en-US" dirty="0" smtClean="0"/>
              <a:t>All elements can have sub elements (child elements):</a:t>
            </a:r>
          </a:p>
          <a:p>
            <a:pPr>
              <a:buNone/>
            </a:pPr>
            <a:r>
              <a:rPr lang="en-US" b="1" dirty="0" smtClean="0">
                <a:solidFill>
                  <a:srgbClr val="3703F7"/>
                </a:solidFill>
                <a:latin typeface="Copperplate Gothic Light" pitchFamily="34" charset="0"/>
              </a:rPr>
              <a:t>&lt;root&gt;</a:t>
            </a:r>
            <a:br>
              <a:rPr lang="en-US" b="1" dirty="0" smtClean="0">
                <a:solidFill>
                  <a:srgbClr val="3703F7"/>
                </a:solidFill>
                <a:latin typeface="Copperplate Gothic Light" pitchFamily="34" charset="0"/>
              </a:rPr>
            </a:br>
            <a:r>
              <a:rPr lang="en-US" b="1" dirty="0" smtClean="0">
                <a:solidFill>
                  <a:srgbClr val="3703F7"/>
                </a:solidFill>
                <a:latin typeface="Copperplate Gothic Light" pitchFamily="34" charset="0"/>
              </a:rPr>
              <a:t>  &lt;child&gt;</a:t>
            </a:r>
            <a:br>
              <a:rPr lang="en-US" b="1" dirty="0" smtClean="0">
                <a:solidFill>
                  <a:srgbClr val="3703F7"/>
                </a:solidFill>
                <a:latin typeface="Copperplate Gothic Light" pitchFamily="34" charset="0"/>
              </a:rPr>
            </a:br>
            <a:r>
              <a:rPr lang="en-US" b="1" dirty="0" smtClean="0">
                <a:solidFill>
                  <a:srgbClr val="3703F7"/>
                </a:solidFill>
                <a:latin typeface="Copperplate Gothic Light" pitchFamily="34" charset="0"/>
              </a:rPr>
              <a:t>    	&lt;</a:t>
            </a:r>
            <a:r>
              <a:rPr lang="en-US" b="1" dirty="0" err="1" smtClean="0">
                <a:solidFill>
                  <a:srgbClr val="3703F7"/>
                </a:solidFill>
                <a:latin typeface="Copperplate Gothic Light" pitchFamily="34" charset="0"/>
              </a:rPr>
              <a:t>subchild</a:t>
            </a:r>
            <a:r>
              <a:rPr lang="en-US" b="1" dirty="0" smtClean="0">
                <a:solidFill>
                  <a:srgbClr val="3703F7"/>
                </a:solidFill>
                <a:latin typeface="Copperplate Gothic Light" pitchFamily="34" charset="0"/>
              </a:rPr>
              <a:t>&gt;.....&lt;/</a:t>
            </a:r>
            <a:r>
              <a:rPr lang="en-US" b="1" dirty="0" err="1" smtClean="0">
                <a:solidFill>
                  <a:srgbClr val="3703F7"/>
                </a:solidFill>
                <a:latin typeface="Copperplate Gothic Light" pitchFamily="34" charset="0"/>
              </a:rPr>
              <a:t>subchild</a:t>
            </a:r>
            <a:r>
              <a:rPr lang="en-US" b="1" dirty="0" smtClean="0">
                <a:solidFill>
                  <a:srgbClr val="3703F7"/>
                </a:solidFill>
                <a:latin typeface="Copperplate Gothic Light" pitchFamily="34" charset="0"/>
              </a:rPr>
              <a:t>&gt;</a:t>
            </a:r>
            <a:br>
              <a:rPr lang="en-US" b="1" dirty="0" smtClean="0">
                <a:solidFill>
                  <a:srgbClr val="3703F7"/>
                </a:solidFill>
                <a:latin typeface="Copperplate Gothic Light" pitchFamily="34" charset="0"/>
              </a:rPr>
            </a:br>
            <a:r>
              <a:rPr lang="en-US" b="1" dirty="0" smtClean="0">
                <a:solidFill>
                  <a:srgbClr val="3703F7"/>
                </a:solidFill>
                <a:latin typeface="Copperplate Gothic Light" pitchFamily="34" charset="0"/>
              </a:rPr>
              <a:t>  &lt;/child&gt;</a:t>
            </a:r>
          </a:p>
          <a:p>
            <a:pPr>
              <a:buNone/>
            </a:pPr>
            <a:r>
              <a:rPr lang="en-US" b="1" dirty="0" smtClean="0">
                <a:solidFill>
                  <a:srgbClr val="3703F7"/>
                </a:solidFill>
                <a:latin typeface="Copperplate Gothic Light" pitchFamily="34" charset="0"/>
              </a:rPr>
              <a:t>&lt;/root&gt;</a:t>
            </a:r>
            <a:endParaRPr lang="en-US" b="1" dirty="0">
              <a:solidFill>
                <a:srgbClr val="3703F7"/>
              </a:solidFill>
              <a:latin typeface="Copperplate Gothic Light"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The XML Prolog</a:t>
            </a:r>
            <a:endParaRPr lang="en-US" b="1"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3600" b="1" dirty="0" smtClean="0">
                <a:solidFill>
                  <a:srgbClr val="3703F7"/>
                </a:solidFill>
              </a:rPr>
              <a:t>&lt;?xml version="1.0" encoding="UTF-8"?&gt;</a:t>
            </a:r>
          </a:p>
          <a:p>
            <a:pPr>
              <a:buNone/>
            </a:pPr>
            <a:endParaRPr lang="en-US" sz="3600" b="1" dirty="0" smtClean="0">
              <a:solidFill>
                <a:srgbClr val="3703F7"/>
              </a:solidFill>
            </a:endParaRPr>
          </a:p>
          <a:p>
            <a:pPr>
              <a:buNone/>
            </a:pPr>
            <a:r>
              <a:rPr lang="en-US" sz="3600" dirty="0" smtClean="0"/>
              <a:t>The XML prolog is optional. If it exists, it must come first in the document.</a:t>
            </a:r>
            <a:endParaRPr lang="en-US" sz="3600" b="1" dirty="0">
              <a:solidFill>
                <a:srgbClr val="3703F7"/>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XML Documents Must Have a Root Element</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XML documents must contain one root element that is the parent of all other elements.</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caa9118c69671571d01ea83156b046f61453e3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1265</Words>
  <Application>Microsoft Office PowerPoint</Application>
  <PresentationFormat>On-screen Show (4:3)</PresentationFormat>
  <Paragraphs>153</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Essential XML</vt:lpstr>
      <vt:lpstr>What is XML?</vt:lpstr>
      <vt:lpstr>The Difference Between XML and HTML</vt:lpstr>
      <vt:lpstr>XML Does Not Use Predefined Tags</vt:lpstr>
      <vt:lpstr>XML Separates Data from Presentation</vt:lpstr>
      <vt:lpstr>XML Separates Data from HTML</vt:lpstr>
      <vt:lpstr>XML Tree</vt:lpstr>
      <vt:lpstr>The XML Prolog</vt:lpstr>
      <vt:lpstr>XML Documents Must Have a Root Element</vt:lpstr>
      <vt:lpstr>All XML Elements Must Have a Closing Tag</vt:lpstr>
      <vt:lpstr>XML Tags are Case Sensitive</vt:lpstr>
      <vt:lpstr>XML Elements Must be Properly Nested</vt:lpstr>
      <vt:lpstr>XML Attribute Values Must be Quoted</vt:lpstr>
      <vt:lpstr>Comments in XML</vt:lpstr>
      <vt:lpstr>White-space is Preserved in XML</vt:lpstr>
      <vt:lpstr>Valid and Well Formed XML Documents</vt:lpstr>
      <vt:lpstr>Displaying XML</vt:lpstr>
      <vt:lpstr>Why Does XML Display Like This?</vt:lpstr>
      <vt:lpstr>XML DTD</vt:lpstr>
      <vt:lpstr>XML DTD</vt:lpstr>
      <vt:lpstr>Internal DTD Declaration</vt:lpstr>
      <vt:lpstr>External DTD Declaration</vt:lpstr>
      <vt:lpstr>XML Schemas</vt:lpstr>
      <vt:lpstr>XML Schemas</vt:lpstr>
      <vt:lpstr>XML Schemas</vt:lpstr>
      <vt:lpstr>XML Schemas</vt:lpstr>
      <vt:lpstr>Loading XML Documents</vt:lpstr>
      <vt:lpstr>Using Data Islands</vt:lpstr>
      <vt:lpstr>Getting Attribute Values From XML Elements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 (WP)</dc:title>
  <dc:creator>GVK</dc:creator>
  <cp:lastModifiedBy>vinay</cp:lastModifiedBy>
  <cp:revision>35</cp:revision>
  <dcterms:created xsi:type="dcterms:W3CDTF">2006-08-16T00:00:00Z</dcterms:created>
  <dcterms:modified xsi:type="dcterms:W3CDTF">2019-10-22T06:14:50Z</dcterms:modified>
</cp:coreProperties>
</file>