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65" r:id="rId3"/>
    <p:sldId id="285" r:id="rId4"/>
    <p:sldId id="274" r:id="rId5"/>
    <p:sldId id="275" r:id="rId6"/>
    <p:sldId id="281" r:id="rId7"/>
    <p:sldId id="282" r:id="rId8"/>
    <p:sldId id="283" r:id="rId9"/>
    <p:sldId id="284" r:id="rId10"/>
    <p:sldId id="280" r:id="rId11"/>
    <p:sldId id="276"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7A"/>
    <a:srgbClr val="1074BA"/>
    <a:srgbClr val="0F49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2"/>
    <p:restoredTop sz="94689"/>
  </p:normalViewPr>
  <p:slideViewPr>
    <p:cSldViewPr snapToGrid="0" snapToObjects="1">
      <p:cViewPr varScale="1">
        <p:scale>
          <a:sx n="113" d="100"/>
          <a:sy n="113"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E80356-C050-C1D2-FA53-A51C197FC1F3}"/>
              </a:ext>
            </a:extLst>
          </p:cNvPr>
          <p:cNvSpPr/>
          <p:nvPr userDrawn="1"/>
        </p:nvSpPr>
        <p:spPr>
          <a:xfrm>
            <a:off x="0" y="13495"/>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838200" y="6311900"/>
            <a:ext cx="810986" cy="409575"/>
          </a:xfrm>
          <a:prstGeom prst="rect">
            <a:avLst/>
          </a:prstGeom>
        </p:spPr>
        <p:txBody>
          <a:bodyPr/>
          <a:lstStyle/>
          <a:p>
            <a:fld id="{978957DE-0A8A-9D44-8352-34BC09BF7234}" type="datetimeFigureOut">
              <a:rPr lang="en-US" smtClean="0"/>
              <a:pPr/>
              <a:t>12/7/23</a:t>
            </a:fld>
            <a:endParaRPr lang="en-US" dirty="0"/>
          </a:p>
        </p:txBody>
      </p:sp>
      <p:sp>
        <p:nvSpPr>
          <p:cNvPr id="5" name="Footer Placeholder 4"/>
          <p:cNvSpPr>
            <a:spLocks noGrp="1"/>
          </p:cNvSpPr>
          <p:nvPr>
            <p:ph type="ftr" sz="quarter" idx="11"/>
          </p:nvPr>
        </p:nvSpPr>
        <p:spPr>
          <a:xfrm>
            <a:off x="1649186"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32BB5C0-C657-4A40-AAE5-52D908CC6012}" type="slidenum">
              <a:rPr lang="en-US" smtClean="0"/>
              <a:pPr/>
              <a:t>‹#›</a:t>
            </a:fld>
            <a:endParaRPr lang="en-US" dirty="0"/>
          </a:p>
        </p:txBody>
      </p:sp>
      <p:sp>
        <p:nvSpPr>
          <p:cNvPr id="18" name="Rectangle 17">
            <a:extLst>
              <a:ext uri="{FF2B5EF4-FFF2-40B4-BE49-F238E27FC236}">
                <a16:creationId xmlns:a16="http://schemas.microsoft.com/office/drawing/2014/main" id="{AB9E23AB-D469-4A4D-A113-4F3D33D103E8}"/>
              </a:ext>
            </a:extLst>
          </p:cNvPr>
          <p:cNvSpPr/>
          <p:nvPr userDrawn="1"/>
        </p:nvSpPr>
        <p:spPr>
          <a:xfrm>
            <a:off x="0" y="6272212"/>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685ABCB-9A8C-814C-AF85-8D471BDCE039}"/>
              </a:ext>
            </a:extLst>
          </p:cNvPr>
          <p:cNvCxnSpPr>
            <a:cxnSpLocks/>
          </p:cNvCxnSpPr>
          <p:nvPr userDrawn="1"/>
        </p:nvCxnSpPr>
        <p:spPr>
          <a:xfrm flipV="1">
            <a:off x="0" y="623521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5" name="Picture 14" descr="Logo&#10;&#10;Description automatically generated">
            <a:extLst>
              <a:ext uri="{FF2B5EF4-FFF2-40B4-BE49-F238E27FC236}">
                <a16:creationId xmlns:a16="http://schemas.microsoft.com/office/drawing/2014/main" id="{5764DEE7-B45B-9F4E-8545-42828F5FBF9D}"/>
              </a:ext>
            </a:extLst>
          </p:cNvPr>
          <p:cNvPicPr>
            <a:picLocks noChangeAspect="1"/>
          </p:cNvPicPr>
          <p:nvPr userDrawn="1"/>
        </p:nvPicPr>
        <p:blipFill>
          <a:blip r:embed="rId2"/>
          <a:stretch>
            <a:fillRect/>
          </a:stretch>
        </p:blipFill>
        <p:spPr>
          <a:xfrm>
            <a:off x="660242" y="1332226"/>
            <a:ext cx="2550097" cy="1404664"/>
          </a:xfrm>
          <a:prstGeom prst="rect">
            <a:avLst/>
          </a:prstGeom>
        </p:spPr>
      </p:pic>
      <p:sp>
        <p:nvSpPr>
          <p:cNvPr id="10" name="Text Placeholder 9">
            <a:extLst>
              <a:ext uri="{FF2B5EF4-FFF2-40B4-BE49-F238E27FC236}">
                <a16:creationId xmlns:a16="http://schemas.microsoft.com/office/drawing/2014/main" id="{BEABAA7B-A83D-E8CD-A1CC-6A44E2049D85}"/>
              </a:ext>
            </a:extLst>
          </p:cNvPr>
          <p:cNvSpPr>
            <a:spLocks noGrp="1"/>
          </p:cNvSpPr>
          <p:nvPr>
            <p:ph type="body" sz="quarter" idx="13" hasCustomPrompt="1"/>
          </p:nvPr>
        </p:nvSpPr>
        <p:spPr>
          <a:xfrm>
            <a:off x="831850" y="2311269"/>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a:t>
            </a:r>
          </a:p>
        </p:txBody>
      </p:sp>
      <p:sp>
        <p:nvSpPr>
          <p:cNvPr id="14" name="Text Placeholder 13">
            <a:extLst>
              <a:ext uri="{FF2B5EF4-FFF2-40B4-BE49-F238E27FC236}">
                <a16:creationId xmlns:a16="http://schemas.microsoft.com/office/drawing/2014/main" id="{DCA58BFB-D9E9-B67F-6F91-89E21A3C84BF}"/>
              </a:ext>
            </a:extLst>
          </p:cNvPr>
          <p:cNvSpPr>
            <a:spLocks noGrp="1"/>
          </p:cNvSpPr>
          <p:nvPr>
            <p:ph type="body" sz="quarter" idx="14" hasCustomPrompt="1"/>
          </p:nvPr>
        </p:nvSpPr>
        <p:spPr>
          <a:xfrm>
            <a:off x="838200" y="3760895"/>
            <a:ext cx="10358438" cy="585788"/>
          </a:xfrm>
        </p:spPr>
        <p:txBody>
          <a:bodyPr>
            <a:normAutofit/>
          </a:bodyPr>
          <a:lstStyle>
            <a:lvl1pPr marL="0" indent="0">
              <a:buNone/>
              <a:defRPr sz="1800">
                <a:solidFill>
                  <a:schemeClr val="bg1"/>
                </a:solidFill>
              </a:defRPr>
            </a:lvl1pPr>
          </a:lstStyle>
          <a:p>
            <a:pPr lvl="0"/>
            <a:r>
              <a:rPr lang="en-US" dirty="0"/>
              <a:t>Date   |   Details</a:t>
            </a:r>
          </a:p>
        </p:txBody>
      </p:sp>
    </p:spTree>
    <p:extLst>
      <p:ext uri="{BB962C8B-B14F-4D97-AF65-F5344CB8AC3E}">
        <p14:creationId xmlns:p14="http://schemas.microsoft.com/office/powerpoint/2010/main" val="334022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Righ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670560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6BE726-016A-D34F-85C8-2D5FA8A2DD22}"/>
              </a:ext>
            </a:extLst>
          </p:cNvPr>
          <p:cNvSpPr>
            <a:spLocks noGrp="1"/>
          </p:cNvSpPr>
          <p:nvPr>
            <p:ph idx="14"/>
          </p:nvPr>
        </p:nvSpPr>
        <p:spPr>
          <a:xfrm>
            <a:off x="670560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16520" y="1825625"/>
            <a:ext cx="5672560"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Logo&#10;&#10;Description automatically generated">
            <a:extLst>
              <a:ext uri="{FF2B5EF4-FFF2-40B4-BE49-F238E27FC236}">
                <a16:creationId xmlns:a16="http://schemas.microsoft.com/office/drawing/2014/main" id="{5D2A8213-F20A-AC45-B29E-EA1CA189C9EE}"/>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5705F4C5-F497-4952-9338-C7C723B29908}"/>
              </a:ext>
            </a:extLst>
          </p:cNvPr>
          <p:cNvSpPr>
            <a:spLocks noGrp="1"/>
          </p:cNvSpPr>
          <p:nvPr>
            <p:ph type="body" sz="quarter" idx="15" hasCustomPrompt="1"/>
          </p:nvPr>
        </p:nvSpPr>
        <p:spPr>
          <a:xfrm>
            <a:off x="516521" y="783432"/>
            <a:ext cx="5672560"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8225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12192000" cy="1579803"/>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DFB068F-BBDB-0240-A505-51C89576748C}"/>
              </a:ext>
            </a:extLst>
          </p:cNvPr>
          <p:cNvCxnSpPr>
            <a:cxnSpLocks/>
          </p:cNvCxnSpPr>
          <p:nvPr userDrawn="1"/>
        </p:nvCxnSpPr>
        <p:spPr>
          <a:xfrm flipV="1">
            <a:off x="0" y="1570962"/>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46F3E957-AAFE-8246-AB3C-610AB36133F9}"/>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2" name="Text Placeholder 9">
            <a:extLst>
              <a:ext uri="{FF2B5EF4-FFF2-40B4-BE49-F238E27FC236}">
                <a16:creationId xmlns:a16="http://schemas.microsoft.com/office/drawing/2014/main" id="{5F89A45E-B389-2A3E-47AD-3A2F31CAF347}"/>
              </a:ext>
            </a:extLst>
          </p:cNvPr>
          <p:cNvSpPr>
            <a:spLocks noGrp="1"/>
          </p:cNvSpPr>
          <p:nvPr>
            <p:ph type="body" sz="quarter" idx="13" hasCustomPrompt="1"/>
          </p:nvPr>
        </p:nvSpPr>
        <p:spPr>
          <a:xfrm>
            <a:off x="831850" y="1484075"/>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a:t>
            </a:r>
          </a:p>
        </p:txBody>
      </p:sp>
      <p:sp>
        <p:nvSpPr>
          <p:cNvPr id="16" name="Text Placeholder 13">
            <a:extLst>
              <a:ext uri="{FF2B5EF4-FFF2-40B4-BE49-F238E27FC236}">
                <a16:creationId xmlns:a16="http://schemas.microsoft.com/office/drawing/2014/main" id="{F14B5D36-7A79-A179-AB46-43C416CF4DD2}"/>
              </a:ext>
            </a:extLst>
          </p:cNvPr>
          <p:cNvSpPr>
            <a:spLocks noGrp="1"/>
          </p:cNvSpPr>
          <p:nvPr>
            <p:ph type="body" sz="quarter" idx="14" hasCustomPrompt="1"/>
          </p:nvPr>
        </p:nvSpPr>
        <p:spPr>
          <a:xfrm>
            <a:off x="838200" y="2805685"/>
            <a:ext cx="10358438" cy="585788"/>
          </a:xfrm>
        </p:spPr>
        <p:txBody>
          <a:bodyPr>
            <a:noAutofit/>
          </a:bodyPr>
          <a:lstStyle>
            <a:lvl1pPr marL="0" indent="0">
              <a:buNone/>
              <a:defRPr sz="3600">
                <a:solidFill>
                  <a:schemeClr val="bg1"/>
                </a:solidFill>
              </a:defRPr>
            </a:lvl1pPr>
          </a:lstStyle>
          <a:p>
            <a:pPr lvl="0"/>
            <a:r>
              <a:rPr lang="en-US" dirty="0"/>
              <a:t>Subtitle</a:t>
            </a:r>
          </a:p>
        </p:txBody>
      </p:sp>
    </p:spTree>
    <p:extLst>
      <p:ext uri="{BB962C8B-B14F-4D97-AF65-F5344CB8AC3E}">
        <p14:creationId xmlns:p14="http://schemas.microsoft.com/office/powerpoint/2010/main" val="15500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Main with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102F9-23CB-0B4E-9B6A-CFFDD1A6D093}"/>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838200" y="1825625"/>
            <a:ext cx="9617687" cy="4351338"/>
          </a:xfrm>
          <a:prstGeom prst="rect">
            <a:avLst/>
          </a:prstGeom>
        </p:spPr>
        <p:txBody>
          <a:bodyPr/>
          <a:lstStyle>
            <a:lvl1pPr>
              <a:lnSpc>
                <a:spcPct val="150000"/>
              </a:lnSpc>
              <a:defRPr>
                <a:latin typeface="Helvetica" pitchFamily="2" charset="0"/>
              </a:defRPr>
            </a:lvl1pPr>
            <a:lvl2pPr>
              <a:lnSpc>
                <a:spcPct val="150000"/>
              </a:lnSpc>
              <a:defRPr>
                <a:latin typeface="Helvetica" pitchFamily="2" charset="0"/>
              </a:defRPr>
            </a:lvl2pPr>
            <a:lvl3pPr>
              <a:lnSpc>
                <a:spcPct val="150000"/>
              </a:lnSpc>
              <a:defRPr>
                <a:latin typeface="Helvetica" pitchFamily="2" charset="0"/>
              </a:defRPr>
            </a:lvl3pPr>
            <a:lvl4pPr>
              <a:lnSpc>
                <a:spcPct val="150000"/>
              </a:lnSpc>
              <a:defRPr>
                <a:latin typeface="Helvetica" pitchFamily="2" charset="0"/>
              </a:defRPr>
            </a:lvl4pPr>
            <a:lvl5pPr>
              <a:lnSpc>
                <a:spcPct val="150000"/>
              </a:lnSpc>
              <a:defRPr>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838200" y="365126"/>
            <a:ext cx="10515600" cy="1281112"/>
          </a:xfrm>
          <a:prstGeom prst="rect">
            <a:avLst/>
          </a:prstGeom>
        </p:spPr>
        <p:txBody>
          <a:bodyPr anchor="b"/>
          <a:lstStyle>
            <a:lvl1pPr>
              <a:defRPr b="1">
                <a:solidFill>
                  <a:srgbClr val="1074BA"/>
                </a:solidFill>
                <a:latin typeface="Helvetica" pitchFamily="2" charset="0"/>
              </a:defRPr>
            </a:lvl1pPr>
          </a:lstStyle>
          <a:p>
            <a:r>
              <a:rPr lang="en-US" dirty="0"/>
              <a:t>Click to edit title</a:t>
            </a:r>
          </a:p>
        </p:txBody>
      </p:sp>
      <p:pic>
        <p:nvPicPr>
          <p:cNvPr id="8" name="Picture 7">
            <a:extLst>
              <a:ext uri="{FF2B5EF4-FFF2-40B4-BE49-F238E27FC236}">
                <a16:creationId xmlns:a16="http://schemas.microsoft.com/office/drawing/2014/main" id="{9F89C267-9636-2841-9436-F66B0B64160C}"/>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6" name="Date Placeholder 3">
            <a:extLst>
              <a:ext uri="{FF2B5EF4-FFF2-40B4-BE49-F238E27FC236}">
                <a16:creationId xmlns:a16="http://schemas.microsoft.com/office/drawing/2014/main" id="{21FB5021-1C24-B78A-1D48-0EA58E3B2947}"/>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12/7/23</a:t>
            </a:fld>
            <a:endParaRPr lang="en-US" dirty="0"/>
          </a:p>
        </p:txBody>
      </p:sp>
      <p:sp>
        <p:nvSpPr>
          <p:cNvPr id="17" name="Footer Placeholder 4">
            <a:extLst>
              <a:ext uri="{FF2B5EF4-FFF2-40B4-BE49-F238E27FC236}">
                <a16:creationId xmlns:a16="http://schemas.microsoft.com/office/drawing/2014/main" id="{A1BEE0A5-669F-3E0C-FFF4-6F7487BB63B2}"/>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8" name="Slide Number Placeholder 5">
            <a:extLst>
              <a:ext uri="{FF2B5EF4-FFF2-40B4-BE49-F238E27FC236}">
                <a16:creationId xmlns:a16="http://schemas.microsoft.com/office/drawing/2014/main" id="{910A534C-667B-B1E0-7107-5A1BCAC222DF}"/>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30200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948309-2AD8-E34A-A180-C46287715FE8}"/>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53550"/>
            <a:ext cx="10515600" cy="1292688"/>
          </a:xfrm>
          <a:prstGeom prst="rect">
            <a:avLst/>
          </a:prstGeom>
        </p:spPr>
        <p:txBody>
          <a:bodyPr anchor="b"/>
          <a:lstStyle>
            <a:lvl1pPr>
              <a:defRPr b="1">
                <a:solidFill>
                  <a:srgbClr val="1074BA"/>
                </a:solidFill>
              </a:defRPr>
            </a:lvl1pPr>
          </a:lstStyle>
          <a:p>
            <a:r>
              <a:rPr lang="en-US" dirty="0"/>
              <a:t>Click to edit title</a:t>
            </a:r>
          </a:p>
        </p:txBody>
      </p:sp>
      <p:sp>
        <p:nvSpPr>
          <p:cNvPr id="3" name="Content Placeholder 2"/>
          <p:cNvSpPr>
            <a:spLocks noGrp="1"/>
          </p:cNvSpPr>
          <p:nvPr>
            <p:ph sz="half" idx="1" hasCustomPrompt="1"/>
          </p:nvPr>
        </p:nvSpPr>
        <p:spPr>
          <a:xfrm>
            <a:off x="838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5BAE2836-898C-4040-8072-086C2D7AE64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9" name="Date Placeholder 3">
            <a:extLst>
              <a:ext uri="{FF2B5EF4-FFF2-40B4-BE49-F238E27FC236}">
                <a16:creationId xmlns:a16="http://schemas.microsoft.com/office/drawing/2014/main" id="{AEC52A3A-BECD-5B3A-75AC-AB11B89ADB39}"/>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12/7/23</a:t>
            </a:fld>
            <a:endParaRPr lang="en-US" dirty="0"/>
          </a:p>
        </p:txBody>
      </p:sp>
      <p:sp>
        <p:nvSpPr>
          <p:cNvPr id="12" name="Footer Placeholder 4">
            <a:extLst>
              <a:ext uri="{FF2B5EF4-FFF2-40B4-BE49-F238E27FC236}">
                <a16:creationId xmlns:a16="http://schemas.microsoft.com/office/drawing/2014/main" id="{444D2D6D-F907-8BE1-80E8-963E07A4036E}"/>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3" name="Slide Number Placeholder 5">
            <a:extLst>
              <a:ext uri="{FF2B5EF4-FFF2-40B4-BE49-F238E27FC236}">
                <a16:creationId xmlns:a16="http://schemas.microsoft.com/office/drawing/2014/main" id="{9E37ED83-AAC1-1A56-3AC8-BD0922286BDD}"/>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6978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tent - Two Columns with Header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391518-6516-214F-A332-DCE87B30EDAD}"/>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9788" y="365125"/>
            <a:ext cx="10515600" cy="1281113"/>
          </a:xfrm>
          <a:prstGeom prst="rect">
            <a:avLst/>
          </a:prstGeom>
        </p:spPr>
        <p:txBody>
          <a:bodyPr anchor="b"/>
          <a:lstStyle>
            <a:lvl1pPr>
              <a:defRPr b="1">
                <a:solidFill>
                  <a:srgbClr val="1074BA"/>
                </a:solidFill>
              </a:defRPr>
            </a:lvl1pPr>
          </a:lstStyle>
          <a:p>
            <a:r>
              <a:rPr lang="en-US" dirty="0"/>
              <a:t>Click to edit title</a:t>
            </a:r>
          </a:p>
        </p:txBody>
      </p:sp>
      <p:sp>
        <p:nvSpPr>
          <p:cNvPr id="3" name="Text Placeholder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839788" y="2505075"/>
            <a:ext cx="5157787"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6172200" y="2505075"/>
            <a:ext cx="5183188"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630731D-3B54-D449-A75B-08796576B4C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1" name="Date Placeholder 3">
            <a:extLst>
              <a:ext uri="{FF2B5EF4-FFF2-40B4-BE49-F238E27FC236}">
                <a16:creationId xmlns:a16="http://schemas.microsoft.com/office/drawing/2014/main" id="{CB0491C2-97F3-1701-A687-1CB0BB3395CF}"/>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12/7/23</a:t>
            </a:fld>
            <a:endParaRPr lang="en-US" dirty="0"/>
          </a:p>
        </p:txBody>
      </p:sp>
      <p:sp>
        <p:nvSpPr>
          <p:cNvPr id="13" name="Footer Placeholder 4">
            <a:extLst>
              <a:ext uri="{FF2B5EF4-FFF2-40B4-BE49-F238E27FC236}">
                <a16:creationId xmlns:a16="http://schemas.microsoft.com/office/drawing/2014/main" id="{812D41D8-EE3E-C945-65F8-0C269027FA06}"/>
              </a:ext>
            </a:extLst>
          </p:cNvPr>
          <p:cNvSpPr>
            <a:spLocks noGrp="1"/>
          </p:cNvSpPr>
          <p:nvPr>
            <p:ph type="ftr" sz="quarter" idx="11"/>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5" name="Slide Number Placeholder 5">
            <a:extLst>
              <a:ext uri="{FF2B5EF4-FFF2-40B4-BE49-F238E27FC236}">
                <a16:creationId xmlns:a16="http://schemas.microsoft.com/office/drawing/2014/main" id="{0A7A8BA6-C03B-480B-9E6C-926EE7DCE080}"/>
              </a:ext>
            </a:extLst>
          </p:cNvPr>
          <p:cNvSpPr>
            <a:spLocks noGrp="1"/>
          </p:cNvSpPr>
          <p:nvPr>
            <p:ph type="sldNum" sz="quarter" idx="12"/>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804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D3BCD2-4110-F043-B2F7-39B38D2022A9}"/>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281113"/>
          </a:xfrm>
          <a:prstGeom prst="rect">
            <a:avLst/>
          </a:prstGeom>
        </p:spPr>
        <p:txBody>
          <a:bodyPr anchor="b"/>
          <a:lstStyle>
            <a:lvl1pPr>
              <a:defRPr b="1">
                <a:solidFill>
                  <a:srgbClr val="1074BA"/>
                </a:solidFill>
              </a:defRPr>
            </a:lvl1pPr>
          </a:lstStyle>
          <a:p>
            <a:r>
              <a:rPr lang="en-US" dirty="0"/>
              <a:t>Click to edit title</a:t>
            </a:r>
          </a:p>
        </p:txBody>
      </p:sp>
      <p:pic>
        <p:nvPicPr>
          <p:cNvPr id="5" name="Picture 4">
            <a:extLst>
              <a:ext uri="{FF2B5EF4-FFF2-40B4-BE49-F238E27FC236}">
                <a16:creationId xmlns:a16="http://schemas.microsoft.com/office/drawing/2014/main" id="{D497CE00-59A5-914B-81FF-55FA87F65400}"/>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6" name="Date Placeholder 3">
            <a:extLst>
              <a:ext uri="{FF2B5EF4-FFF2-40B4-BE49-F238E27FC236}">
                <a16:creationId xmlns:a16="http://schemas.microsoft.com/office/drawing/2014/main" id="{9A1DBA02-24CB-0AF5-8008-D929B39C4E30}"/>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12/7/23</a:t>
            </a:fld>
            <a:endParaRPr lang="en-US" dirty="0"/>
          </a:p>
        </p:txBody>
      </p:sp>
      <p:sp>
        <p:nvSpPr>
          <p:cNvPr id="7" name="Footer Placeholder 4">
            <a:extLst>
              <a:ext uri="{FF2B5EF4-FFF2-40B4-BE49-F238E27FC236}">
                <a16:creationId xmlns:a16="http://schemas.microsoft.com/office/drawing/2014/main" id="{2C2811A0-E811-D6AE-F161-F35F49FB41AF}"/>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8" name="Slide Number Placeholder 5">
            <a:extLst>
              <a:ext uri="{FF2B5EF4-FFF2-40B4-BE49-F238E27FC236}">
                <a16:creationId xmlns:a16="http://schemas.microsoft.com/office/drawing/2014/main" id="{41A62374-EAC7-62C0-62C7-1760D394B899}"/>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20033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ECE36B-4DF3-F348-9652-C1B5B13D04EE}"/>
              </a:ext>
            </a:extLst>
          </p:cNvPr>
          <p:cNvPicPr>
            <a:picLocks noChangeAspect="1"/>
          </p:cNvPicPr>
          <p:nvPr userDrawn="1"/>
        </p:nvPicPr>
        <p:blipFill>
          <a:blip r:embed="rId2"/>
          <a:srcRect/>
          <a:stretch/>
        </p:blipFill>
        <p:spPr>
          <a:xfrm>
            <a:off x="10396205" y="5789118"/>
            <a:ext cx="1426390" cy="785695"/>
          </a:xfrm>
          <a:prstGeom prst="rect">
            <a:avLst/>
          </a:prstGeom>
        </p:spPr>
      </p:pic>
    </p:spTree>
    <p:extLst>
      <p:ext uri="{BB962C8B-B14F-4D97-AF65-F5344CB8AC3E}">
        <p14:creationId xmlns:p14="http://schemas.microsoft.com/office/powerpoint/2010/main" val="418199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E59F6C-6CED-544A-926B-5AE1ED397042}"/>
              </a:ext>
            </a:extLst>
          </p:cNvPr>
          <p:cNvSpPr/>
          <p:nvPr userDrawn="1"/>
        </p:nvSpPr>
        <p:spPr>
          <a:xfrm>
            <a:off x="0" y="283187"/>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81DA1D-A4CA-1B42-9842-C7E1819C44BA}"/>
              </a:ext>
            </a:extLst>
          </p:cNvPr>
          <p:cNvSpPr/>
          <p:nvPr userDrawn="1"/>
        </p:nvSpPr>
        <p:spPr>
          <a:xfrm>
            <a:off x="0" y="0"/>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A6914EB-EBB6-744E-B484-D61D942F66AC}"/>
              </a:ext>
            </a:extLst>
          </p:cNvPr>
          <p:cNvCxnSpPr>
            <a:cxnSpLocks/>
          </p:cNvCxnSpPr>
          <p:nvPr userDrawn="1"/>
        </p:nvCxnSpPr>
        <p:spPr>
          <a:xfrm flipV="1">
            <a:off x="0" y="57308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459D927F-28CE-D44E-91E3-F1AB908F7780}"/>
              </a:ext>
            </a:extLst>
          </p:cNvPr>
          <p:cNvPicPr>
            <a:picLocks noChangeAspect="1"/>
          </p:cNvPicPr>
          <p:nvPr userDrawn="1"/>
        </p:nvPicPr>
        <p:blipFill>
          <a:blip r:embed="rId2"/>
          <a:stretch>
            <a:fillRect/>
          </a:stretch>
        </p:blipFill>
        <p:spPr>
          <a:xfrm>
            <a:off x="10396204" y="5789118"/>
            <a:ext cx="1426392" cy="785695"/>
          </a:xfrm>
          <a:prstGeom prst="rect">
            <a:avLst/>
          </a:prstGeom>
        </p:spPr>
      </p:pic>
    </p:spTree>
    <p:extLst>
      <p:ext uri="{BB962C8B-B14F-4D97-AF65-F5344CB8AC3E}">
        <p14:creationId xmlns:p14="http://schemas.microsoft.com/office/powerpoint/2010/main" val="128254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Lef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1EEC249F-91FB-509D-9C8C-3984DCAD4ED9}"/>
              </a:ext>
            </a:extLst>
          </p:cNvPr>
          <p:cNvSpPr>
            <a:spLocks noGrp="1"/>
          </p:cNvSpPr>
          <p:nvPr>
            <p:ph idx="14"/>
          </p:nvPr>
        </p:nvSpPr>
        <p:spPr>
          <a:xfrm>
            <a:off x="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867399" y="1825625"/>
            <a:ext cx="5868728"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Logo&#10;&#10;Description automatically generated">
            <a:extLst>
              <a:ext uri="{FF2B5EF4-FFF2-40B4-BE49-F238E27FC236}">
                <a16:creationId xmlns:a16="http://schemas.microsoft.com/office/drawing/2014/main" id="{8307FA5C-2B25-5344-913C-099CAB2BCD16}"/>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FDE35663-4059-413F-5020-DD6012E8B46A}"/>
              </a:ext>
            </a:extLst>
          </p:cNvPr>
          <p:cNvSpPr>
            <a:spLocks noGrp="1"/>
          </p:cNvSpPr>
          <p:nvPr>
            <p:ph type="body" sz="quarter" idx="15" hasCustomPrompt="1"/>
          </p:nvPr>
        </p:nvSpPr>
        <p:spPr>
          <a:xfrm>
            <a:off x="5867397" y="783432"/>
            <a:ext cx="5868729"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957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888BC18D-C8AC-DB06-93A7-CBF4D4BC50FC}"/>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12/7/23</a:t>
            </a:fld>
            <a:endParaRPr lang="en-US" dirty="0"/>
          </a:p>
        </p:txBody>
      </p:sp>
      <p:sp>
        <p:nvSpPr>
          <p:cNvPr id="11" name="Footer Placeholder 4">
            <a:extLst>
              <a:ext uri="{FF2B5EF4-FFF2-40B4-BE49-F238E27FC236}">
                <a16:creationId xmlns:a16="http://schemas.microsoft.com/office/drawing/2014/main" id="{EC660012-4743-368E-CE88-67CD78FEBDD9}"/>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2" name="Slide Number Placeholder 5">
            <a:extLst>
              <a:ext uri="{FF2B5EF4-FFF2-40B4-BE49-F238E27FC236}">
                <a16:creationId xmlns:a16="http://schemas.microsoft.com/office/drawing/2014/main" id="{11CA1A30-593D-1C62-6864-B82A636DB57B}"/>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60231602"/>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 id="2147483664" r:id="rId4"/>
    <p:sldLayoutId id="2147483665" r:id="rId5"/>
    <p:sldLayoutId id="2147483666" r:id="rId6"/>
    <p:sldLayoutId id="2147483667" r:id="rId7"/>
    <p:sldLayoutId id="2147483670"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E9B30-1FBA-D3B5-01C4-D6097FA25081}"/>
              </a:ext>
            </a:extLst>
          </p:cNvPr>
          <p:cNvSpPr>
            <a:spLocks noGrp="1"/>
          </p:cNvSpPr>
          <p:nvPr>
            <p:ph type="body" sz="quarter" idx="13"/>
          </p:nvPr>
        </p:nvSpPr>
        <p:spPr>
          <a:xfrm>
            <a:off x="775903" y="1716799"/>
            <a:ext cx="10852506" cy="1871790"/>
          </a:xfrm>
        </p:spPr>
        <p:txBody>
          <a:bodyPr vert="horz" lIns="91440" tIns="45720" rIns="91440" bIns="45720" rtlCol="0" anchor="t">
            <a:noAutofit/>
          </a:bodyPr>
          <a:lstStyle/>
          <a:p>
            <a:r>
              <a:rPr lang="en-US" sz="2400" dirty="0">
                <a:latin typeface="Helvetica"/>
                <a:cs typeface="Helvetica"/>
              </a:rPr>
              <a:t>Optimizing HR Recruitment for Big Data Roles: A Data-driven approach</a:t>
            </a:r>
            <a:r>
              <a:rPr lang="en-US" dirty="0">
                <a:latin typeface="Helvetica"/>
                <a:cs typeface="Helvetica"/>
              </a:rPr>
              <a:t> </a:t>
            </a:r>
            <a:endParaRPr lang="en-US" dirty="0"/>
          </a:p>
        </p:txBody>
      </p:sp>
      <p:sp>
        <p:nvSpPr>
          <p:cNvPr id="3" name="Text Placeholder 2">
            <a:extLst>
              <a:ext uri="{FF2B5EF4-FFF2-40B4-BE49-F238E27FC236}">
                <a16:creationId xmlns:a16="http://schemas.microsoft.com/office/drawing/2014/main" id="{82626D8B-A899-3DEC-586B-36F2208D1D42}"/>
              </a:ext>
            </a:extLst>
          </p:cNvPr>
          <p:cNvSpPr>
            <a:spLocks noGrp="1"/>
          </p:cNvSpPr>
          <p:nvPr>
            <p:ph type="body" sz="quarter" idx="14"/>
          </p:nvPr>
        </p:nvSpPr>
        <p:spPr>
          <a:xfrm>
            <a:off x="833086" y="3760895"/>
            <a:ext cx="10363552" cy="2232526"/>
          </a:xfrm>
        </p:spPr>
        <p:txBody>
          <a:bodyPr vert="horz" lIns="91440" tIns="45720" rIns="91440" bIns="45720" rtlCol="0" anchor="t">
            <a:normAutofit/>
          </a:bodyPr>
          <a:lstStyle/>
          <a:p>
            <a:r>
              <a:rPr lang="en-US" dirty="0">
                <a:latin typeface="Helvetica"/>
                <a:cs typeface="Helvetica"/>
              </a:rPr>
              <a:t>Lakshmi Prasanna Peddi</a:t>
            </a:r>
            <a:endParaRPr lang="en-US" dirty="0">
              <a:cs typeface="Helvetica" pitchFamily="2" charset="0"/>
            </a:endParaRPr>
          </a:p>
          <a:p>
            <a:r>
              <a:rPr lang="en-US" dirty="0">
                <a:latin typeface="Helvetica"/>
                <a:cs typeface="Helvetica" pitchFamily="2" charset="0"/>
              </a:rPr>
              <a:t>Sai Sree </a:t>
            </a:r>
            <a:r>
              <a:rPr lang="en-US" dirty="0" err="1">
                <a:latin typeface="Helvetica"/>
                <a:cs typeface="Helvetica" pitchFamily="2" charset="0"/>
              </a:rPr>
              <a:t>Gajjala</a:t>
            </a:r>
            <a:endParaRPr lang="en-US" dirty="0">
              <a:latin typeface="Helvetica"/>
              <a:cs typeface="Helvetica"/>
            </a:endParaRPr>
          </a:p>
          <a:p>
            <a:r>
              <a:rPr lang="en-US" dirty="0">
                <a:latin typeface="Helvetica"/>
                <a:cs typeface="Helvetica"/>
              </a:rPr>
              <a:t>Pravallika Peddi</a:t>
            </a:r>
          </a:p>
          <a:p>
            <a:r>
              <a:rPr lang="en-US" dirty="0">
                <a:latin typeface="Helvetica"/>
                <a:cs typeface="Helvetica"/>
              </a:rPr>
              <a:t>Vineela </a:t>
            </a:r>
            <a:r>
              <a:rPr lang="en-US" dirty="0" err="1">
                <a:latin typeface="Helvetica"/>
                <a:cs typeface="Helvetica"/>
              </a:rPr>
              <a:t>Kolagani</a:t>
            </a:r>
            <a:endParaRPr lang="en-US" dirty="0">
              <a:latin typeface="Helvetica"/>
              <a:cs typeface="Helvetica"/>
            </a:endParaRPr>
          </a:p>
        </p:txBody>
      </p:sp>
    </p:spTree>
    <p:extLst>
      <p:ext uri="{BB962C8B-B14F-4D97-AF65-F5344CB8AC3E}">
        <p14:creationId xmlns:p14="http://schemas.microsoft.com/office/powerpoint/2010/main" val="232907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0A7E9-664D-068B-D71F-4177215263B1}"/>
              </a:ext>
            </a:extLst>
          </p:cNvPr>
          <p:cNvSpPr>
            <a:spLocks noGrp="1"/>
          </p:cNvSpPr>
          <p:nvPr>
            <p:ph type="body" sz="quarter" idx="13"/>
          </p:nvPr>
        </p:nvSpPr>
        <p:spPr>
          <a:xfrm>
            <a:off x="642628" y="982894"/>
            <a:ext cx="10360425" cy="1844708"/>
          </a:xfrm>
        </p:spPr>
        <p:txBody>
          <a:bodyPr vert="horz" lIns="91440" tIns="45720" rIns="91440" bIns="45720" rtlCol="0" anchor="t">
            <a:noAutofit/>
          </a:bodyPr>
          <a:lstStyle/>
          <a:p>
            <a:r>
              <a:rPr lang="en-US" sz="2400" dirty="0"/>
              <a:t>Model Evaluation and Results:</a:t>
            </a:r>
            <a:endParaRPr lang="en-US" sz="2400" dirty="0">
              <a:cs typeface="Helvetica"/>
            </a:endParaRPr>
          </a:p>
          <a:p>
            <a:endParaRPr lang="en-US" sz="2400" dirty="0">
              <a:cs typeface="Helvetica"/>
            </a:endParaRPr>
          </a:p>
        </p:txBody>
      </p:sp>
      <p:sp>
        <p:nvSpPr>
          <p:cNvPr id="3" name="Text Placeholder 2">
            <a:extLst>
              <a:ext uri="{FF2B5EF4-FFF2-40B4-BE49-F238E27FC236}">
                <a16:creationId xmlns:a16="http://schemas.microsoft.com/office/drawing/2014/main" id="{0D74A531-B4FF-C9C0-219C-0905E8ABC5B9}"/>
              </a:ext>
            </a:extLst>
          </p:cNvPr>
          <p:cNvSpPr>
            <a:spLocks noGrp="1"/>
          </p:cNvSpPr>
          <p:nvPr>
            <p:ph type="body" sz="quarter" idx="14"/>
          </p:nvPr>
        </p:nvSpPr>
        <p:spPr>
          <a:xfrm>
            <a:off x="838200" y="1858485"/>
            <a:ext cx="10462404" cy="2791154"/>
          </a:xfrm>
        </p:spPr>
        <p:txBody>
          <a:bodyPr vert="horz" lIns="91440" tIns="45720" rIns="91440" bIns="45720" rtlCol="0" anchor="t">
            <a:noAutofit/>
          </a:bodyPr>
          <a:lstStyle/>
          <a:p>
            <a:pPr marL="285750" indent="-285750">
              <a:lnSpc>
                <a:spcPct val="90000"/>
              </a:lnSpc>
              <a:buFont typeface="Arial" panose="020B0604020202020204" pitchFamily="34" charset="0"/>
              <a:buChar char="•"/>
            </a:pPr>
            <a:r>
              <a:rPr lang="en-US" sz="1400" dirty="0"/>
              <a:t>A promising model on the list, Random Forest has a strong R2 score and comparatively low RMSE and MAE values.</a:t>
            </a:r>
          </a:p>
          <a:p>
            <a:pPr>
              <a:lnSpc>
                <a:spcPct val="90000"/>
              </a:lnSpc>
            </a:pPr>
            <a:endParaRPr lang="en-US" sz="1400" dirty="0"/>
          </a:p>
          <a:p>
            <a:endParaRPr lang="en-US" sz="1200" b="1" dirty="0">
              <a:solidFill>
                <a:srgbClr val="D1D5DB"/>
              </a:solidFill>
              <a:latin typeface="Helvetica"/>
              <a:cs typeface="Helvetica"/>
            </a:endParaRPr>
          </a:p>
        </p:txBody>
      </p:sp>
      <p:pic>
        <p:nvPicPr>
          <p:cNvPr id="5" name="Picture 4">
            <a:extLst>
              <a:ext uri="{FF2B5EF4-FFF2-40B4-BE49-F238E27FC236}">
                <a16:creationId xmlns:a16="http://schemas.microsoft.com/office/drawing/2014/main" id="{B7EB92F9-D9CA-9A69-957D-B4A5EE9F40DC}"/>
              </a:ext>
            </a:extLst>
          </p:cNvPr>
          <p:cNvPicPr>
            <a:picLocks noChangeAspect="1"/>
          </p:cNvPicPr>
          <p:nvPr/>
        </p:nvPicPr>
        <p:blipFill>
          <a:blip r:embed="rId2"/>
          <a:stretch>
            <a:fillRect/>
          </a:stretch>
        </p:blipFill>
        <p:spPr>
          <a:xfrm>
            <a:off x="2194096" y="2530429"/>
            <a:ext cx="8297121" cy="2119210"/>
          </a:xfrm>
          <a:prstGeom prst="rect">
            <a:avLst/>
          </a:prstGeom>
        </p:spPr>
      </p:pic>
    </p:spTree>
    <p:extLst>
      <p:ext uri="{BB962C8B-B14F-4D97-AF65-F5344CB8AC3E}">
        <p14:creationId xmlns:p14="http://schemas.microsoft.com/office/powerpoint/2010/main" val="263353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0A7E9-664D-068B-D71F-4177215263B1}"/>
              </a:ext>
            </a:extLst>
          </p:cNvPr>
          <p:cNvSpPr>
            <a:spLocks noGrp="1"/>
          </p:cNvSpPr>
          <p:nvPr>
            <p:ph type="body" sz="quarter" idx="13"/>
          </p:nvPr>
        </p:nvSpPr>
        <p:spPr>
          <a:xfrm>
            <a:off x="836964" y="962438"/>
            <a:ext cx="10360425" cy="1844708"/>
          </a:xfrm>
        </p:spPr>
        <p:txBody>
          <a:bodyPr vert="horz" lIns="91440" tIns="45720" rIns="91440" bIns="45720" rtlCol="0" anchor="t">
            <a:noAutofit/>
          </a:bodyPr>
          <a:lstStyle/>
          <a:p>
            <a:r>
              <a:rPr lang="en-US" sz="2400" i="0" dirty="0">
                <a:effectLst/>
                <a:latin typeface="Open Sans" panose="020B0606030504020204" pitchFamily="34" charset="0"/>
              </a:rPr>
              <a:t>Conclusion and Future Recommendations:</a:t>
            </a:r>
            <a:endParaRPr lang="en-US" sz="2400" dirty="0">
              <a:cs typeface="Helvetica"/>
            </a:endParaRPr>
          </a:p>
        </p:txBody>
      </p:sp>
      <p:sp>
        <p:nvSpPr>
          <p:cNvPr id="3" name="Text Placeholder 2">
            <a:extLst>
              <a:ext uri="{FF2B5EF4-FFF2-40B4-BE49-F238E27FC236}">
                <a16:creationId xmlns:a16="http://schemas.microsoft.com/office/drawing/2014/main" id="{0D74A531-B4FF-C9C0-219C-0905E8ABC5B9}"/>
              </a:ext>
            </a:extLst>
          </p:cNvPr>
          <p:cNvSpPr>
            <a:spLocks noGrp="1"/>
          </p:cNvSpPr>
          <p:nvPr>
            <p:ph type="body" sz="quarter" idx="14"/>
          </p:nvPr>
        </p:nvSpPr>
        <p:spPr>
          <a:xfrm>
            <a:off x="916781" y="1926131"/>
            <a:ext cx="10358438" cy="1762029"/>
          </a:xfrm>
        </p:spPr>
        <p:txBody>
          <a:bodyPr vert="horz" lIns="91440" tIns="45720" rIns="91440" bIns="45720" rtlCol="0" anchor="t">
            <a:noAutofit/>
          </a:bodyPr>
          <a:lstStyle/>
          <a:p>
            <a:r>
              <a:rPr lang="en-US" sz="1400" dirty="0"/>
              <a:t>Based on the data, it appears that the </a:t>
            </a:r>
            <a:r>
              <a:rPr lang="en-US" sz="1400" dirty="0" err="1"/>
              <a:t>RandomForest</a:t>
            </a:r>
            <a:r>
              <a:rPr lang="en-US" sz="1400" dirty="0"/>
              <a:t> model has the greatest balanced performance metrics. With its high accuracy and low error, it is suitable for making forecasts. Overfitting must be taken into account, though, particularly with models like linear regression that produced flawless ratings. One of the recommendations for the future is to further optimize the </a:t>
            </a:r>
            <a:r>
              <a:rPr lang="en-US" sz="1400" dirty="0" err="1"/>
              <a:t>RandomForest</a:t>
            </a:r>
            <a:r>
              <a:rPr lang="en-US" sz="1400" dirty="0"/>
              <a:t> model by performing extensive hyperparameter tuning. To find out if the prediction accuracy can be improved, it would also be advantageous to investigate neural network topologies and ensemble approaches. Models may be kept accurate and relevant over time by periodically updating their data and retraining them.</a:t>
            </a:r>
          </a:p>
          <a:p>
            <a:endParaRPr lang="en-US" sz="2400" dirty="0">
              <a:cs typeface="Helvetica"/>
            </a:endParaRPr>
          </a:p>
          <a:p>
            <a:endParaRPr lang="en-US" sz="2400" dirty="0">
              <a:cs typeface="Helvetica"/>
            </a:endParaRPr>
          </a:p>
          <a:p>
            <a:endParaRPr lang="en-US" sz="2400" dirty="0">
              <a:cs typeface="Helvetica"/>
            </a:endParaRPr>
          </a:p>
        </p:txBody>
      </p:sp>
    </p:spTree>
    <p:extLst>
      <p:ext uri="{BB962C8B-B14F-4D97-AF65-F5344CB8AC3E}">
        <p14:creationId xmlns:p14="http://schemas.microsoft.com/office/powerpoint/2010/main" val="88411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0A7E9-664D-068B-D71F-4177215263B1}"/>
              </a:ext>
            </a:extLst>
          </p:cNvPr>
          <p:cNvSpPr>
            <a:spLocks noGrp="1"/>
          </p:cNvSpPr>
          <p:nvPr>
            <p:ph type="body" sz="quarter" idx="13"/>
          </p:nvPr>
        </p:nvSpPr>
        <p:spPr>
          <a:xfrm>
            <a:off x="912912" y="2401703"/>
            <a:ext cx="10360425" cy="1452799"/>
          </a:xfrm>
        </p:spPr>
        <p:txBody>
          <a:bodyPr vert="horz" lIns="91440" tIns="45720" rIns="91440" bIns="45720" rtlCol="0" anchor="t">
            <a:noAutofit/>
          </a:bodyPr>
          <a:lstStyle/>
          <a:p>
            <a:endParaRPr lang="en-US" sz="2400" dirty="0">
              <a:cs typeface="Helvetica"/>
            </a:endParaRPr>
          </a:p>
          <a:p>
            <a:r>
              <a:rPr lang="en-US" sz="2400" dirty="0">
                <a:cs typeface="Helvetica"/>
              </a:rPr>
              <a:t>                                          </a:t>
            </a:r>
            <a:r>
              <a:rPr lang="en-US" sz="4800" dirty="0">
                <a:cs typeface="Helvetica"/>
              </a:rPr>
              <a:t>Thank you</a:t>
            </a:r>
          </a:p>
        </p:txBody>
      </p:sp>
    </p:spTree>
    <p:extLst>
      <p:ext uri="{BB962C8B-B14F-4D97-AF65-F5344CB8AC3E}">
        <p14:creationId xmlns:p14="http://schemas.microsoft.com/office/powerpoint/2010/main" val="133063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0A7E9-664D-068B-D71F-4177215263B1}"/>
              </a:ext>
            </a:extLst>
          </p:cNvPr>
          <p:cNvSpPr>
            <a:spLocks noGrp="1"/>
          </p:cNvSpPr>
          <p:nvPr>
            <p:ph type="body" sz="quarter" idx="13"/>
          </p:nvPr>
        </p:nvSpPr>
        <p:spPr>
          <a:xfrm>
            <a:off x="836964" y="962438"/>
            <a:ext cx="10360425" cy="1844708"/>
          </a:xfrm>
        </p:spPr>
        <p:txBody>
          <a:bodyPr vert="horz" lIns="91440" tIns="45720" rIns="91440" bIns="45720" rtlCol="0" anchor="t">
            <a:noAutofit/>
          </a:bodyPr>
          <a:lstStyle/>
          <a:p>
            <a:r>
              <a:rPr lang="en-US" sz="2400" dirty="0">
                <a:latin typeface="Helvetica"/>
                <a:cs typeface="Helvetica"/>
              </a:rPr>
              <a:t>Introduction</a:t>
            </a:r>
            <a:endParaRPr lang="en-US" sz="2400" dirty="0"/>
          </a:p>
        </p:txBody>
      </p:sp>
      <p:sp>
        <p:nvSpPr>
          <p:cNvPr id="5" name="Text Placeholder 4">
            <a:extLst>
              <a:ext uri="{FF2B5EF4-FFF2-40B4-BE49-F238E27FC236}">
                <a16:creationId xmlns:a16="http://schemas.microsoft.com/office/drawing/2014/main" id="{1D0344BD-0028-A6F6-C1E3-7005175455C6}"/>
              </a:ext>
            </a:extLst>
          </p:cNvPr>
          <p:cNvSpPr>
            <a:spLocks noGrp="1"/>
          </p:cNvSpPr>
          <p:nvPr>
            <p:ph type="body" sz="quarter" idx="14"/>
          </p:nvPr>
        </p:nvSpPr>
        <p:spPr>
          <a:xfrm>
            <a:off x="838200" y="1992702"/>
            <a:ext cx="10516836" cy="3778370"/>
          </a:xfrm>
        </p:spPr>
        <p:txBody>
          <a:bodyPr/>
          <a:lstStyle/>
          <a:p>
            <a:pPr marL="571500" indent="-571500">
              <a:buFont typeface="Arial" panose="020B0604020202020204" pitchFamily="34" charset="0"/>
              <a:buChar char="•"/>
            </a:pPr>
            <a:r>
              <a:rPr lang="en-US" sz="1600" dirty="0"/>
              <a:t>The use of the power of big data analytics is crucial in the dynamic world of recruitment, where businesses are constantly looking for highly talented individuals to promote their success. Our project, "Optimized Recruitment," sets out to innovate conventional approaches to recruiting. By delving into the vast sea of data extracted from Indeed job listings, we aim to revolutionize recruitment strategies. Our main goal is to improve business hiring processes by using advanced data analytics. The goal of our research is to help HR departments better understand and anticipate hiring trends by analyzing thousands of actual job postings.</a:t>
            </a:r>
          </a:p>
          <a:p>
            <a:pPr marL="571500" indent="-571500">
              <a:buFont typeface="Arial" panose="020B0604020202020204" pitchFamily="34" charset="0"/>
              <a:buChar char="•"/>
            </a:pPr>
            <a:r>
              <a:rPr lang="en-US" sz="1600" dirty="0"/>
              <a:t>In this presentation, we'll discuss the project's approach to the challenging landscape of HR recruitment, showing the potential of data-driven decision making to revolutionize the art of talent acquisition.</a:t>
            </a:r>
          </a:p>
          <a:p>
            <a:endParaRPr lang="en-US" sz="1600" dirty="0"/>
          </a:p>
          <a:p>
            <a:pPr marL="571500" indent="-571500">
              <a:buFont typeface="Arial" panose="020B0604020202020204" pitchFamily="34" charset="0"/>
              <a:buChar char="•"/>
            </a:pPr>
            <a:endParaRPr lang="en-US" sz="1200" dirty="0"/>
          </a:p>
        </p:txBody>
      </p:sp>
    </p:spTree>
    <p:extLst>
      <p:ext uri="{BB962C8B-B14F-4D97-AF65-F5344CB8AC3E}">
        <p14:creationId xmlns:p14="http://schemas.microsoft.com/office/powerpoint/2010/main" val="205651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96DF1-10EF-68B5-17FA-A3B037FF52C4}"/>
              </a:ext>
            </a:extLst>
          </p:cNvPr>
          <p:cNvSpPr>
            <a:spLocks noGrp="1"/>
          </p:cNvSpPr>
          <p:nvPr>
            <p:ph type="body" sz="quarter" idx="13"/>
          </p:nvPr>
        </p:nvSpPr>
        <p:spPr>
          <a:xfrm>
            <a:off x="633442" y="957863"/>
            <a:ext cx="10365539" cy="1338413"/>
          </a:xfrm>
        </p:spPr>
        <p:txBody>
          <a:bodyPr/>
          <a:lstStyle/>
          <a:p>
            <a:r>
              <a:rPr lang="en-US" sz="2400" b="1" i="0" dirty="0">
                <a:effectLst/>
                <a:latin typeface="Söhne"/>
              </a:rPr>
              <a:t>Dataset </a:t>
            </a:r>
            <a:endParaRPr lang="en-US" sz="2400" dirty="0"/>
          </a:p>
        </p:txBody>
      </p:sp>
      <p:sp>
        <p:nvSpPr>
          <p:cNvPr id="3" name="Text Placeholder 2">
            <a:extLst>
              <a:ext uri="{FF2B5EF4-FFF2-40B4-BE49-F238E27FC236}">
                <a16:creationId xmlns:a16="http://schemas.microsoft.com/office/drawing/2014/main" id="{F222C1A8-012B-1718-1D2B-2222B1B6F108}"/>
              </a:ext>
            </a:extLst>
          </p:cNvPr>
          <p:cNvSpPr>
            <a:spLocks noGrp="1"/>
          </p:cNvSpPr>
          <p:nvPr>
            <p:ph type="body" sz="quarter" idx="14"/>
          </p:nvPr>
        </p:nvSpPr>
        <p:spPr>
          <a:xfrm>
            <a:off x="448576" y="1856779"/>
            <a:ext cx="5313870" cy="4487418"/>
          </a:xfrm>
        </p:spPr>
        <p:txBody>
          <a:bodyPr/>
          <a:lstStyle/>
          <a:p>
            <a:r>
              <a:rPr lang="en-US" sz="1400" b="1" dirty="0"/>
              <a:t>Source: </a:t>
            </a:r>
            <a:r>
              <a:rPr lang="en-US" sz="1400" dirty="0"/>
              <a:t>Indeed, which is among the most popular job portals on the internet, is where we obtained our data. There are a huge number of job postings offered.</a:t>
            </a:r>
            <a:br>
              <a:rPr lang="en-US" sz="1400" dirty="0"/>
            </a:br>
            <a:r>
              <a:rPr lang="en-US" sz="1400" b="1" dirty="0"/>
              <a:t>Data Collection: </a:t>
            </a:r>
            <a:r>
              <a:rPr lang="en-US" sz="1400" dirty="0"/>
              <a:t>This data was meticulously web scraped via the Indeed web portal , using the Indeed API. This approach guarantee that our data set is accurate and up-to-date when compared to the job marketplace.</a:t>
            </a:r>
            <a:br>
              <a:rPr lang="en-US" sz="1400" dirty="0"/>
            </a:br>
            <a:r>
              <a:rPr lang="en-US" sz="1400" b="1" dirty="0"/>
              <a:t>Key Features: </a:t>
            </a:r>
            <a:r>
              <a:rPr lang="en-US" sz="1400" dirty="0"/>
              <a:t>Essential features like Job Titles, Locations, as well as Company Ratings are all included in the dataset. These factors are critical to our analysis.</a:t>
            </a:r>
            <a:br>
              <a:rPr lang="en-US" sz="1400" dirty="0"/>
            </a:br>
            <a:r>
              <a:rPr lang="en-US" sz="1400" b="1" dirty="0"/>
              <a:t>Purpose: </a:t>
            </a:r>
            <a:r>
              <a:rPr lang="en-US" sz="1400" dirty="0"/>
              <a:t>The primary objective of this data set is to analyze trends in jobs ads. We hope that by analyzing this data, we can help HR departments make better decisions based on information and improve the quality of their hiring processes.</a:t>
            </a:r>
          </a:p>
          <a:p>
            <a:endParaRPr lang="en-US" sz="1400" dirty="0"/>
          </a:p>
        </p:txBody>
      </p:sp>
      <p:pic>
        <p:nvPicPr>
          <p:cNvPr id="4" name="Picture 3">
            <a:extLst>
              <a:ext uri="{FF2B5EF4-FFF2-40B4-BE49-F238E27FC236}">
                <a16:creationId xmlns:a16="http://schemas.microsoft.com/office/drawing/2014/main" id="{027DEA73-AE45-F556-6F1B-B147FF7D21D7}"/>
              </a:ext>
            </a:extLst>
          </p:cNvPr>
          <p:cNvPicPr>
            <a:picLocks noChangeAspect="1"/>
          </p:cNvPicPr>
          <p:nvPr/>
        </p:nvPicPr>
        <p:blipFill>
          <a:blip r:embed="rId2"/>
          <a:stretch/>
        </p:blipFill>
        <p:spPr>
          <a:xfrm>
            <a:off x="5762446" y="2020351"/>
            <a:ext cx="5968902" cy="3879786"/>
          </a:xfrm>
          <a:prstGeom prst="rect">
            <a:avLst/>
          </a:prstGeom>
        </p:spPr>
      </p:pic>
    </p:spTree>
    <p:extLst>
      <p:ext uri="{BB962C8B-B14F-4D97-AF65-F5344CB8AC3E}">
        <p14:creationId xmlns:p14="http://schemas.microsoft.com/office/powerpoint/2010/main" val="222090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0A7E9-664D-068B-D71F-4177215263B1}"/>
              </a:ext>
            </a:extLst>
          </p:cNvPr>
          <p:cNvSpPr>
            <a:spLocks noGrp="1"/>
          </p:cNvSpPr>
          <p:nvPr>
            <p:ph type="body" sz="quarter" idx="13"/>
          </p:nvPr>
        </p:nvSpPr>
        <p:spPr>
          <a:xfrm>
            <a:off x="836964" y="962438"/>
            <a:ext cx="10360425" cy="1844708"/>
          </a:xfrm>
        </p:spPr>
        <p:txBody>
          <a:bodyPr vert="horz" lIns="91440" tIns="45720" rIns="91440" bIns="45720" rtlCol="0" anchor="t">
            <a:noAutofit/>
          </a:bodyPr>
          <a:lstStyle/>
          <a:p>
            <a:r>
              <a:rPr lang="en-US" sz="2400" dirty="0"/>
              <a:t>Data Analysis - Job Titles Distribution</a:t>
            </a:r>
            <a:endParaRPr lang="en-US" sz="2400" dirty="0">
              <a:cs typeface="Helvetica"/>
            </a:endParaRPr>
          </a:p>
        </p:txBody>
      </p:sp>
      <p:sp>
        <p:nvSpPr>
          <p:cNvPr id="3" name="Text Placeholder 2">
            <a:extLst>
              <a:ext uri="{FF2B5EF4-FFF2-40B4-BE49-F238E27FC236}">
                <a16:creationId xmlns:a16="http://schemas.microsoft.com/office/drawing/2014/main" id="{0D74A531-B4FF-C9C0-219C-0905E8ABC5B9}"/>
              </a:ext>
            </a:extLst>
          </p:cNvPr>
          <p:cNvSpPr>
            <a:spLocks noGrp="1"/>
          </p:cNvSpPr>
          <p:nvPr>
            <p:ph type="body" sz="quarter" idx="14"/>
          </p:nvPr>
        </p:nvSpPr>
        <p:spPr>
          <a:xfrm>
            <a:off x="838201" y="1784210"/>
            <a:ext cx="5257800" cy="4111352"/>
          </a:xfrm>
        </p:spPr>
        <p:txBody>
          <a:bodyPr vert="horz" lIns="91440" tIns="45720" rIns="91440" bIns="45720" rtlCol="0" anchor="t">
            <a:noAutofit/>
          </a:bodyPr>
          <a:lstStyle/>
          <a:p>
            <a:pPr marL="285750" indent="-285750" algn="just">
              <a:lnSpc>
                <a:spcPct val="90000"/>
              </a:lnSpc>
              <a:buFont typeface="Arial" panose="020B0604020202020204" pitchFamily="34" charset="0"/>
              <a:buChar char="•"/>
            </a:pPr>
            <a:r>
              <a:rPr lang="en-US" sz="1400" dirty="0"/>
              <a:t>According to our findings, "Data Science" is the most popular job role in the dataset, accounting for 29.42% of postings. This highlights the significant need for data science experts in the job marketplace. </a:t>
            </a:r>
          </a:p>
          <a:p>
            <a:pPr marL="285750" indent="-285750" algn="just">
              <a:lnSpc>
                <a:spcPct val="90000"/>
              </a:lnSpc>
              <a:buFont typeface="Arial" panose="020B0604020202020204" pitchFamily="34" charset="0"/>
              <a:buChar char="•"/>
            </a:pPr>
            <a:r>
              <a:rPr lang="en-US" sz="1400" dirty="0"/>
              <a:t>In addition to Data Scientists, the industry has an insatiable demand for data-centric jobs such as Data Analysts and Data Engineers.</a:t>
            </a:r>
          </a:p>
          <a:p>
            <a:pPr marL="285750" indent="-285750" algn="just">
              <a:lnSpc>
                <a:spcPct val="90000"/>
              </a:lnSpc>
              <a:buFont typeface="Arial" panose="020B0604020202020204" pitchFamily="34" charset="0"/>
              <a:buChar char="•"/>
            </a:pPr>
            <a:r>
              <a:rPr lang="en-US" sz="1400" dirty="0"/>
              <a:t>The dataset supports the idea that businesses are increasingly looking to fill data-centric positions. Data scientists and analysts have grown increasingly important to the success of companies.</a:t>
            </a:r>
          </a:p>
          <a:p>
            <a:pPr marL="285750" indent="-285750" algn="just">
              <a:lnSpc>
                <a:spcPct val="90000"/>
              </a:lnSpc>
              <a:buFont typeface="Arial" panose="020B0604020202020204" pitchFamily="34" charset="0"/>
              <a:buChar char="•"/>
            </a:pPr>
            <a:endParaRPr lang="en-US" sz="1400" dirty="0"/>
          </a:p>
          <a:p>
            <a:endParaRPr lang="en-US" sz="1200" dirty="0">
              <a:solidFill>
                <a:srgbClr val="D1D5DB"/>
              </a:solidFill>
              <a:latin typeface="Helvetica"/>
              <a:cs typeface="Helvetica"/>
            </a:endParaRPr>
          </a:p>
        </p:txBody>
      </p:sp>
      <p:pic>
        <p:nvPicPr>
          <p:cNvPr id="6" name="Picture 6">
            <a:extLst>
              <a:ext uri="{FF2B5EF4-FFF2-40B4-BE49-F238E27FC236}">
                <a16:creationId xmlns:a16="http://schemas.microsoft.com/office/drawing/2014/main" id="{7F441955-AC04-FB69-E2BC-91572E1E1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85" y="1784210"/>
            <a:ext cx="5103644" cy="483465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B881BAA5-E245-F672-65D6-9CBC504A64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DEC9118B-C4A4-6A3C-A268-0A6B5D75455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8B6FBB89-A2A3-F1C1-80CD-B713B87C5B04}"/>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screenshot of a computer code&#10;&#10;Description automatically generated">
            <a:extLst>
              <a:ext uri="{FF2B5EF4-FFF2-40B4-BE49-F238E27FC236}">
                <a16:creationId xmlns:a16="http://schemas.microsoft.com/office/drawing/2014/main" id="{F78D14A8-2D68-B5F2-2EFF-4E458A4A67BC}"/>
              </a:ext>
            </a:extLst>
          </p:cNvPr>
          <p:cNvPicPr>
            <a:picLocks noChangeAspect="1"/>
          </p:cNvPicPr>
          <p:nvPr/>
        </p:nvPicPr>
        <p:blipFill>
          <a:blip r:embed="rId3"/>
          <a:stretch>
            <a:fillRect/>
          </a:stretch>
        </p:blipFill>
        <p:spPr>
          <a:xfrm>
            <a:off x="1049611" y="4341542"/>
            <a:ext cx="4967565" cy="2375792"/>
          </a:xfrm>
          <a:prstGeom prst="rect">
            <a:avLst/>
          </a:prstGeom>
        </p:spPr>
      </p:pic>
    </p:spTree>
    <p:extLst>
      <p:ext uri="{BB962C8B-B14F-4D97-AF65-F5344CB8AC3E}">
        <p14:creationId xmlns:p14="http://schemas.microsoft.com/office/powerpoint/2010/main" val="1795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0A7E9-664D-068B-D71F-4177215263B1}"/>
              </a:ext>
            </a:extLst>
          </p:cNvPr>
          <p:cNvSpPr>
            <a:spLocks noGrp="1"/>
          </p:cNvSpPr>
          <p:nvPr>
            <p:ph type="body" sz="quarter" idx="13"/>
          </p:nvPr>
        </p:nvSpPr>
        <p:spPr>
          <a:xfrm>
            <a:off x="836964" y="962438"/>
            <a:ext cx="10360425" cy="1844708"/>
          </a:xfrm>
        </p:spPr>
        <p:txBody>
          <a:bodyPr vert="horz" lIns="91440" tIns="45720" rIns="91440" bIns="45720" rtlCol="0" anchor="t">
            <a:noAutofit/>
          </a:bodyPr>
          <a:lstStyle/>
          <a:p>
            <a:r>
              <a:rPr lang="en-US" sz="2400" dirty="0"/>
              <a:t>Data Analysis - Most Repeated Companies' Ads</a:t>
            </a:r>
            <a:endParaRPr lang="en-US" sz="2400" dirty="0">
              <a:cs typeface="Helvetica"/>
            </a:endParaRPr>
          </a:p>
        </p:txBody>
      </p:sp>
      <p:sp>
        <p:nvSpPr>
          <p:cNvPr id="3" name="Text Placeholder 2">
            <a:extLst>
              <a:ext uri="{FF2B5EF4-FFF2-40B4-BE49-F238E27FC236}">
                <a16:creationId xmlns:a16="http://schemas.microsoft.com/office/drawing/2014/main" id="{0D74A531-B4FF-C9C0-219C-0905E8ABC5B9}"/>
              </a:ext>
            </a:extLst>
          </p:cNvPr>
          <p:cNvSpPr>
            <a:spLocks noGrp="1"/>
          </p:cNvSpPr>
          <p:nvPr>
            <p:ph type="body" sz="quarter" idx="14"/>
          </p:nvPr>
        </p:nvSpPr>
        <p:spPr>
          <a:xfrm>
            <a:off x="838200" y="1858484"/>
            <a:ext cx="5416254" cy="3805775"/>
          </a:xfrm>
        </p:spPr>
        <p:txBody>
          <a:bodyPr vert="horz" lIns="91440" tIns="45720" rIns="91440" bIns="45720" rtlCol="0" anchor="t">
            <a:noAutofit/>
          </a:bodyPr>
          <a:lstStyle/>
          <a:p>
            <a:pPr marL="285750" indent="-285750" algn="just">
              <a:lnSpc>
                <a:spcPct val="90000"/>
              </a:lnSpc>
              <a:buFont typeface="Arial" panose="020B0604020202020204" pitchFamily="34" charset="0"/>
              <a:buChar char="•"/>
            </a:pPr>
            <a:r>
              <a:rPr lang="en-US" sz="1400" dirty="0"/>
              <a:t>Our research shows that positions in the fields of Data Science, Data Engineering, and Software Engineering are always in high demand. These jobs represent the most sought-after specializations by companies.</a:t>
            </a:r>
          </a:p>
          <a:p>
            <a:pPr marL="285750" indent="-285750" algn="just">
              <a:lnSpc>
                <a:spcPct val="90000"/>
              </a:lnSpc>
              <a:buFont typeface="Arial" panose="020B0604020202020204" pitchFamily="34" charset="0"/>
              <a:buChar char="•"/>
            </a:pPr>
            <a:r>
              <a:rPr lang="en-US" sz="1400" dirty="0"/>
              <a:t>We see that businesses are expanding their job boundaries to include a wider range of data-related roles. They have realized the value of data in many areas of their business, and their strategy reflects it.</a:t>
            </a:r>
          </a:p>
          <a:p>
            <a:pPr marL="285750" indent="-285750" algn="just">
              <a:lnSpc>
                <a:spcPct val="90000"/>
              </a:lnSpc>
              <a:buFont typeface="Arial" panose="020B0604020202020204" pitchFamily="34" charset="0"/>
              <a:buChar char="•"/>
            </a:pPr>
            <a:r>
              <a:rPr lang="en-US" sz="1400" dirty="0"/>
              <a:t>The dataset reveals a significant change in how businesses deploy their employees in their HR departments. They are hiring for positions involving both the management and utilization of data, such as Data Scientists and Software Developers. This demonstrates an all-encompassing strategy for utilizing data in working environments.</a:t>
            </a:r>
          </a:p>
          <a:p>
            <a:endParaRPr lang="en-US" dirty="0">
              <a:cs typeface="Helvetica"/>
            </a:endParaRPr>
          </a:p>
        </p:txBody>
      </p:sp>
      <p:pic>
        <p:nvPicPr>
          <p:cNvPr id="5" name="Picture 8">
            <a:extLst>
              <a:ext uri="{FF2B5EF4-FFF2-40B4-BE49-F238E27FC236}">
                <a16:creationId xmlns:a16="http://schemas.microsoft.com/office/drawing/2014/main" id="{B332A593-F80E-265C-D4F5-EDE272FCE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725" y="1890870"/>
            <a:ext cx="4942935" cy="400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48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7C8EFE-EEA4-90AF-3047-A6C817DE97A6}"/>
              </a:ext>
            </a:extLst>
          </p:cNvPr>
          <p:cNvSpPr>
            <a:spLocks noGrp="1"/>
          </p:cNvSpPr>
          <p:nvPr>
            <p:ph type="body" sz="quarter" idx="13"/>
          </p:nvPr>
        </p:nvSpPr>
        <p:spPr>
          <a:xfrm>
            <a:off x="719707" y="973798"/>
            <a:ext cx="10365539" cy="1338413"/>
          </a:xfrm>
        </p:spPr>
        <p:txBody>
          <a:bodyPr/>
          <a:lstStyle/>
          <a:p>
            <a:r>
              <a:rPr lang="en-US" sz="2400" dirty="0">
                <a:solidFill>
                  <a:srgbClr val="FFFFFF"/>
                </a:solidFill>
              </a:rPr>
              <a:t>Data Analysis - Job Area Distribution</a:t>
            </a:r>
            <a:endParaRPr lang="en-US" sz="2400" dirty="0"/>
          </a:p>
        </p:txBody>
      </p:sp>
      <p:sp>
        <p:nvSpPr>
          <p:cNvPr id="3" name="Text Placeholder 2">
            <a:extLst>
              <a:ext uri="{FF2B5EF4-FFF2-40B4-BE49-F238E27FC236}">
                <a16:creationId xmlns:a16="http://schemas.microsoft.com/office/drawing/2014/main" id="{4E9F2A90-EA2A-F0F4-C933-B68C46B03070}"/>
              </a:ext>
            </a:extLst>
          </p:cNvPr>
          <p:cNvSpPr>
            <a:spLocks noGrp="1"/>
          </p:cNvSpPr>
          <p:nvPr>
            <p:ph type="body" sz="quarter" idx="14"/>
          </p:nvPr>
        </p:nvSpPr>
        <p:spPr>
          <a:xfrm>
            <a:off x="719707" y="1794294"/>
            <a:ext cx="4516527" cy="3062378"/>
          </a:xfrm>
        </p:spPr>
        <p:txBody>
          <a:bodyPr/>
          <a:lstStyle/>
          <a:p>
            <a:pPr marL="285750" indent="-285750" algn="just">
              <a:lnSpc>
                <a:spcPct val="90000"/>
              </a:lnSpc>
              <a:buFont typeface="Arial" panose="020B0604020202020204" pitchFamily="34" charset="0"/>
              <a:buChar char="•"/>
            </a:pPr>
            <a:r>
              <a:rPr lang="en-US" sz="1400" dirty="0">
                <a:solidFill>
                  <a:srgbClr val="FFFFFF"/>
                </a:solidFill>
              </a:rPr>
              <a:t>Our analysis finds that the most popular jobs location in this group is "Remote," showing an increasing trend to possibilities for remote employment. This connects with the worldwide shift to flexible work arrangements.</a:t>
            </a:r>
          </a:p>
          <a:p>
            <a:pPr marL="285750" indent="-285750" algn="just">
              <a:lnSpc>
                <a:spcPct val="90000"/>
              </a:lnSpc>
              <a:buFont typeface="Arial" panose="020B0604020202020204" pitchFamily="34" charset="0"/>
              <a:buChar char="•"/>
            </a:pPr>
            <a:r>
              <a:rPr lang="en-US" sz="1400" dirty="0">
                <a:solidFill>
                  <a:srgbClr val="FFFFFF"/>
                </a:solidFill>
              </a:rPr>
              <a:t>Particularly, powerful tech businesses may be found in both California and New York, both of which are major employment hubs for data-related jobs. Careers in this industry can be found in a variety of states, with Texas, Illinois, among Massachusetts emerging as key locations.</a:t>
            </a:r>
          </a:p>
          <a:p>
            <a:endParaRPr lang="en-US" sz="1400" dirty="0"/>
          </a:p>
        </p:txBody>
      </p:sp>
      <p:pic>
        <p:nvPicPr>
          <p:cNvPr id="4" name="Picture 2" descr="A graph of a number of green squares&#10;&#10;Description automatically generated with medium confidence">
            <a:extLst>
              <a:ext uri="{FF2B5EF4-FFF2-40B4-BE49-F238E27FC236}">
                <a16:creationId xmlns:a16="http://schemas.microsoft.com/office/drawing/2014/main" id="{ACC93A69-76E5-C307-8BE3-3FE996BE30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58928" y="1746521"/>
            <a:ext cx="6038491" cy="4714049"/>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10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6C18D9-1B68-A959-1DF5-71426166C1D5}"/>
              </a:ext>
            </a:extLst>
          </p:cNvPr>
          <p:cNvSpPr>
            <a:spLocks noGrp="1"/>
          </p:cNvSpPr>
          <p:nvPr>
            <p:ph type="body" sz="quarter" idx="13"/>
          </p:nvPr>
        </p:nvSpPr>
        <p:spPr>
          <a:xfrm>
            <a:off x="606813" y="970143"/>
            <a:ext cx="10365539" cy="1338413"/>
          </a:xfrm>
        </p:spPr>
        <p:txBody>
          <a:bodyPr/>
          <a:lstStyle/>
          <a:p>
            <a:r>
              <a:rPr lang="en-US" sz="2400" b="1" i="0" dirty="0">
                <a:effectLst/>
                <a:latin typeface="Söhne"/>
              </a:rPr>
              <a:t>Data Analysis - Job Title based on Location</a:t>
            </a:r>
            <a:endParaRPr lang="en-US" sz="2400" dirty="0"/>
          </a:p>
        </p:txBody>
      </p:sp>
      <p:sp>
        <p:nvSpPr>
          <p:cNvPr id="3" name="Text Placeholder 2">
            <a:extLst>
              <a:ext uri="{FF2B5EF4-FFF2-40B4-BE49-F238E27FC236}">
                <a16:creationId xmlns:a16="http://schemas.microsoft.com/office/drawing/2014/main" id="{B2936E0D-684B-4C09-FF54-58B1D74B8624}"/>
              </a:ext>
            </a:extLst>
          </p:cNvPr>
          <p:cNvSpPr>
            <a:spLocks noGrp="1"/>
          </p:cNvSpPr>
          <p:nvPr>
            <p:ph type="body" sz="quarter" idx="14"/>
          </p:nvPr>
        </p:nvSpPr>
        <p:spPr>
          <a:xfrm>
            <a:off x="700177" y="1839525"/>
            <a:ext cx="4251385" cy="1688677"/>
          </a:xfrm>
        </p:spPr>
        <p:txBody>
          <a:bodyPr/>
          <a:lstStyle/>
          <a:p>
            <a:pPr marL="285750" indent="-285750">
              <a:lnSpc>
                <a:spcPct val="90000"/>
              </a:lnSpc>
              <a:buFont typeface="Arial" panose="020B0604020202020204" pitchFamily="34" charset="0"/>
              <a:buChar char="•"/>
            </a:pPr>
            <a:r>
              <a:rPr lang="en-US" sz="1400" dirty="0"/>
              <a:t>The distribution of job titles by location is shown in the graphic, which highlights the importance of business and data-centric careers in the modern workforce. </a:t>
            </a:r>
          </a:p>
          <a:p>
            <a:pPr marL="285750" indent="-285750">
              <a:lnSpc>
                <a:spcPct val="90000"/>
              </a:lnSpc>
              <a:buFont typeface="Arial" panose="020B0604020202020204" pitchFamily="34" charset="0"/>
              <a:buChar char="•"/>
            </a:pPr>
            <a:r>
              <a:rPr lang="en-US" sz="1400" dirty="0"/>
              <a:t>At 27%, the "Business" title dominates and denotes a flourishing corporate ecosystem in particular areas. </a:t>
            </a:r>
          </a:p>
          <a:p>
            <a:pPr marL="285750" indent="-285750">
              <a:lnSpc>
                <a:spcPct val="90000"/>
              </a:lnSpc>
              <a:buFont typeface="Arial" panose="020B0604020202020204" pitchFamily="34" charset="0"/>
              <a:buChar char="•"/>
            </a:pPr>
            <a:r>
              <a:rPr lang="en-US" sz="1400" dirty="0"/>
              <a:t>Data experts are in high demand, as seen by the significant prevalence of "Data Engineer" and "Data Science" professions (21% and 16%, respectively), which highlights the changing nature of the labor market and its strong preference for data-driven skills and knowledge.</a:t>
            </a:r>
          </a:p>
          <a:p>
            <a:endParaRPr lang="en-US" sz="1400" dirty="0"/>
          </a:p>
        </p:txBody>
      </p:sp>
      <p:pic>
        <p:nvPicPr>
          <p:cNvPr id="4" name="Picture 3" descr="A pie chart with different colored circles&#10;&#10;Description automatically generated">
            <a:extLst>
              <a:ext uri="{FF2B5EF4-FFF2-40B4-BE49-F238E27FC236}">
                <a16:creationId xmlns:a16="http://schemas.microsoft.com/office/drawing/2014/main" id="{F56628AF-859D-F9CA-CB9D-4EDC24B2AD78}"/>
              </a:ext>
            </a:extLst>
          </p:cNvPr>
          <p:cNvPicPr>
            <a:picLocks noChangeAspect="1"/>
          </p:cNvPicPr>
          <p:nvPr/>
        </p:nvPicPr>
        <p:blipFill rotWithShape="1">
          <a:blip r:embed="rId2"/>
          <a:srcRect l="2653" r="3259" b="-3"/>
          <a:stretch/>
        </p:blipFill>
        <p:spPr>
          <a:xfrm>
            <a:off x="5524467" y="1905510"/>
            <a:ext cx="5638853" cy="4330205"/>
          </a:xfrm>
          <a:prstGeom prst="rect">
            <a:avLst/>
          </a:prstGeom>
        </p:spPr>
      </p:pic>
    </p:spTree>
    <p:extLst>
      <p:ext uri="{BB962C8B-B14F-4D97-AF65-F5344CB8AC3E}">
        <p14:creationId xmlns:p14="http://schemas.microsoft.com/office/powerpoint/2010/main" val="417589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646C42-470A-D030-E48B-D389B82F2EE2}"/>
              </a:ext>
            </a:extLst>
          </p:cNvPr>
          <p:cNvSpPr>
            <a:spLocks noGrp="1"/>
          </p:cNvSpPr>
          <p:nvPr>
            <p:ph type="body" sz="quarter" idx="13"/>
          </p:nvPr>
        </p:nvSpPr>
        <p:spPr>
          <a:xfrm>
            <a:off x="711080" y="987396"/>
            <a:ext cx="10365539" cy="1338413"/>
          </a:xfrm>
        </p:spPr>
        <p:txBody>
          <a:bodyPr/>
          <a:lstStyle/>
          <a:p>
            <a:r>
              <a:rPr lang="en-US" sz="2400" dirty="0"/>
              <a:t>Data Analysis - Distribution of Ratings : Job Developers</a:t>
            </a:r>
          </a:p>
        </p:txBody>
      </p:sp>
      <p:sp>
        <p:nvSpPr>
          <p:cNvPr id="3" name="Text Placeholder 2">
            <a:extLst>
              <a:ext uri="{FF2B5EF4-FFF2-40B4-BE49-F238E27FC236}">
                <a16:creationId xmlns:a16="http://schemas.microsoft.com/office/drawing/2014/main" id="{ADB04579-AB72-9DD9-8B8A-AAB55D13A641}"/>
              </a:ext>
            </a:extLst>
          </p:cNvPr>
          <p:cNvSpPr>
            <a:spLocks noGrp="1"/>
          </p:cNvSpPr>
          <p:nvPr>
            <p:ph type="body" sz="quarter" idx="14"/>
          </p:nvPr>
        </p:nvSpPr>
        <p:spPr>
          <a:xfrm>
            <a:off x="711080" y="1811546"/>
            <a:ext cx="4413011" cy="4059057"/>
          </a:xfrm>
        </p:spPr>
        <p:txBody>
          <a:bodyPr/>
          <a:lstStyle/>
          <a:p>
            <a:r>
              <a:rPr lang="en-US" sz="1400" dirty="0"/>
              <a:t>The pie chart displaying the distribution of evaluations for job developers across varied titles indicates a good equilibrium. Each section marking a spread of around 9-11% expresses an overarching satisfaction or uniform performance review across the board, independent of the specific domain. This fair rating shows a constant quality of work and professionalism by job developers in diverse professions.</a:t>
            </a:r>
          </a:p>
          <a:p>
            <a:endParaRPr lang="en-US" sz="1400" dirty="0"/>
          </a:p>
        </p:txBody>
      </p:sp>
      <p:pic>
        <p:nvPicPr>
          <p:cNvPr id="4" name="Picture 3">
            <a:extLst>
              <a:ext uri="{FF2B5EF4-FFF2-40B4-BE49-F238E27FC236}">
                <a16:creationId xmlns:a16="http://schemas.microsoft.com/office/drawing/2014/main" id="{E2E33DD0-517A-37A9-0FCE-3A3AF0BAB42A}"/>
              </a:ext>
            </a:extLst>
          </p:cNvPr>
          <p:cNvPicPr>
            <a:picLocks noChangeAspect="1"/>
          </p:cNvPicPr>
          <p:nvPr/>
        </p:nvPicPr>
        <p:blipFill>
          <a:blip r:embed="rId2"/>
          <a:stretch>
            <a:fillRect/>
          </a:stretch>
        </p:blipFill>
        <p:spPr>
          <a:xfrm>
            <a:off x="5557249" y="1982905"/>
            <a:ext cx="5366553"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7513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9FDA08-FC31-76EB-94B3-9731C12FB56C}"/>
              </a:ext>
            </a:extLst>
          </p:cNvPr>
          <p:cNvSpPr>
            <a:spLocks noGrp="1"/>
          </p:cNvSpPr>
          <p:nvPr>
            <p:ph type="body" sz="quarter" idx="13"/>
          </p:nvPr>
        </p:nvSpPr>
        <p:spPr>
          <a:xfrm>
            <a:off x="838200" y="940611"/>
            <a:ext cx="10365539" cy="1338413"/>
          </a:xfrm>
        </p:spPr>
        <p:txBody>
          <a:bodyPr/>
          <a:lstStyle/>
          <a:p>
            <a:r>
              <a:rPr lang="en-US" sz="2400" dirty="0"/>
              <a:t>Data Analysis - Most Repeated Words:</a:t>
            </a:r>
          </a:p>
        </p:txBody>
      </p:sp>
      <p:sp>
        <p:nvSpPr>
          <p:cNvPr id="3" name="Text Placeholder 2">
            <a:extLst>
              <a:ext uri="{FF2B5EF4-FFF2-40B4-BE49-F238E27FC236}">
                <a16:creationId xmlns:a16="http://schemas.microsoft.com/office/drawing/2014/main" id="{F4C99571-CA76-77C1-B564-11395D8C8EEC}"/>
              </a:ext>
            </a:extLst>
          </p:cNvPr>
          <p:cNvSpPr>
            <a:spLocks noGrp="1"/>
          </p:cNvSpPr>
          <p:nvPr>
            <p:ph type="body" sz="quarter" idx="14"/>
          </p:nvPr>
        </p:nvSpPr>
        <p:spPr>
          <a:xfrm>
            <a:off x="988261" y="1822273"/>
            <a:ext cx="4734464" cy="2180383"/>
          </a:xfrm>
        </p:spPr>
        <p:txBody>
          <a:bodyPr/>
          <a:lstStyle/>
          <a:p>
            <a:r>
              <a:rPr lang="en-US" sz="1400" dirty="0"/>
              <a:t>Regarding data analysis, the word cloud highlights the present industrial zeitgeist since it is filled with frequently occurring terms from job descriptions.</a:t>
            </a:r>
          </a:p>
          <a:p>
            <a:r>
              <a:rPr lang="en-US" sz="1400" dirty="0"/>
              <a:t> The prevalence of words such as "data", "experience", "business", "analysis", "learning", and "database" suggests a clear desire for experts in these fields, explaining the current and possibly growing need for such knowledge in the labor market.</a:t>
            </a:r>
          </a:p>
          <a:p>
            <a:endParaRPr lang="en-US" sz="1400" dirty="0"/>
          </a:p>
        </p:txBody>
      </p:sp>
      <p:pic>
        <p:nvPicPr>
          <p:cNvPr id="4" name="Picture 3">
            <a:extLst>
              <a:ext uri="{FF2B5EF4-FFF2-40B4-BE49-F238E27FC236}">
                <a16:creationId xmlns:a16="http://schemas.microsoft.com/office/drawing/2014/main" id="{8791B4CF-FD3D-17E4-EC3A-75D9BC77F528}"/>
              </a:ext>
            </a:extLst>
          </p:cNvPr>
          <p:cNvPicPr>
            <a:picLocks noChangeAspect="1"/>
          </p:cNvPicPr>
          <p:nvPr/>
        </p:nvPicPr>
        <p:blipFill>
          <a:blip r:embed="rId2"/>
          <a:stretch>
            <a:fillRect/>
          </a:stretch>
        </p:blipFill>
        <p:spPr>
          <a:xfrm>
            <a:off x="5722725" y="1946606"/>
            <a:ext cx="6277349" cy="321714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36669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4539</TotalTime>
  <Words>1047</Words>
  <Application>Microsoft Macintosh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Helvetica</vt:lpstr>
      <vt:lpstr>Open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Herrman, Alia R.</dc:creator>
  <cp:lastModifiedBy>Kolagani, Vineela</cp:lastModifiedBy>
  <cp:revision>268</cp:revision>
  <dcterms:created xsi:type="dcterms:W3CDTF">2020-10-14T14:24:03Z</dcterms:created>
  <dcterms:modified xsi:type="dcterms:W3CDTF">2023-12-07T20:39:28Z</dcterms:modified>
</cp:coreProperties>
</file>