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97" d="100"/>
          <a:sy n="97" d="100"/>
        </p:scale>
        <p:origin x="14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412318"/>
            <a:ext cx="7010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CAPSTONE PROJECT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D50BA-44B4-2D1C-E53E-26D24CD9AEEC}"/>
              </a:ext>
            </a:extLst>
          </p:cNvPr>
          <p:cNvSpPr txBox="1"/>
          <p:nvPr/>
        </p:nvSpPr>
        <p:spPr>
          <a:xfrm>
            <a:off x="6069723" y="2223135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10" dirty="0">
                <a:solidFill>
                  <a:srgbClr val="2D936B"/>
                </a:solidFill>
                <a:latin typeface="Trebuchet MS"/>
                <a:cs typeface="Trebuchet MS"/>
              </a:rPr>
              <a:t>Car Sales Price</a:t>
            </a:r>
            <a:r>
              <a:rPr lang="en-IN" sz="1800" b="1" spc="10" dirty="0">
                <a:solidFill>
                  <a:srgbClr val="2D936B"/>
                </a:solidFill>
                <a:latin typeface="Trebuchet MS"/>
                <a:cs typeface="Trebuchet MS"/>
              </a:rPr>
              <a:t> Prediction Using RNN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905E8-29D5-07C5-EA59-3DA5829FA704}"/>
              </a:ext>
            </a:extLst>
          </p:cNvPr>
          <p:cNvSpPr txBox="1"/>
          <p:nvPr/>
        </p:nvSpPr>
        <p:spPr>
          <a:xfrm>
            <a:off x="5943600" y="4009787"/>
            <a:ext cx="18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 dirty="0">
                <a:solidFill>
                  <a:srgbClr val="2D936B"/>
                </a:solidFill>
                <a:latin typeface="Trebuchet MS"/>
                <a:cs typeface="Trebuchet MS"/>
              </a:rPr>
              <a:t>Presented By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5720D-CF22-2871-0A56-D522F4A8C84B}"/>
              </a:ext>
            </a:extLst>
          </p:cNvPr>
          <p:cNvSpPr txBox="1"/>
          <p:nvPr/>
        </p:nvSpPr>
        <p:spPr>
          <a:xfrm>
            <a:off x="6059426" y="4507646"/>
            <a:ext cx="294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15" dirty="0"/>
              <a:t>MOUNIKA R</a:t>
            </a:r>
            <a:br>
              <a:rPr lang="en-IN" spc="15" dirty="0"/>
            </a:br>
            <a:r>
              <a:rPr lang="en-IN" sz="1800" spc="15" dirty="0"/>
              <a:t>711721244035</a:t>
            </a:r>
            <a:br>
              <a:rPr lang="en-IN" spc="15" dirty="0"/>
            </a:br>
            <a:r>
              <a:rPr lang="en-IN" sz="1800" spc="15" dirty="0"/>
              <a:t>III </a:t>
            </a:r>
            <a:r>
              <a:rPr lang="en-IN" sz="1800" spc="15" dirty="0" err="1"/>
              <a:t>Btech</a:t>
            </a:r>
            <a:r>
              <a:rPr lang="en-IN" sz="1800" spc="15" dirty="0"/>
              <a:t> CSBS</a:t>
            </a:r>
            <a:br>
              <a:rPr lang="en-IN" sz="1800" spc="15" dirty="0"/>
            </a:br>
            <a:r>
              <a:rPr lang="en-IN" sz="1800" spc="15" dirty="0" err="1"/>
              <a:t>KGiSL</a:t>
            </a:r>
            <a:r>
              <a:rPr lang="en-IN" sz="1800" spc="15" dirty="0"/>
              <a:t> Institute of Technology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5819775"/>
            <a:ext cx="11734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25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IN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https://drive.google.com/file/d/1VJxki_Eo3KOyvL7Ya7For3IHY9t6KrEC/view?usp=drive_link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119AC-CBF7-CD79-BBB1-29E8E6DE2BA8}"/>
              </a:ext>
            </a:extLst>
          </p:cNvPr>
          <p:cNvSpPr txBox="1"/>
          <p:nvPr/>
        </p:nvSpPr>
        <p:spPr>
          <a:xfrm>
            <a:off x="1143000" y="1857375"/>
            <a:ext cx="6934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performance of our predictive model:</a:t>
            </a:r>
          </a:p>
          <a:p>
            <a:r>
              <a:rPr lang="en-US" sz="2400" b="1" dirty="0"/>
              <a:t>Mean Squared Error (MSE):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2.3629175044550754</a:t>
            </a:r>
            <a:endParaRPr lang="en-US" sz="2400" b="1" dirty="0"/>
          </a:p>
          <a:p>
            <a:r>
              <a:rPr lang="en-US" sz="2400" b="1" dirty="0"/>
              <a:t>R-squared (R2) Score: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0.9999999818278419 </a:t>
            </a:r>
          </a:p>
          <a:p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These results indicate high accuracy and reliability in estimating car purchase amounts.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low MSE and high R2 score demonstrate the model's effectiveness in making precise predictions and capturing the variance in the target variable.</a:t>
            </a:r>
            <a:endParaRPr lang="en-IN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C1FE5F-A51E-81AA-F30A-BD47FDCB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C5421C4-D2C0-6031-CF82-32E3DE52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7D0B6-ABA1-C22F-2173-CD84CFD22B73}"/>
              </a:ext>
            </a:extLst>
          </p:cNvPr>
          <p:cNvSpPr txBox="1"/>
          <p:nvPr/>
        </p:nvSpPr>
        <p:spPr>
          <a:xfrm>
            <a:off x="1933513" y="2019300"/>
            <a:ext cx="540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Driving Sales: Predicting Car Purchase Amounts with Artificial Neural Network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C2776-DD36-377A-FCF9-DA81140A1F0C}"/>
              </a:ext>
            </a:extLst>
          </p:cNvPr>
          <p:cNvSpPr txBox="1"/>
          <p:nvPr/>
        </p:nvSpPr>
        <p:spPr>
          <a:xfrm>
            <a:off x="2209800" y="1126031"/>
            <a:ext cx="5983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>
                <a:latin typeface="+mj-lt"/>
              </a:rPr>
              <a:t>1. Problem Statement</a:t>
            </a:r>
          </a:p>
          <a:p>
            <a:r>
              <a:rPr lang="en-US" sz="3600" dirty="0">
                <a:latin typeface="+mj-lt"/>
              </a:rPr>
              <a:t>2. Project Overview</a:t>
            </a:r>
          </a:p>
          <a:p>
            <a:r>
              <a:rPr lang="en-US" sz="3600" dirty="0">
                <a:latin typeface="+mj-lt"/>
              </a:rPr>
              <a:t>3. End Users</a:t>
            </a:r>
          </a:p>
          <a:p>
            <a:r>
              <a:rPr lang="en-US" sz="3600" dirty="0">
                <a:latin typeface="+mj-lt"/>
              </a:rPr>
              <a:t>4. Solution and Value Proposition</a:t>
            </a:r>
          </a:p>
          <a:p>
            <a:r>
              <a:rPr lang="en-US" sz="3600" dirty="0">
                <a:latin typeface="+mj-lt"/>
              </a:rPr>
              <a:t>5. The Wow Factor in Your Solution</a:t>
            </a:r>
          </a:p>
          <a:p>
            <a:r>
              <a:rPr lang="en-US" sz="3600" dirty="0">
                <a:latin typeface="+mj-lt"/>
              </a:rPr>
              <a:t>6. Modelling</a:t>
            </a:r>
          </a:p>
          <a:p>
            <a:r>
              <a:rPr lang="en-US" sz="3600" dirty="0">
                <a:latin typeface="+mj-lt"/>
              </a:rPr>
              <a:t>7. Results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F8F9D-576D-A15C-EBB9-6F3C1C83A773}"/>
              </a:ext>
            </a:extLst>
          </p:cNvPr>
          <p:cNvSpPr txBox="1"/>
          <p:nvPr/>
        </p:nvSpPr>
        <p:spPr>
          <a:xfrm>
            <a:off x="1066800" y="2133600"/>
            <a:ext cx="61001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highly competitive automobile industry, understanding consumer behavior is crucial for manufacturers, dealerships, and marketers.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One of the key challenges faced by stakeholders is accurately predicting car purchase amounts based on various demographic and financial factors.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Traditional methods often lack precision and fail to capture nuanced consumer preferences, leading to missed opportunities and suboptimal decision-making.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7B92-5975-B555-9949-434D2F6ED8FF}"/>
              </a:ext>
            </a:extLst>
          </p:cNvPr>
          <p:cNvSpPr txBox="1"/>
          <p:nvPr/>
        </p:nvSpPr>
        <p:spPr>
          <a:xfrm>
            <a:off x="1219200" y="2233315"/>
            <a:ext cx="61001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Our project aims to address this challenge by developing a predictive model for estimating car purchase amounts.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Leveraging a comprehensive dataset containing demographic information and financial indicators, we conducted exploratory data analysis and implemented machine learning techniques to build a robust predictive model.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5D3D4-2CC9-AA45-C9BA-C6F558253B2D}"/>
              </a:ext>
            </a:extLst>
          </p:cNvPr>
          <p:cNvSpPr txBox="1"/>
          <p:nvPr/>
        </p:nvSpPr>
        <p:spPr>
          <a:xfrm>
            <a:off x="1219200" y="1952560"/>
            <a:ext cx="61001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Automobile Manufacturers: </a:t>
            </a:r>
            <a:r>
              <a:rPr lang="en-US" sz="2400" dirty="0"/>
              <a:t>Enhance production planning and inventory management by forecasting demand more accurately.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Dealerships: </a:t>
            </a:r>
            <a:r>
              <a:rPr lang="en-US" sz="2400" dirty="0"/>
              <a:t>Optimize marketing strategies and personalize sales offers to match individual customer preferences.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Marketing Teams: </a:t>
            </a:r>
            <a:r>
              <a:rPr lang="en-US" sz="2400" dirty="0"/>
              <a:t>Gain valuable insights into consumer behavior to create targeted advertising campaigns and promotional activities.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B05F3-AA4F-9CB0-616F-34D43462C644}"/>
              </a:ext>
            </a:extLst>
          </p:cNvPr>
          <p:cNvSpPr txBox="1"/>
          <p:nvPr/>
        </p:nvSpPr>
        <p:spPr>
          <a:xfrm>
            <a:off x="3045941" y="2126456"/>
            <a:ext cx="61001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Our solution offers a sophisticated predictive model that harnesses the power of machine learning to accurately estimate car purchase amounts. The value proposition for stakeholders includes: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Improved Sales Forecasting: </a:t>
            </a:r>
            <a:r>
              <a:rPr lang="en-US" sz="2000" dirty="0"/>
              <a:t>Enable better anticipation of market demand and sales trends.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Targeted Marketing Strategies: </a:t>
            </a:r>
            <a:r>
              <a:rPr lang="en-US" sz="2000" dirty="0"/>
              <a:t>Tailor marketing efforts to specific customer segments, increasing conversion rates and customer engagement.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Enhanced Customer Insights: </a:t>
            </a:r>
            <a:r>
              <a:rPr lang="en-US" sz="2000" dirty="0"/>
              <a:t>Gain a deeper understanding of consumer preferences and behaviors to foster long-term customer relationships.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4C93B-1A0D-4411-813C-500547C3CB4E}"/>
              </a:ext>
            </a:extLst>
          </p:cNvPr>
          <p:cNvSpPr txBox="1"/>
          <p:nvPr/>
        </p:nvSpPr>
        <p:spPr>
          <a:xfrm>
            <a:off x="3050060" y="2142517"/>
            <a:ext cx="610011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Advanced Predictive Modeling: </a:t>
            </a:r>
            <a:r>
              <a:rPr lang="en-US" sz="2400" dirty="0"/>
              <a:t>Utilizing state-of-the-art machine learning algorithms to capture complex relationships and patterns in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Granular Consumer Insights:</a:t>
            </a:r>
            <a:r>
              <a:rPr lang="en-US" sz="2400" dirty="0"/>
              <a:t> Providing actionable insights into individual customer preferences and purchasing behaviors.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Scalability and Adaptability: </a:t>
            </a:r>
            <a:r>
              <a:rPr lang="en-US" sz="2400" dirty="0"/>
              <a:t>Designed to scale with evolving business needs and adapt to changing market dynamics.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C8515-BF38-69CF-5BEC-8B2607A68089}"/>
              </a:ext>
            </a:extLst>
          </p:cNvPr>
          <p:cNvSpPr txBox="1"/>
          <p:nvPr/>
        </p:nvSpPr>
        <p:spPr>
          <a:xfrm>
            <a:off x="902044" y="1524000"/>
            <a:ext cx="61001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Preprocessing: Cleaning and preparing the dataset for analysis, including handling missing values and encoding categorical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Feature Selection: Identifying the most relevant features that contribute to predicting car purchase amounts.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Model Training: Utilizing linear regression to build a predictive model based on the selected features.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563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Mounika Raj</cp:lastModifiedBy>
  <cp:revision>2</cp:revision>
  <dcterms:created xsi:type="dcterms:W3CDTF">2024-04-03T09:01:14Z</dcterms:created>
  <dcterms:modified xsi:type="dcterms:W3CDTF">2024-04-11T10:51:53Z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