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iqKGswfYvaqhQxWto0OhisbSf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DA475-47C7-4291-BB95-18EDFCC3A6CA}" v="2" dt="2022-04-29T04:08:44.900"/>
  </p1510:revLst>
</p1510:revInfo>
</file>

<file path=ppt/tableStyles.xml><?xml version="1.0" encoding="utf-8"?>
<a:tblStyleLst xmlns:a="http://schemas.openxmlformats.org/drawingml/2006/main" def="{31B48571-C88C-446E-928A-09C4FC2164AF}">
  <a:tblStyle styleId="{31B48571-C88C-446E-928A-09C4FC2164AF}"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sindhur, Bachu" userId="S::bachu.nagasindhur@capgemini.com::f82750a2-8908-424f-8d16-a6ac34362dd3" providerId="AD" clId="Web-{D14DA475-47C7-4291-BB95-18EDFCC3A6CA}"/>
    <pc:docChg chg="modSld">
      <pc:chgData name="Nagasindhur, Bachu" userId="S::bachu.nagasindhur@capgemini.com::f82750a2-8908-424f-8d16-a6ac34362dd3" providerId="AD" clId="Web-{D14DA475-47C7-4291-BB95-18EDFCC3A6CA}" dt="2022-04-29T04:08:44.900" v="1"/>
      <pc:docMkLst>
        <pc:docMk/>
      </pc:docMkLst>
      <pc:sldChg chg="modSp">
        <pc:chgData name="Nagasindhur, Bachu" userId="S::bachu.nagasindhur@capgemini.com::f82750a2-8908-424f-8d16-a6ac34362dd3" providerId="AD" clId="Web-{D14DA475-47C7-4291-BB95-18EDFCC3A6CA}" dt="2022-04-29T04:08:44.900" v="1"/>
        <pc:sldMkLst>
          <pc:docMk/>
          <pc:sldMk cId="0" sldId="256"/>
        </pc:sldMkLst>
        <pc:spChg chg="mod">
          <ac:chgData name="Nagasindhur, Bachu" userId="S::bachu.nagasindhur@capgemini.com::f82750a2-8908-424f-8d16-a6ac34362dd3" providerId="AD" clId="Web-{D14DA475-47C7-4291-BB95-18EDFCC3A6CA}" dt="2022-04-29T04:05:10.762" v="0" actId="1076"/>
          <ac:spMkLst>
            <pc:docMk/>
            <pc:sldMk cId="0" sldId="256"/>
            <ac:spMk id="217" creationId="{00000000-0000-0000-0000-000000000000}"/>
          </ac:spMkLst>
        </pc:spChg>
        <pc:graphicFrameChg chg="modGraphic">
          <ac:chgData name="Nagasindhur, Bachu" userId="S::bachu.nagasindhur@capgemini.com::f82750a2-8908-424f-8d16-a6ac34362dd3" providerId="AD" clId="Web-{D14DA475-47C7-4291-BB95-18EDFCC3A6CA}" dt="2022-04-29T04:08:44.900" v="1"/>
          <ac:graphicFrameMkLst>
            <pc:docMk/>
            <pc:sldMk cId="0" sldId="256"/>
            <ac:graphicFrameMk id="21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Strengths</a:t>
            </a:r>
            <a:endParaRPr sz="1400" b="0" i="0" u="none" strike="noStrike" cap="none">
              <a:solidFill>
                <a:srgbClr val="000000"/>
              </a:solidFill>
              <a:latin typeface="Arial"/>
              <a:ea typeface="Arial"/>
              <a:cs typeface="Arial"/>
              <a:sym typeface="Arial"/>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Achievement </a:t>
            </a:r>
            <a:endParaRPr sz="1400" b="0" i="0" u="none" strike="noStrike" cap="none">
              <a:solidFill>
                <a:srgbClr val="000000"/>
              </a:solidFill>
              <a:latin typeface="Arial"/>
              <a:ea typeface="Arial"/>
              <a:cs typeface="Arial"/>
              <a:sym typeface="Arial"/>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Education and certificates</a:t>
            </a:r>
            <a:endParaRPr sz="1400" b="0" i="0" u="none" strike="noStrike" cap="none">
              <a:solidFill>
                <a:srgbClr val="000000"/>
              </a:solidFill>
              <a:latin typeface="Arial"/>
              <a:ea typeface="Arial"/>
              <a:cs typeface="Arial"/>
              <a:sym typeface="Arial"/>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Base Location:</a:t>
              </a: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Email ID:</a:t>
              </a:r>
              <a:endParaRPr sz="1400" b="0" i="0" u="none" strike="noStrike" cap="none">
                <a:solidFill>
                  <a:srgbClr val="000000"/>
                </a:solidFill>
                <a:latin typeface="Arial"/>
                <a:ea typeface="Arial"/>
                <a:cs typeface="Arial"/>
                <a:sym typeface="Arial"/>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Mobile No:</a:t>
              </a: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Grade:</a:t>
            </a:r>
            <a:endParaRPr sz="1400" b="0" i="0" u="none" strike="noStrike" cap="none">
              <a:solidFill>
                <a:srgbClr val="000000"/>
              </a:solidFill>
              <a:latin typeface="Arial"/>
              <a:ea typeface="Arial"/>
              <a:cs typeface="Arial"/>
              <a:sym typeface="Arial"/>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lnSpc>
                <a:spcPct val="100000"/>
              </a:lnSpc>
              <a:spcBef>
                <a:spcPts val="600"/>
              </a:spcBef>
              <a:spcAft>
                <a:spcPts val="0"/>
              </a:spcAft>
              <a:buSzPts val="1200"/>
              <a:buChar char="–"/>
              <a:defRPr sz="12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Verdana"/>
                <a:ea typeface="Verdana"/>
                <a:cs typeface="Verdana"/>
                <a:sym typeface="Verdana"/>
              </a:rPr>
              <a:t>This message contains information that may be privileged or confidential and is the property of the Capgemini Group.</a:t>
            </a:r>
            <a:br>
              <a:rPr lang="en-US" sz="800" b="0" i="0" u="none" strike="noStrike" cap="none">
                <a:solidFill>
                  <a:schemeClr val="lt1"/>
                </a:solidFill>
                <a:latin typeface="Verdana"/>
                <a:ea typeface="Verdana"/>
                <a:cs typeface="Verdana"/>
                <a:sym typeface="Verdana"/>
              </a:rPr>
            </a:br>
            <a:r>
              <a:rPr lang="en-US" sz="800" b="0" i="0" u="none" strike="noStrike" cap="none">
                <a:solidFill>
                  <a:schemeClr val="lt1"/>
                </a:solidFill>
                <a:latin typeface="Arial"/>
                <a:ea typeface="Arial"/>
                <a:cs typeface="Arial"/>
                <a:sym typeface="Arial"/>
              </a:rPr>
              <a:t>Copyright © 2019 Capgemini.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lt1"/>
              </a:buClr>
              <a:buSzPts val="800"/>
              <a:buFont typeface="Arial"/>
              <a:buNone/>
            </a:pPr>
            <a:r>
              <a:rPr lang="en-US" sz="800" b="0" i="0" u="none" strike="noStrike" cap="none">
                <a:solidFill>
                  <a:schemeClr val="lt1"/>
                </a:solidFill>
                <a:latin typeface="Arial"/>
                <a:ea typeface="Arial"/>
                <a:cs typeface="Arial"/>
                <a:sym typeface="Arial"/>
              </a:rPr>
              <a:t>Rightshore</a:t>
            </a:r>
            <a:r>
              <a:rPr lang="en-US" sz="800" b="0" i="0" u="none" strike="noStrike" cap="none" baseline="30000">
                <a:solidFill>
                  <a:schemeClr val="lt1"/>
                </a:solidFill>
                <a:latin typeface="Arial"/>
                <a:ea typeface="Arial"/>
                <a:cs typeface="Arial"/>
                <a:sym typeface="Arial"/>
              </a:rPr>
              <a:t>®</a:t>
            </a:r>
            <a:r>
              <a:rPr lang="en-US" sz="800" b="0" i="0" u="none" strike="noStrike" cap="none">
                <a:solidFill>
                  <a:schemeClr val="lt1"/>
                </a:solidFill>
                <a:latin typeface="Arial"/>
                <a:ea typeface="Arial"/>
                <a:cs typeface="Arial"/>
                <a:sym typeface="Arial"/>
              </a:rPr>
              <a:t> is a trademark belonging to Capgemini.</a:t>
            </a:r>
            <a:endParaRPr sz="1400" b="0" i="0" u="none" strike="noStrike" cap="none">
              <a:solidFill>
                <a:srgbClr val="000000"/>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1400" b="0" i="0" u="none" strike="noStrike" cap="none">
              <a:solidFill>
                <a:srgbClr val="000000"/>
              </a:solidFill>
              <a:latin typeface="Arial"/>
              <a:ea typeface="Arial"/>
              <a:cs typeface="Arial"/>
              <a:sym typeface="Arial"/>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1400" b="0" i="0" u="none" strike="noStrike" cap="none">
              <a:solidFill>
                <a:srgbClr val="000000"/>
              </a:solidFill>
              <a:latin typeface="Arial"/>
              <a:ea typeface="Arial"/>
              <a:cs typeface="Arial"/>
              <a:sym typeface="Arial"/>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Clr>
                <a:srgbClr val="000000"/>
              </a:buClr>
              <a:buSzPts val="1400"/>
              <a:buFont typeface="Arial"/>
              <a:buNone/>
            </a:pPr>
            <a:r>
              <a:rPr lang="en-US" sz="1400" b="0" i="0" u="none" strike="noStrike" cap="none">
                <a:solidFill>
                  <a:schemeClr val="accent1"/>
                </a:solidFill>
                <a:latin typeface="Verdana"/>
                <a:ea typeface="Verdana"/>
                <a:cs typeface="Verdana"/>
                <a:sym typeface="Verdana"/>
              </a:rPr>
              <a:t>About Capgemini</a:t>
            </a:r>
            <a:endParaRPr sz="1400" b="0" i="0" u="none" strike="noStrike" cap="none">
              <a:solidFill>
                <a:srgbClr val="000000"/>
              </a:solidFill>
              <a:latin typeface="Arial"/>
              <a:ea typeface="Arial"/>
              <a:cs typeface="Arial"/>
              <a:sym typeface="Arial"/>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Learn more about us at</a:t>
            </a:r>
            <a:br>
              <a:rPr lang="en-US" sz="900" b="0" i="0" u="none" strike="noStrike" cap="none">
                <a:solidFill>
                  <a:schemeClr val="dk1"/>
                </a:solidFill>
                <a:latin typeface="Verdana"/>
                <a:ea typeface="Verdana"/>
                <a:cs typeface="Verdana"/>
                <a:sym typeface="Verdana"/>
              </a:rPr>
            </a:br>
            <a:r>
              <a:rPr lang="en-US" sz="1400" b="0" i="0" u="none" strike="noStrike" cap="none">
                <a:solidFill>
                  <a:schemeClr val="accent2"/>
                </a:solidFill>
                <a:latin typeface="Verdana"/>
                <a:ea typeface="Verdana"/>
                <a:cs typeface="Verdana"/>
                <a:sym typeface="Verdana"/>
              </a:rPr>
              <a:t>www.capgemini.com </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Verdana"/>
                <a:ea typeface="Verdana"/>
                <a:cs typeface="Verdana"/>
                <a:sym typeface="Verdana"/>
              </a:rPr>
              <a:t>‹#›</a:t>
            </a:fld>
            <a:endParaRPr sz="800" b="0" i="0" u="none" strike="noStrike" cap="none">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 Capgemini 2017. All rights reserved  </a:t>
            </a:r>
            <a:r>
              <a:rPr lang="en-US" sz="800" b="0" i="0" u="none" strike="noStrike" cap="none">
                <a:solidFill>
                  <a:schemeClr val="accent2"/>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Presentation Title | Author | Date</a:t>
            </a:r>
            <a:endParaRPr sz="1400" b="0" i="0" u="none" strike="noStrike" cap="none">
              <a:solidFill>
                <a:srgbClr val="000000"/>
              </a:solidFill>
              <a:latin typeface="Arial"/>
              <a:ea typeface="Arial"/>
              <a:cs typeface="Arial"/>
              <a:sym typeface="Arial"/>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lnSpc>
                <a:spcPct val="100000"/>
              </a:lnSpc>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588"/>
              </a:srgbClr>
            </a:outerShdw>
          </a:effectLst>
        </p:spPr>
        <p:txBody>
          <a:bodyPr spcFirstLastPara="1" wrap="square" lIns="99550" tIns="49775" rIns="99550" bIns="497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u="none" strike="noStrike" cap="none">
                <a:solidFill>
                  <a:schemeClr val="dk2"/>
                </a:solidFill>
                <a:latin typeface="Arial"/>
                <a:ea typeface="Arial"/>
                <a:cs typeface="Arial"/>
                <a:sym typeface="Arial"/>
              </a:rPr>
              <a:t>Copyright © Capgemini 2018. All Rights Reserved</a:t>
            </a:r>
            <a:endParaRPr sz="1400" b="0" i="0" u="none" strike="noStrike" cap="none">
              <a:solidFill>
                <a:srgbClr val="000000"/>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Arial"/>
                <a:ea typeface="Arial"/>
                <a:cs typeface="Arial"/>
                <a:sym typeface="Arial"/>
              </a:rPr>
              <a:t>‹#›</a:t>
            </a:fld>
            <a:endParaRPr sz="800" b="0" i="0" u="none" strike="noStrike" cap="none">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Arial"/>
                <a:ea typeface="Arial"/>
                <a:cs typeface="Arial"/>
                <a:sym typeface="Arial"/>
              </a:rPr>
              <a:t>PresentationTitle | Author | Date</a:t>
            </a:r>
            <a:endParaRPr sz="1400" b="0" i="0" u="none" strike="noStrike" cap="none">
              <a:solidFill>
                <a:srgbClr val="000000"/>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pgemini-my.sharepoint.com/:v:/p/mounika_rapelly/EeXmhFUB6eFFtrv-_NHt5iIBrS15ai0sbkpAyYtZ5q-lNQ?e=VxfIz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2674744977"/>
              </p:ext>
            </p:extLst>
          </p:nvPr>
        </p:nvGraphicFramePr>
        <p:xfrm>
          <a:off x="9186735" y="1125551"/>
          <a:ext cx="2881620" cy="4273882"/>
        </p:xfrm>
        <a:graphic>
          <a:graphicData uri="http://schemas.openxmlformats.org/drawingml/2006/table">
            <a:tbl>
              <a:tblPr firstRow="1" bandRow="1">
                <a:noFill/>
                <a:tableStyleId>{31B48571-C88C-446E-928A-09C4FC2164AF}</a:tableStyleId>
              </a:tblPr>
              <a:tblGrid>
                <a:gridCol w="578367">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94953">
                  <a:extLst>
                    <a:ext uri="{9D8B030D-6E8A-4147-A177-3AD203B41FA5}">
                      <a16:colId xmlns:a16="http://schemas.microsoft.com/office/drawing/2014/main" val="3054239851"/>
                    </a:ext>
                  </a:extLst>
                </a:gridCol>
              </a:tblGrid>
              <a:tr h="41150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Java</a:t>
                      </a:r>
                      <a:endParaRPr sz="800" b="0" i="0" u="none" strike="noStrike" cap="none" dirty="0">
                        <a:solidFill>
                          <a:srgbClr val="000000"/>
                        </a:solidFill>
                        <a:latin typeface="Verdana"/>
                        <a:ea typeface="Verdana"/>
                        <a:cs typeface="Verdana"/>
                        <a:sym typeface="Verdana"/>
                      </a:endParaRPr>
                    </a:p>
                  </a:txBody>
                  <a:tcPr marL="91450" marR="91450" marT="45725" marB="45725"/>
                </a:tc>
                <a:tc gridSpan="2">
                  <a:txBody>
                    <a:bodyPr/>
                    <a:lstStyle/>
                    <a:p>
                      <a:pPr marL="0" marR="0" lvl="0" indent="0" algn="l" rtl="0">
                        <a:lnSpc>
                          <a:spcPct val="100000"/>
                        </a:lnSpc>
                        <a:spcBef>
                          <a:spcPts val="0"/>
                        </a:spcBef>
                        <a:spcAft>
                          <a:spcPts val="0"/>
                        </a:spcAft>
                        <a:buClr>
                          <a:schemeClr val="dk1"/>
                        </a:buClr>
                        <a:buSzPts val="700"/>
                        <a:buFont typeface="Verdana"/>
                        <a:buNone/>
                      </a:pPr>
                      <a:r>
                        <a:rPr lang="en-IN" sz="800" b="0" u="none" strike="noStrike" cap="none" dirty="0"/>
                        <a:t>Basics of </a:t>
                      </a:r>
                      <a:r>
                        <a:rPr lang="en-IN" sz="800" b="0" u="none" strike="noStrike" cap="none" dirty="0" err="1"/>
                        <a:t>java,core</a:t>
                      </a:r>
                      <a:r>
                        <a:rPr lang="en-IN" sz="800" b="0" u="none" strike="noStrike" cap="none" dirty="0"/>
                        <a:t> java ,oops concepts..</a:t>
                      </a:r>
                      <a:endParaRPr sz="800" b="0" u="none" strike="noStrike" cap="none" dirty="0"/>
                    </a:p>
                  </a:txBody>
                  <a:tcPr marL="91450" marR="91450" marT="45725" marB="45725"/>
                </a:tc>
                <a:tc hMerge="1">
                  <a:txBody>
                    <a:bodyPr/>
                    <a:lstStyle/>
                    <a:p>
                      <a:endParaRPr lang="en-IN"/>
                    </a:p>
                  </a:txBody>
                  <a:tcPr/>
                </a:tc>
                <a:extLst>
                  <a:ext uri="{0D108BD9-81ED-4DB2-BD59-A6C34878D82A}">
                    <a16:rowId xmlns:a16="http://schemas.microsoft.com/office/drawing/2014/main" val="10001"/>
                  </a:ext>
                </a:extLst>
              </a:tr>
              <a:tr h="3353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dirty="0"/>
                        <a:t>Spring core</a:t>
                      </a:r>
                      <a:endParaRPr sz="800" b="0" i="0" u="none" strike="noStrike" cap="none" dirty="0">
                        <a:solidFill>
                          <a:srgbClr val="000000"/>
                        </a:solidFill>
                        <a:latin typeface="Verdana"/>
                        <a:ea typeface="Verdana"/>
                        <a:cs typeface="Verdana"/>
                        <a:sym typeface="Verdana"/>
                      </a:endParaRPr>
                    </a:p>
                  </a:txBody>
                  <a:tcPr marL="91450" marR="91450" marT="45725" marB="45725"/>
                </a:tc>
                <a:tc gridSpan="2">
                  <a:txBody>
                    <a:bodyPr/>
                    <a:lstStyle/>
                    <a:p>
                      <a:pPr marL="0" marR="0" lvl="0" indent="0" algn="l" rtl="0">
                        <a:lnSpc>
                          <a:spcPct val="100000"/>
                        </a:lnSpc>
                        <a:spcBef>
                          <a:spcPts val="0"/>
                        </a:spcBef>
                        <a:spcAft>
                          <a:spcPts val="0"/>
                        </a:spcAft>
                        <a:buClr>
                          <a:srgbClr val="000000"/>
                        </a:buClr>
                        <a:buSzPts val="700"/>
                        <a:buFont typeface="Arial"/>
                        <a:buNone/>
                      </a:pPr>
                      <a:r>
                        <a:rPr lang="en-US" sz="700" u="none" strike="noStrike" cap="none" dirty="0"/>
                        <a:t>IOC &amp; Dependency Injection, </a:t>
                      </a:r>
                      <a:r>
                        <a:rPr lang="en-US" sz="700" u="none" strike="noStrike" cap="none" dirty="0" err="1"/>
                        <a:t>Autowire</a:t>
                      </a:r>
                      <a:endParaRPr sz="700" b="0" i="0" u="none" strike="noStrike" cap="none" dirty="0">
                        <a:solidFill>
                          <a:srgbClr val="000000"/>
                        </a:solidFill>
                        <a:latin typeface="Verdana"/>
                        <a:ea typeface="Verdana"/>
                        <a:cs typeface="Verdana"/>
                        <a:sym typeface="Verdana"/>
                      </a:endParaRPr>
                    </a:p>
                  </a:txBody>
                  <a:tcPr marL="91450" marR="91450" marT="45725" marB="45725"/>
                </a:tc>
                <a:tc hMerge="1">
                  <a:txBody>
                    <a:bodyPr/>
                    <a:lstStyle/>
                    <a:p>
                      <a:endParaRPr lang="en-IN"/>
                    </a:p>
                  </a:txBody>
                  <a:tcPr/>
                </a:tc>
                <a:extLst>
                  <a:ext uri="{0D108BD9-81ED-4DB2-BD59-A6C34878D82A}">
                    <a16:rowId xmlns:a16="http://schemas.microsoft.com/office/drawing/2014/main" val="10002"/>
                  </a:ext>
                </a:extLst>
              </a:tr>
              <a:tr h="517166">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dirty="0"/>
                        <a:t>Spring REST</a:t>
                      </a:r>
                      <a:endParaRPr sz="1400" u="none" strike="noStrike" cap="none" dirty="0"/>
                    </a:p>
                    <a:p>
                      <a:pPr marL="0" marR="0" lvl="0" indent="0" algn="l" rtl="0">
                        <a:lnSpc>
                          <a:spcPct val="100000"/>
                        </a:lnSpc>
                        <a:spcBef>
                          <a:spcPts val="0"/>
                        </a:spcBef>
                        <a:spcAft>
                          <a:spcPts val="0"/>
                        </a:spcAft>
                        <a:buClr>
                          <a:srgbClr val="000000"/>
                        </a:buClr>
                        <a:buSzPts val="800"/>
                        <a:buFont typeface="Arial"/>
                        <a:buNone/>
                      </a:pPr>
                      <a:endParaRPr sz="800" b="0" i="0" u="none" strike="noStrike" cap="none" dirty="0">
                        <a:solidFill>
                          <a:srgbClr val="000000"/>
                        </a:solidFill>
                        <a:latin typeface="Verdana"/>
                        <a:ea typeface="Verdana"/>
                        <a:cs typeface="Verdana"/>
                        <a:sym typeface="Verdana"/>
                      </a:endParaRPr>
                    </a:p>
                  </a:txBody>
                  <a:tcPr marL="91450" marR="91450" marT="45725" marB="45725"/>
                </a:tc>
                <a:tc gridSpan="2">
                  <a:txBody>
                    <a:bodyPr/>
                    <a:lstStyle/>
                    <a:p>
                      <a:pPr marL="0" marR="0" lvl="0" indent="0" algn="l" rtl="0">
                        <a:lnSpc>
                          <a:spcPct val="100000"/>
                        </a:lnSpc>
                        <a:spcBef>
                          <a:spcPts val="0"/>
                        </a:spcBef>
                        <a:spcAft>
                          <a:spcPts val="0"/>
                        </a:spcAft>
                        <a:buClr>
                          <a:schemeClr val="dk1"/>
                        </a:buClr>
                        <a:buSzPts val="700"/>
                        <a:buFont typeface="Verdana"/>
                        <a:buNone/>
                      </a:pPr>
                      <a:r>
                        <a:rPr lang="en-US" sz="700" u="none" strike="noStrike" cap="none"/>
                        <a:t>REST controllers, Implementation of GET, POST, PUT &amp; DELETE, Bean Validation &amp; Exception Handling, Testing Services, Controller &amp; Repository layer</a:t>
                      </a:r>
                      <a:endParaRPr sz="700" u="none" strike="noStrike" cap="none">
                        <a:solidFill>
                          <a:schemeClr val="dk1"/>
                        </a:solidFill>
                      </a:endParaRPr>
                    </a:p>
                  </a:txBody>
                  <a:tcPr marL="91450" marR="91450" marT="45725" marB="45725"/>
                </a:tc>
                <a:tc hMerge="1">
                  <a:txBody>
                    <a:bodyPr/>
                    <a:lstStyle/>
                    <a:p>
                      <a:endParaRPr lang="en-IN"/>
                    </a:p>
                  </a:txBody>
                  <a:tcPr/>
                </a:tc>
                <a:extLst>
                  <a:ext uri="{0D108BD9-81ED-4DB2-BD59-A6C34878D82A}">
                    <a16:rowId xmlns:a16="http://schemas.microsoft.com/office/drawing/2014/main" val="10003"/>
                  </a:ext>
                </a:extLst>
              </a:tr>
              <a:tr h="205727">
                <a:tc>
                  <a:txBody>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r>
                        <a:rPr lang="en-US" sz="800" u="none" strike="noStrike" cap="none" dirty="0"/>
                        <a:t>Spring Boot Microservices</a:t>
                      </a:r>
                      <a:endParaRPr lang="en-US" sz="8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u="none" strike="noStrike" cap="none" dirty="0"/>
                        <a:t>Spring Boot Starters, annotations, Messaging Service, Sync/Async comms, Swagger API documents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11238">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React</a:t>
                      </a:r>
                      <a:endParaRPr sz="1400" u="none" strike="noStrike" cap="none" dirty="0"/>
                    </a:p>
                  </a:txBody>
                  <a:tcPr marL="91450" marR="91450" marT="45725" marB="45725"/>
                </a:tc>
                <a:tc gridSpan="2">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Components, Hooks, Event handling, Redux..</a:t>
                      </a:r>
                      <a:endParaRPr sz="700" b="0" i="0" u="none" strike="noStrike" cap="none" dirty="0">
                        <a:solidFill>
                          <a:srgbClr val="000000"/>
                        </a:solidFill>
                        <a:latin typeface="Verdana"/>
                        <a:ea typeface="Verdana"/>
                        <a:cs typeface="Verdana"/>
                        <a:sym typeface="Verdana"/>
                      </a:endParaRPr>
                    </a:p>
                  </a:txBody>
                  <a:tcPr marL="91450" marR="91450" marT="45725" marB="45725"/>
                </a:tc>
                <a:tc hMerge="1">
                  <a:txBody>
                    <a:bodyPr/>
                    <a:lstStyle/>
                    <a:p>
                      <a:endParaRPr lang="en-IN"/>
                    </a:p>
                  </a:txBody>
                  <a:tcPr/>
                </a:tc>
                <a:extLst>
                  <a:ext uri="{0D108BD9-81ED-4DB2-BD59-A6C34878D82A}">
                    <a16:rowId xmlns:a16="http://schemas.microsoft.com/office/drawing/2014/main" val="10006"/>
                  </a:ext>
                </a:extLst>
              </a:tr>
              <a:tr h="41150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Database</a:t>
                      </a:r>
                      <a:endParaRPr sz="1400" u="none" strike="noStrike" cap="none" dirty="0"/>
                    </a:p>
                  </a:txBody>
                  <a:tcPr marL="91450" marR="91450" marT="45725" marB="45725"/>
                </a:tc>
                <a:tc gridSpan="2">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000000"/>
                          </a:solidFill>
                          <a:latin typeface="Verdana"/>
                          <a:ea typeface="Verdana"/>
                          <a:cs typeface="Verdana"/>
                          <a:sym typeface="Verdana"/>
                        </a:rPr>
                        <a:t>MongoDB No </a:t>
                      </a:r>
                      <a:r>
                        <a:rPr lang="en-US" sz="700" b="0" i="0" u="none" strike="noStrike" cap="none" dirty="0" err="1">
                          <a:solidFill>
                            <a:srgbClr val="000000"/>
                          </a:solidFill>
                          <a:latin typeface="Verdana"/>
                          <a:ea typeface="Verdana"/>
                          <a:cs typeface="Verdana"/>
                          <a:sym typeface="Verdana"/>
                        </a:rPr>
                        <a:t>Sql</a:t>
                      </a:r>
                      <a:r>
                        <a:rPr lang="en-US" sz="700" b="0" i="0" u="none" strike="noStrike" cap="none" dirty="0">
                          <a:solidFill>
                            <a:srgbClr val="000000"/>
                          </a:solidFill>
                          <a:latin typeface="Verdana"/>
                          <a:ea typeface="Verdana"/>
                          <a:cs typeface="Verdana"/>
                          <a:sym typeface="Verdana"/>
                        </a:rPr>
                        <a:t> Basics</a:t>
                      </a:r>
                      <a:endParaRPr sz="1400" u="none" strike="noStrike" cap="none" dirty="0"/>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000000"/>
                          </a:solidFill>
                          <a:latin typeface="Verdana"/>
                          <a:ea typeface="Verdana"/>
                          <a:cs typeface="Verdana"/>
                          <a:sym typeface="Verdana"/>
                        </a:rPr>
                        <a:t>My SQL RDS Basics</a:t>
                      </a:r>
                      <a:endParaRPr sz="1400" u="none" strike="noStrike" cap="none" dirty="0"/>
                    </a:p>
                  </a:txBody>
                  <a:tcPr marL="91450" marR="91450" marT="45725" marB="45725"/>
                </a:tc>
                <a:tc hMerge="1">
                  <a:txBody>
                    <a:bodyPr/>
                    <a:lstStyle/>
                    <a:p>
                      <a:endParaRPr lang="en-IN"/>
                    </a:p>
                  </a:txBody>
                  <a:tcPr/>
                </a:tc>
                <a:extLst>
                  <a:ext uri="{0D108BD9-81ED-4DB2-BD59-A6C34878D82A}">
                    <a16:rowId xmlns:a16="http://schemas.microsoft.com/office/drawing/2014/main" val="10008"/>
                  </a:ext>
                </a:extLst>
              </a:tr>
              <a:tr h="41150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UI Tech</a:t>
                      </a:r>
                      <a:endParaRPr sz="1400" u="none" strike="noStrike" cap="none" dirty="0"/>
                    </a:p>
                  </a:txBody>
                  <a:tcPr marL="91450" marR="91450" marT="45725" marB="45725"/>
                </a:tc>
                <a:tc gridSpan="2">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HTML 5 &amp; CSS ,JavaScript, ES6 &amp; TypeScript</a:t>
                      </a:r>
                      <a:endParaRPr sz="1400" u="none" strike="noStrike" cap="none" dirty="0"/>
                    </a:p>
                    <a:p>
                      <a:pPr marL="0" marR="0" lvl="1" indent="0" algn="l" rtl="0">
                        <a:lnSpc>
                          <a:spcPct val="100000"/>
                        </a:lnSpc>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Reusable templates, Optimized UI Designed</a:t>
                      </a:r>
                      <a:endParaRPr sz="1400" u="none" strike="noStrike" cap="none" dirty="0"/>
                    </a:p>
                  </a:txBody>
                  <a:tcPr marL="91450" marR="91450" marT="45725" marB="45725"/>
                </a:tc>
                <a:tc hMerge="1">
                  <a:txBody>
                    <a:bodyPr/>
                    <a:lstStyle/>
                    <a:p>
                      <a:endParaRPr lang="en-IN"/>
                    </a:p>
                  </a:txBody>
                  <a:tcPr/>
                </a:tc>
                <a:extLst>
                  <a:ext uri="{0D108BD9-81ED-4DB2-BD59-A6C34878D82A}">
                    <a16:rowId xmlns:a16="http://schemas.microsoft.com/office/drawing/2014/main" val="10010"/>
                  </a:ext>
                </a:extLst>
              </a:tr>
              <a:tr h="326824">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Tools</a:t>
                      </a:r>
                      <a:endParaRPr sz="1400" u="none" strike="noStrike" cap="none" dirty="0"/>
                    </a:p>
                  </a:txBody>
                  <a:tcPr marL="91450" marR="91450" marT="45725" marB="45725"/>
                </a:tc>
                <a:tc gridSpan="2">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000000"/>
                          </a:solidFill>
                          <a:latin typeface="Verdana"/>
                          <a:ea typeface="Verdana"/>
                          <a:cs typeface="Verdana"/>
                          <a:sym typeface="Verdana"/>
                        </a:rPr>
                        <a:t>Git, Postman, Maven, IDE</a:t>
                      </a:r>
                      <a:endParaRPr sz="1400" u="none" strike="noStrike" cap="none" dirty="0"/>
                    </a:p>
                  </a:txBody>
                  <a:tcPr marL="91450" marR="91450" marT="45725" marB="45725"/>
                </a:tc>
                <a:tc hMerge="1">
                  <a:txBody>
                    <a:bodyPr/>
                    <a:lstStyle/>
                    <a:p>
                      <a:endParaRPr lang="en-IN"/>
                    </a:p>
                  </a:txBody>
                  <a:tcPr/>
                </a:tc>
                <a:extLst>
                  <a:ext uri="{0D108BD9-81ED-4DB2-BD59-A6C34878D82A}">
                    <a16:rowId xmlns:a16="http://schemas.microsoft.com/office/drawing/2014/main" val="10011"/>
                  </a:ext>
                </a:extLst>
              </a:tr>
              <a:tr h="411500">
                <a:tc>
                  <a:txBody>
                    <a:bodyPr/>
                    <a:lstStyle/>
                    <a:p>
                      <a:pPr marL="0" marR="0" lvl="0" indent="0" algn="l" rtl="0">
                        <a:lnSpc>
                          <a:spcPct val="100000"/>
                        </a:lnSpc>
                        <a:spcBef>
                          <a:spcPts val="0"/>
                        </a:spcBef>
                        <a:spcAft>
                          <a:spcPts val="0"/>
                        </a:spcAft>
                        <a:buClr>
                          <a:srgbClr val="000000"/>
                        </a:buClr>
                        <a:buSzPts val="800"/>
                        <a:buFont typeface="Arial"/>
                        <a:buNone/>
                      </a:pPr>
                      <a:r>
                        <a:rPr lang="en-IN" sz="900" u="none" strike="noStrike" cap="none" dirty="0"/>
                        <a:t>Ides</a:t>
                      </a:r>
                      <a:endParaRPr sz="900" u="none" strike="noStrike" cap="none" dirty="0"/>
                    </a:p>
                  </a:txBody>
                  <a:tcPr marL="91450" marR="91450" marT="45725" marB="45725"/>
                </a:tc>
                <a:tc gridSpan="2">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Verdana"/>
                          <a:cs typeface="Verdana"/>
                          <a:sym typeface="Arial"/>
                        </a:rPr>
                        <a:t>Spring Tool ,Visual Studio 2019, Visual Studio code, Swagger,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Verdana"/>
                          <a:cs typeface="Verdana"/>
                          <a:sym typeface="Arial"/>
                        </a:rPr>
                        <a:t>Intellij</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Verdana"/>
                          <a:cs typeface="Verdana"/>
                          <a:sym typeface="Arial"/>
                        </a:rPr>
                        <a:t>, eclipse</a:t>
                      </a:r>
                    </a:p>
                  </a:txBody>
                  <a:tcPr marL="91450" marR="91450" marT="45725" marB="45725"/>
                </a:tc>
                <a:tc hMerge="1">
                  <a:txBody>
                    <a:bodyPr/>
                    <a:lstStyle/>
                    <a:p>
                      <a:endParaRPr lang="en-IN"/>
                    </a:p>
                  </a:txBody>
                  <a:tcPr/>
                </a:tc>
                <a:extLst>
                  <a:ext uri="{0D108BD9-81ED-4DB2-BD59-A6C34878D82A}">
                    <a16:rowId xmlns:a16="http://schemas.microsoft.com/office/drawing/2014/main" val="10012"/>
                  </a:ext>
                </a:extLst>
              </a:tr>
              <a:tr h="33530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Add On skills</a:t>
                      </a:r>
                      <a:endParaRPr sz="1400" u="none" strike="noStrike" cap="none"/>
                    </a:p>
                  </a:txBody>
                  <a:tcPr marL="91450" marR="91450" marT="45725" marB="45725"/>
                </a:tc>
                <a:tc gridSpan="2">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000000"/>
                          </a:solidFill>
                          <a:latin typeface="Verdana"/>
                          <a:ea typeface="Verdana"/>
                          <a:cs typeface="Verdana"/>
                          <a:sym typeface="Verdana"/>
                        </a:rPr>
                        <a:t>Communications, Team management. Peer learning</a:t>
                      </a:r>
                      <a:endParaRPr sz="1400" u="none" strike="noStrike" cap="none" dirty="0"/>
                    </a:p>
                  </a:txBody>
                  <a:tcPr marL="91450" marR="91450" marT="45725" marB="45725"/>
                </a:tc>
                <a:tc hMerge="1">
                  <a:txBody>
                    <a:bodyPr/>
                    <a:lstStyle/>
                    <a:p>
                      <a:endParaRPr lang="en-IN"/>
                    </a:p>
                  </a:txBody>
                  <a:tcPr/>
                </a:tc>
                <a:extLst>
                  <a:ext uri="{0D108BD9-81ED-4DB2-BD59-A6C34878D82A}">
                    <a16:rowId xmlns:a16="http://schemas.microsoft.com/office/drawing/2014/main" val="10013"/>
                  </a:ext>
                </a:extLst>
              </a:tr>
            </a:tbl>
          </a:graphicData>
        </a:graphic>
      </p:graphicFrame>
      <p:sp>
        <p:nvSpPr>
          <p:cNvPr id="217" name="Google Shape;217;p1"/>
          <p:cNvSpPr txBox="1">
            <a:spLocks noGrp="1"/>
          </p:cNvSpPr>
          <p:nvPr>
            <p:ph type="body" idx="1"/>
          </p:nvPr>
        </p:nvSpPr>
        <p:spPr>
          <a:xfrm>
            <a:off x="4656083" y="2995622"/>
            <a:ext cx="4203844" cy="3011477"/>
          </a:xfrm>
          <a:prstGeom prst="rect">
            <a:avLst/>
          </a:prstGeom>
          <a:noFill/>
          <a:ln>
            <a:noFill/>
          </a:ln>
        </p:spPr>
        <p:txBody>
          <a:bodyPr spcFirstLastPara="1" wrap="square" lIns="0" tIns="0" rIns="0" bIns="0" anchor="t" anchorCtr="0">
            <a:noAutofit/>
          </a:bodyPr>
          <a:lstStyle/>
          <a:p>
            <a:pPr marL="0" indent="0">
              <a:lnSpc>
                <a:spcPct val="114000"/>
              </a:lnSpc>
              <a:buSzPts val="1100"/>
            </a:pPr>
            <a:r>
              <a:rPr lang="en-IN" sz="1100" b="1" spc="-40" dirty="0">
                <a:latin typeface="Microsoft Sans Serif"/>
                <a:cs typeface="Microsoft Sans Serif"/>
              </a:rPr>
              <a:t>U</a:t>
            </a:r>
            <a:r>
              <a:rPr lang="en-IN" sz="1100" b="1" spc="15" dirty="0">
                <a:latin typeface="Microsoft Sans Serif"/>
                <a:cs typeface="Microsoft Sans Serif"/>
              </a:rPr>
              <a:t>n</a:t>
            </a:r>
            <a:r>
              <a:rPr lang="en-IN" sz="1100" b="1" spc="20" dirty="0">
                <a:latin typeface="Microsoft Sans Serif"/>
                <a:cs typeface="Microsoft Sans Serif"/>
              </a:rPr>
              <a:t>i</a:t>
            </a:r>
            <a:r>
              <a:rPr lang="en-IN" sz="1100" b="1" spc="140" dirty="0">
                <a:latin typeface="Microsoft Sans Serif"/>
                <a:cs typeface="Microsoft Sans Serif"/>
              </a:rPr>
              <a:t>ﬁ</a:t>
            </a:r>
            <a:r>
              <a:rPr lang="en-IN" sz="1100" b="1" dirty="0">
                <a:latin typeface="Microsoft Sans Serif"/>
                <a:cs typeface="Microsoft Sans Serif"/>
              </a:rPr>
              <a:t>e</a:t>
            </a:r>
            <a:r>
              <a:rPr lang="en-IN" sz="1100" b="1" spc="35" dirty="0">
                <a:latin typeface="Microsoft Sans Serif"/>
                <a:cs typeface="Microsoft Sans Serif"/>
              </a:rPr>
              <a:t>d</a:t>
            </a:r>
            <a:r>
              <a:rPr lang="en-IN" sz="1100" b="1" spc="-35" dirty="0">
                <a:latin typeface="Microsoft Sans Serif"/>
                <a:cs typeface="Microsoft Sans Serif"/>
              </a:rPr>
              <a:t> </a:t>
            </a:r>
            <a:r>
              <a:rPr lang="en-IN" sz="1100" b="1" spc="-15" dirty="0">
                <a:latin typeface="Microsoft Sans Serif"/>
                <a:cs typeface="Microsoft Sans Serif"/>
              </a:rPr>
              <a:t>D</a:t>
            </a:r>
            <a:r>
              <a:rPr lang="en-IN" sz="1100" b="1" dirty="0">
                <a:latin typeface="Microsoft Sans Serif"/>
                <a:cs typeface="Microsoft Sans Serif"/>
              </a:rPr>
              <a:t>e</a:t>
            </a:r>
            <a:r>
              <a:rPr lang="en-IN" sz="1100" b="1" spc="-25" dirty="0">
                <a:latin typeface="Microsoft Sans Serif"/>
                <a:cs typeface="Microsoft Sans Serif"/>
              </a:rPr>
              <a:t>v</a:t>
            </a:r>
            <a:r>
              <a:rPr lang="en-IN" sz="1100" b="1" dirty="0">
                <a:latin typeface="Microsoft Sans Serif"/>
                <a:cs typeface="Microsoft Sans Serif"/>
              </a:rPr>
              <a:t>e</a:t>
            </a:r>
            <a:r>
              <a:rPr lang="en-IN" sz="1100" b="1" spc="40" dirty="0">
                <a:latin typeface="Microsoft Sans Serif"/>
                <a:cs typeface="Microsoft Sans Serif"/>
              </a:rPr>
              <a:t>l</a:t>
            </a:r>
            <a:r>
              <a:rPr lang="en-IN" sz="1100" b="1" spc="35" dirty="0">
                <a:latin typeface="Microsoft Sans Serif"/>
                <a:cs typeface="Microsoft Sans Serif"/>
              </a:rPr>
              <a:t>o</a:t>
            </a:r>
            <a:r>
              <a:rPr lang="en-IN" sz="1100" b="1" spc="30" dirty="0">
                <a:latin typeface="Microsoft Sans Serif"/>
                <a:cs typeface="Microsoft Sans Serif"/>
              </a:rPr>
              <a:t>p</a:t>
            </a:r>
            <a:r>
              <a:rPr lang="en-IN" sz="1100" b="1" dirty="0">
                <a:latin typeface="Microsoft Sans Serif"/>
                <a:cs typeface="Microsoft Sans Serif"/>
              </a:rPr>
              <a:t>e</a:t>
            </a:r>
            <a:r>
              <a:rPr lang="en-IN" sz="1100" b="1" spc="55" dirty="0">
                <a:latin typeface="Microsoft Sans Serif"/>
                <a:cs typeface="Microsoft Sans Serif"/>
              </a:rPr>
              <a:t>r</a:t>
            </a:r>
            <a:r>
              <a:rPr lang="en-IN" sz="1100" b="1" spc="-35" dirty="0">
                <a:latin typeface="Microsoft Sans Serif"/>
                <a:cs typeface="Microsoft Sans Serif"/>
              </a:rPr>
              <a:t> </a:t>
            </a:r>
            <a:r>
              <a:rPr lang="en-IN" sz="1100" b="1" spc="-95" dirty="0">
                <a:latin typeface="Microsoft Sans Serif"/>
                <a:cs typeface="Microsoft Sans Serif"/>
              </a:rPr>
              <a:t>T</a:t>
            </a:r>
            <a:r>
              <a:rPr lang="en-IN" sz="1100" b="1" spc="35" dirty="0">
                <a:latin typeface="Microsoft Sans Serif"/>
                <a:cs typeface="Microsoft Sans Serif"/>
              </a:rPr>
              <a:t>oo</a:t>
            </a:r>
            <a:r>
              <a:rPr lang="en-IN" sz="1100" b="1" spc="45" dirty="0">
                <a:latin typeface="Microsoft Sans Serif"/>
                <a:cs typeface="Microsoft Sans Serif"/>
              </a:rPr>
              <a:t>l</a:t>
            </a:r>
            <a:r>
              <a:rPr lang="en-IN" sz="1100" b="1" spc="-35" dirty="0">
                <a:latin typeface="Microsoft Sans Serif"/>
                <a:cs typeface="Microsoft Sans Serif"/>
              </a:rPr>
              <a:t> </a:t>
            </a:r>
            <a:r>
              <a:rPr lang="en-IN" sz="1100" b="1" spc="-140" dirty="0">
                <a:latin typeface="Microsoft Sans Serif"/>
                <a:cs typeface="Microsoft Sans Serif"/>
              </a:rPr>
              <a:t>S</a:t>
            </a:r>
            <a:r>
              <a:rPr lang="en-IN" sz="1100" b="1" dirty="0">
                <a:latin typeface="Microsoft Sans Serif"/>
                <a:cs typeface="Microsoft Sans Serif"/>
              </a:rPr>
              <a:t>e</a:t>
            </a:r>
            <a:r>
              <a:rPr lang="en-IN" sz="1100" b="1" spc="125" dirty="0">
                <a:latin typeface="Microsoft Sans Serif"/>
                <a:cs typeface="Microsoft Sans Serif"/>
              </a:rPr>
              <a:t>t</a:t>
            </a:r>
          </a:p>
          <a:p>
            <a:pPr marL="0" marR="5080" indent="0">
              <a:lnSpc>
                <a:spcPts val="890"/>
              </a:lnSpc>
              <a:spcBef>
                <a:spcPts val="185"/>
              </a:spcBef>
            </a:pPr>
            <a:r>
              <a:rPr lang="en-IN" sz="1100" spc="20" dirty="0">
                <a:latin typeface="Microsoft Sans Serif"/>
                <a:cs typeface="Microsoft Sans Serif"/>
              </a:rPr>
              <a:t>Uniﬁed</a:t>
            </a:r>
            <a:r>
              <a:rPr lang="en-IN" sz="1100" spc="-30" dirty="0">
                <a:latin typeface="Microsoft Sans Serif"/>
                <a:cs typeface="Microsoft Sans Serif"/>
              </a:rPr>
              <a:t> </a:t>
            </a:r>
            <a:r>
              <a:rPr lang="en-IN" sz="1100" spc="10" dirty="0">
                <a:latin typeface="Microsoft Sans Serif"/>
                <a:cs typeface="Microsoft Sans Serif"/>
              </a:rPr>
              <a:t>Developer</a:t>
            </a:r>
            <a:r>
              <a:rPr lang="en-IN" sz="1100" spc="-25" dirty="0">
                <a:latin typeface="Microsoft Sans Serif"/>
                <a:cs typeface="Microsoft Sans Serif"/>
              </a:rPr>
              <a:t> </a:t>
            </a:r>
            <a:r>
              <a:rPr lang="en-IN" sz="1100" spc="-5" dirty="0">
                <a:latin typeface="Microsoft Sans Serif"/>
                <a:cs typeface="Microsoft Sans Serif"/>
              </a:rPr>
              <a:t>Tool</a:t>
            </a:r>
            <a:r>
              <a:rPr lang="en-IN" sz="1100" spc="-25" dirty="0">
                <a:latin typeface="Microsoft Sans Serif"/>
                <a:cs typeface="Microsoft Sans Serif"/>
              </a:rPr>
              <a:t> </a:t>
            </a:r>
            <a:r>
              <a:rPr lang="en-IN" sz="1100" spc="-10" dirty="0">
                <a:latin typeface="Microsoft Sans Serif"/>
                <a:cs typeface="Microsoft Sans Serif"/>
              </a:rPr>
              <a:t>Set</a:t>
            </a:r>
            <a:r>
              <a:rPr lang="en-IN" sz="1100" spc="-25" dirty="0">
                <a:latin typeface="Microsoft Sans Serif"/>
                <a:cs typeface="Microsoft Sans Serif"/>
              </a:rPr>
              <a:t> </a:t>
            </a:r>
            <a:r>
              <a:rPr lang="en-IN" sz="1100" spc="-15" dirty="0">
                <a:latin typeface="Microsoft Sans Serif"/>
                <a:cs typeface="Microsoft Sans Serif"/>
              </a:rPr>
              <a:t>is</a:t>
            </a:r>
            <a:r>
              <a:rPr lang="en-IN" sz="1100" spc="-30" dirty="0">
                <a:latin typeface="Microsoft Sans Serif"/>
                <a:cs typeface="Microsoft Sans Serif"/>
              </a:rPr>
              <a:t> a</a:t>
            </a:r>
            <a:r>
              <a:rPr lang="en-IN" sz="1100" spc="-25" dirty="0">
                <a:latin typeface="Microsoft Sans Serif"/>
                <a:cs typeface="Microsoft Sans Serif"/>
              </a:rPr>
              <a:t> </a:t>
            </a:r>
            <a:r>
              <a:rPr lang="en-IN" sz="1100" spc="30" dirty="0">
                <a:latin typeface="Microsoft Sans Serif"/>
                <a:cs typeface="Microsoft Sans Serif"/>
              </a:rPr>
              <a:t>multi</a:t>
            </a:r>
            <a:r>
              <a:rPr lang="en-IN" sz="1100" spc="-25" dirty="0">
                <a:latin typeface="Microsoft Sans Serif"/>
                <a:cs typeface="Microsoft Sans Serif"/>
              </a:rPr>
              <a:t> </a:t>
            </a:r>
            <a:r>
              <a:rPr lang="en-IN" sz="1100" spc="25" dirty="0">
                <a:latin typeface="Microsoft Sans Serif"/>
                <a:cs typeface="Microsoft Sans Serif"/>
              </a:rPr>
              <a:t>tenant</a:t>
            </a:r>
            <a:r>
              <a:rPr lang="en-IN" sz="1100" spc="-25" dirty="0">
                <a:latin typeface="Microsoft Sans Serif"/>
                <a:cs typeface="Microsoft Sans Serif"/>
              </a:rPr>
              <a:t> </a:t>
            </a:r>
            <a:r>
              <a:rPr lang="en-IN" sz="1100" spc="-35" dirty="0">
                <a:latin typeface="Microsoft Sans Serif"/>
                <a:cs typeface="Microsoft Sans Serif"/>
              </a:rPr>
              <a:t>IDE</a:t>
            </a:r>
            <a:r>
              <a:rPr lang="en-IN" sz="1100" spc="-30" dirty="0">
                <a:latin typeface="Microsoft Sans Serif"/>
                <a:cs typeface="Microsoft Sans Serif"/>
              </a:rPr>
              <a:t> </a:t>
            </a:r>
            <a:r>
              <a:rPr lang="en-IN" sz="1100" spc="15" dirty="0">
                <a:latin typeface="Microsoft Sans Serif"/>
                <a:cs typeface="Microsoft Sans Serif"/>
              </a:rPr>
              <a:t>Conﬁguration</a:t>
            </a:r>
            <a:r>
              <a:rPr lang="en-IN" sz="1100" spc="-25" dirty="0">
                <a:latin typeface="Microsoft Sans Serif"/>
                <a:cs typeface="Microsoft Sans Serif"/>
              </a:rPr>
              <a:t> </a:t>
            </a:r>
            <a:r>
              <a:rPr lang="en-IN" sz="1100" dirty="0">
                <a:latin typeface="Microsoft Sans Serif"/>
                <a:cs typeface="Microsoft Sans Serif"/>
              </a:rPr>
              <a:t>and</a:t>
            </a:r>
          </a:p>
          <a:p>
            <a:pPr marL="0" marR="5080" indent="0">
              <a:lnSpc>
                <a:spcPts val="890"/>
              </a:lnSpc>
              <a:spcBef>
                <a:spcPts val="185"/>
              </a:spcBef>
            </a:pPr>
            <a:r>
              <a:rPr lang="en-IN" sz="1100" spc="5" dirty="0">
                <a:latin typeface="Microsoft Sans Serif"/>
                <a:cs typeface="Microsoft Sans Serif"/>
              </a:rPr>
              <a:t>management </a:t>
            </a:r>
            <a:r>
              <a:rPr lang="en-IN" sz="1100" spc="40" dirty="0">
                <a:latin typeface="Microsoft Sans Serif"/>
                <a:cs typeface="Microsoft Sans Serif"/>
              </a:rPr>
              <a:t>tool </a:t>
            </a:r>
            <a:r>
              <a:rPr lang="en-IN" sz="1100" spc="10" dirty="0">
                <a:latin typeface="Microsoft Sans Serif"/>
                <a:cs typeface="Microsoft Sans Serif"/>
              </a:rPr>
              <a:t>clubbed </a:t>
            </a:r>
            <a:r>
              <a:rPr lang="en-IN" sz="1100" spc="35" dirty="0">
                <a:latin typeface="Microsoft Sans Serif"/>
                <a:cs typeface="Microsoft Sans Serif"/>
              </a:rPr>
              <a:t>with </a:t>
            </a:r>
            <a:r>
              <a:rPr lang="en-IN" sz="1100" dirty="0">
                <a:latin typeface="Microsoft Sans Serif"/>
                <a:cs typeface="Microsoft Sans Serif"/>
              </a:rPr>
              <a:t>various </a:t>
            </a:r>
            <a:r>
              <a:rPr lang="en-IN" sz="1100" spc="15" dirty="0">
                <a:latin typeface="Microsoft Sans Serif"/>
                <a:cs typeface="Microsoft Sans Serif"/>
              </a:rPr>
              <a:t>external </a:t>
            </a:r>
            <a:r>
              <a:rPr lang="en-IN" sz="1100" spc="-10" dirty="0">
                <a:latin typeface="Microsoft Sans Serif"/>
                <a:cs typeface="Microsoft Sans Serif"/>
              </a:rPr>
              <a:t>AI </a:t>
            </a:r>
            <a:r>
              <a:rPr lang="en-IN" sz="1100" spc="-15" dirty="0">
                <a:latin typeface="Microsoft Sans Serif"/>
                <a:cs typeface="Microsoft Sans Serif"/>
              </a:rPr>
              <a:t>Tools such </a:t>
            </a:r>
            <a:r>
              <a:rPr lang="en-IN" sz="1100" spc="-40" dirty="0">
                <a:latin typeface="Microsoft Sans Serif"/>
                <a:cs typeface="Microsoft Sans Serif"/>
              </a:rPr>
              <a:t>as </a:t>
            </a:r>
            <a:r>
              <a:rPr lang="en-IN" sz="1100" spc="-35" dirty="0">
                <a:latin typeface="Microsoft Sans Serif"/>
                <a:cs typeface="Microsoft Sans Serif"/>
              </a:rPr>
              <a:t> </a:t>
            </a:r>
            <a:r>
              <a:rPr lang="en-IN" sz="1100" spc="-5" dirty="0" err="1">
                <a:latin typeface="Microsoft Sans Serif"/>
                <a:cs typeface="Microsoft Sans Serif"/>
              </a:rPr>
              <a:t>Diﬀblue</a:t>
            </a:r>
            <a:r>
              <a:rPr lang="en-IN" sz="1100" spc="-5" dirty="0">
                <a:latin typeface="Microsoft Sans Serif"/>
                <a:cs typeface="Microsoft Sans Serif"/>
              </a:rPr>
              <a:t>, </a:t>
            </a:r>
            <a:r>
              <a:rPr lang="en-IN" sz="1100" spc="-5" dirty="0" err="1">
                <a:latin typeface="Microsoft Sans Serif"/>
                <a:cs typeface="Microsoft Sans Serif"/>
              </a:rPr>
              <a:t>Tabnine</a:t>
            </a:r>
            <a:r>
              <a:rPr lang="en-IN" sz="1100" spc="-5" dirty="0">
                <a:latin typeface="Microsoft Sans Serif"/>
                <a:cs typeface="Microsoft Sans Serif"/>
              </a:rPr>
              <a:t>, </a:t>
            </a:r>
            <a:r>
              <a:rPr lang="en-IN" sz="1100" spc="-5" dirty="0" err="1">
                <a:latin typeface="Microsoft Sans Serif"/>
                <a:cs typeface="Microsoft Sans Serif"/>
              </a:rPr>
              <a:t>Ponicode</a:t>
            </a:r>
            <a:r>
              <a:rPr lang="en-IN" sz="1100" spc="-5" dirty="0">
                <a:latin typeface="Microsoft Sans Serif"/>
                <a:cs typeface="Microsoft Sans Serif"/>
              </a:rPr>
              <a:t> ,</a:t>
            </a:r>
            <a:r>
              <a:rPr lang="en-IN" sz="1100" spc="-5" dirty="0" err="1">
                <a:latin typeface="Microsoft Sans Serif"/>
                <a:cs typeface="Microsoft Sans Serif"/>
              </a:rPr>
              <a:t>snyk</a:t>
            </a:r>
            <a:r>
              <a:rPr lang="en-IN" sz="1100" spc="-5" dirty="0">
                <a:latin typeface="Microsoft Sans Serif"/>
                <a:cs typeface="Microsoft Sans Serif"/>
              </a:rPr>
              <a:t>, etc,.,. </a:t>
            </a:r>
          </a:p>
          <a:p>
            <a:pPr marL="0" marR="5080" indent="0">
              <a:lnSpc>
                <a:spcPts val="890"/>
              </a:lnSpc>
              <a:spcBef>
                <a:spcPts val="185"/>
              </a:spcBef>
            </a:pPr>
            <a:r>
              <a:rPr lang="en-IN" sz="1100" spc="60" dirty="0">
                <a:latin typeface="Microsoft Sans Serif"/>
                <a:cs typeface="Microsoft Sans Serif"/>
              </a:rPr>
              <a:t>to </a:t>
            </a:r>
            <a:r>
              <a:rPr lang="en-IN" sz="1100" spc="5" dirty="0">
                <a:latin typeface="Microsoft Sans Serif"/>
                <a:cs typeface="Microsoft Sans Serif"/>
              </a:rPr>
              <a:t>reduce </a:t>
            </a:r>
            <a:r>
              <a:rPr lang="en-IN" sz="1100" spc="10" dirty="0">
                <a:latin typeface="Microsoft Sans Serif"/>
                <a:cs typeface="Microsoft Sans Serif"/>
              </a:rPr>
              <a:t>developer's </a:t>
            </a:r>
            <a:r>
              <a:rPr lang="en-IN" sz="1100" spc="15" dirty="0">
                <a:latin typeface="Microsoft Sans Serif"/>
                <a:cs typeface="Microsoft Sans Serif"/>
              </a:rPr>
              <a:t> </a:t>
            </a:r>
            <a:r>
              <a:rPr lang="en-IN" sz="1100" spc="30" dirty="0" err="1">
                <a:latin typeface="Microsoft Sans Serif"/>
                <a:cs typeface="Microsoft Sans Serif"/>
              </a:rPr>
              <a:t>eﬀort,time,cost</a:t>
            </a:r>
            <a:endParaRPr lang="en-IN" sz="1100" b="1" spc="125" dirty="0">
              <a:latin typeface="Microsoft Sans Serif"/>
              <a:cs typeface="Microsoft Sans Serif"/>
            </a:endParaRPr>
          </a:p>
          <a:p>
            <a:pPr marL="0" indent="0">
              <a:lnSpc>
                <a:spcPct val="114000"/>
              </a:lnSpc>
            </a:pPr>
            <a:r>
              <a:rPr lang="en-IN" altLang="en-US" sz="1100" b="1" dirty="0"/>
              <a:t> </a:t>
            </a:r>
            <a:r>
              <a:rPr lang="en-IN" altLang="en-US" b="1" dirty="0"/>
              <a:t>ONLINE RAILWAY RESERVATION SYSTEM</a:t>
            </a:r>
          </a:p>
          <a:p>
            <a:pPr marL="0" indent="0">
              <a:lnSpc>
                <a:spcPct val="114000"/>
              </a:lnSpc>
            </a:pPr>
            <a:r>
              <a:rPr lang="en-IN" altLang="en-US" sz="1100" dirty="0"/>
              <a:t>Working on end to end case study Online railway reservation system Application along with Eureka, Swagger </a:t>
            </a:r>
            <a:r>
              <a:rPr lang="en-US" altLang="en-US" sz="1100" dirty="0"/>
              <a:t>and React </a:t>
            </a:r>
            <a:r>
              <a:rPr lang="en-US" altLang="en-US" sz="1100" dirty="0" err="1"/>
              <a:t>Js</a:t>
            </a:r>
            <a:r>
              <a:rPr lang="en-US" altLang="en-US" sz="1100" dirty="0"/>
              <a:t> used for user interface.</a:t>
            </a:r>
            <a:endParaRPr lang="en-IN" altLang="en-US" sz="1100" b="1" dirty="0"/>
          </a:p>
          <a:p>
            <a:pPr marL="0" indent="0">
              <a:lnSpc>
                <a:spcPct val="114000"/>
              </a:lnSpc>
            </a:pPr>
            <a:r>
              <a:rPr lang="en-IN" altLang="nl-NL" sz="1100" b="1" dirty="0"/>
              <a:t>Java Full Stack Developer in Degreed Platform</a:t>
            </a:r>
          </a:p>
          <a:p>
            <a:pPr marL="0" indent="0">
              <a:lnSpc>
                <a:spcPct val="114000"/>
              </a:lnSpc>
            </a:pPr>
            <a:r>
              <a:rPr lang="en-IN" altLang="en-US" sz="1100" dirty="0"/>
              <a:t>Completed this course with optimal Knowledge of MVC ,Web API , RESTful services , Components.</a:t>
            </a:r>
          </a:p>
          <a:p>
            <a:pPr marL="0" indent="0">
              <a:lnSpc>
                <a:spcPct val="114000"/>
              </a:lnSpc>
            </a:pPr>
            <a:r>
              <a:rPr lang="en-IN" sz="1100" dirty="0">
                <a:latin typeface="Arial"/>
                <a:ea typeface="Arial"/>
                <a:cs typeface="Arial"/>
                <a:sym typeface="Arial"/>
              </a:rPr>
              <a:t>• </a:t>
            </a:r>
            <a:r>
              <a:rPr lang="en-IN" sz="1100" b="1" dirty="0"/>
              <a:t>Awarded with AWS Cloud Practitioner Certificate by Amazon.</a:t>
            </a:r>
          </a:p>
          <a:p>
            <a:pPr marL="0" indent="0">
              <a:lnSpc>
                <a:spcPct val="114000"/>
              </a:lnSpc>
            </a:pPr>
            <a:r>
              <a:rPr lang="en-IN" sz="1100" dirty="0">
                <a:hlinkClick r:id="rId3"/>
              </a:rPr>
              <a:t>railway </a:t>
            </a:r>
            <a:r>
              <a:rPr lang="en-IN" sz="1100" dirty="0" err="1">
                <a:hlinkClick r:id="rId3"/>
              </a:rPr>
              <a:t>Reservation.webm</a:t>
            </a:r>
            <a:endParaRPr lang="en-IN" sz="1100" b="1" dirty="0"/>
          </a:p>
          <a:p>
            <a:pPr marL="0" marR="0" lvl="0" indent="0" algn="l" rtl="0">
              <a:lnSpc>
                <a:spcPct val="100000"/>
              </a:lnSpc>
              <a:spcBef>
                <a:spcPts val="0"/>
              </a:spcBef>
              <a:spcAft>
                <a:spcPts val="0"/>
              </a:spcAft>
              <a:buClr>
                <a:srgbClr val="000000"/>
              </a:buClr>
              <a:buSzPts val="1100"/>
              <a:buFont typeface="Verdana"/>
              <a:buNone/>
            </a:pPr>
            <a:r>
              <a:rPr lang="en-IN" sz="1100" b="1" i="0" u="none" strike="noStrike" cap="none" dirty="0">
                <a:solidFill>
                  <a:srgbClr val="000000"/>
                </a:solidFill>
                <a:latin typeface="Verdana"/>
                <a:ea typeface="Verdana"/>
                <a:cs typeface="Verdana"/>
                <a:sym typeface="Verdana"/>
              </a:rPr>
              <a:t>Check out my work  Video Profile</a:t>
            </a:r>
            <a:endParaRPr lang="en-IN" sz="1400" b="1" i="0" u="none" strike="noStrike" cap="none" dirty="0">
              <a:solidFill>
                <a:srgbClr val="000000"/>
              </a:solidFill>
              <a:latin typeface="Arial"/>
              <a:ea typeface="Arial"/>
              <a:cs typeface="Arial"/>
              <a:sym typeface="Arial"/>
            </a:endParaRPr>
          </a:p>
          <a:p>
            <a:pPr marL="0" indent="0" eaLnBrk="1" hangingPunct="1">
              <a:lnSpc>
                <a:spcPct val="114000"/>
              </a:lnSpc>
              <a:buNone/>
            </a:pPr>
            <a:r>
              <a:rPr lang="en-IN" altLang="en-US" sz="1100" dirty="0"/>
              <a:t>                                                                       </a:t>
            </a:r>
          </a:p>
          <a:p>
            <a:pPr marL="0" indent="0">
              <a:lnSpc>
                <a:spcPct val="114000"/>
              </a:lnSpc>
            </a:pPr>
            <a:endParaRPr lang="en-IN" altLang="en-US" sz="1100" dirty="0"/>
          </a:p>
          <a:p>
            <a:pPr marL="0" indent="0">
              <a:lnSpc>
                <a:spcPct val="114000"/>
              </a:lnSpc>
              <a:buSzPts val="1100"/>
            </a:pPr>
            <a:endParaRPr lang="en-IN" sz="1100" b="1" spc="125" dirty="0">
              <a:latin typeface="Microsoft Sans Serif"/>
              <a:cs typeface="Microsoft Sans Serif"/>
            </a:endParaRPr>
          </a:p>
          <a:p>
            <a:pPr marL="0" lvl="0" indent="0" algn="l" rtl="0">
              <a:lnSpc>
                <a:spcPct val="114000"/>
              </a:lnSpc>
              <a:spcBef>
                <a:spcPts val="1000"/>
              </a:spcBef>
              <a:spcAft>
                <a:spcPts val="0"/>
              </a:spcAft>
              <a:buClr>
                <a:schemeClr val="dk1"/>
              </a:buClr>
              <a:buSzPts val="1100"/>
            </a:pPr>
            <a:endParaRPr lang="en-IN" sz="1100" dirty="0"/>
          </a:p>
          <a:p>
            <a:pPr marL="0" lvl="0" indent="0" algn="l" rtl="0">
              <a:lnSpc>
                <a:spcPct val="114000"/>
              </a:lnSpc>
              <a:spcBef>
                <a:spcPts val="1000"/>
              </a:spcBef>
              <a:spcAft>
                <a:spcPts val="0"/>
              </a:spcAft>
              <a:buClr>
                <a:schemeClr val="dk1"/>
              </a:buClr>
              <a:buSzPts val="1100"/>
            </a:pPr>
            <a:endParaRPr lang="en-IN" sz="1100" b="1"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r>
              <a:rPr lang="en-US" b="1" dirty="0"/>
              <a:t> </a:t>
            </a: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b="1"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dirty="0"/>
          </a:p>
          <a:p>
            <a:pPr marL="0" lvl="0" indent="0" algn="l" rtl="0">
              <a:lnSpc>
                <a:spcPct val="114000"/>
              </a:lnSpc>
              <a:spcBef>
                <a:spcPts val="1000"/>
              </a:spcBef>
              <a:spcAft>
                <a:spcPts val="0"/>
              </a:spcAft>
              <a:buClr>
                <a:schemeClr val="dk1"/>
              </a:buClr>
              <a:buSzPts val="1000"/>
            </a:pPr>
            <a:endParaRPr b="1" dirty="0"/>
          </a:p>
          <a:p>
            <a:pPr marL="0" lvl="0" indent="0" algn="l" rtl="0">
              <a:lnSpc>
                <a:spcPct val="114000"/>
              </a:lnSpc>
              <a:spcBef>
                <a:spcPts val="1000"/>
              </a:spcBef>
              <a:spcAft>
                <a:spcPts val="0"/>
              </a:spcAft>
              <a:buClr>
                <a:schemeClr val="dk1"/>
              </a:buClr>
              <a:buSzPts val="1000"/>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6"/>
          </p:nvPr>
        </p:nvSpPr>
        <p:spPr>
          <a:xfrm>
            <a:off x="3249587" y="1581176"/>
            <a:ext cx="3193877" cy="2195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dirty="0"/>
              <a:t>Mounika.Rapelly@capgemini.com</a:t>
            </a:r>
            <a:endParaRPr dirty="0"/>
          </a:p>
        </p:txBody>
      </p:sp>
      <p:sp>
        <p:nvSpPr>
          <p:cNvPr id="221" name="Google Shape;221;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sz="1600" dirty="0" err="1"/>
              <a:t>MounikaRapelly</a:t>
            </a:r>
            <a:endParaRPr sz="1600" dirty="0"/>
          </a:p>
        </p:txBody>
      </p:sp>
      <p:sp>
        <p:nvSpPr>
          <p:cNvPr id="226" name="Google Shape;226;p1"/>
          <p:cNvSpPr txBox="1"/>
          <p:nvPr/>
        </p:nvSpPr>
        <p:spPr>
          <a:xfrm>
            <a:off x="3131966" y="1932408"/>
            <a:ext cx="2462590" cy="390782"/>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9215525" y="835079"/>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30" name="Google Shape;230;p1"/>
          <p:cNvSpPr txBox="1">
            <a:spLocks noGrp="1"/>
          </p:cNvSpPr>
          <p:nvPr>
            <p:ph type="body" idx="7"/>
          </p:nvPr>
        </p:nvSpPr>
        <p:spPr>
          <a:xfrm>
            <a:off x="3431152" y="1851898"/>
            <a:ext cx="1735500" cy="144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+91 7032468411</a:t>
            </a:r>
            <a:endParaRPr dirty="0"/>
          </a:p>
        </p:txBody>
      </p:sp>
      <p:sp>
        <p:nvSpPr>
          <p:cNvPr id="3" name="Text Placeholder 2">
            <a:extLst>
              <a:ext uri="{FF2B5EF4-FFF2-40B4-BE49-F238E27FC236}">
                <a16:creationId xmlns:a16="http://schemas.microsoft.com/office/drawing/2014/main" id="{E7074B4C-38E7-97AF-87B2-D7164A1C0488}"/>
              </a:ext>
            </a:extLst>
          </p:cNvPr>
          <p:cNvSpPr>
            <a:spLocks noGrp="1"/>
          </p:cNvSpPr>
          <p:nvPr>
            <p:ph type="body" idx="4"/>
          </p:nvPr>
        </p:nvSpPr>
        <p:spPr>
          <a:xfrm>
            <a:off x="3541986" y="1233898"/>
            <a:ext cx="2527969" cy="342009"/>
          </a:xfrm>
        </p:spPr>
        <p:txBody>
          <a:bodyPr/>
          <a:lstStyle/>
          <a:p>
            <a:r>
              <a:rPr lang="en-IN" dirty="0"/>
              <a:t>Hyderabad</a:t>
            </a:r>
          </a:p>
        </p:txBody>
      </p:sp>
      <p:sp>
        <p:nvSpPr>
          <p:cNvPr id="9" name="Text Placeholder 26">
            <a:extLst>
              <a:ext uri="{FF2B5EF4-FFF2-40B4-BE49-F238E27FC236}">
                <a16:creationId xmlns:a16="http://schemas.microsoft.com/office/drawing/2014/main" id="{09A24017-1951-2607-8F90-21B7FC8A2DA9}"/>
              </a:ext>
            </a:extLst>
          </p:cNvPr>
          <p:cNvSpPr>
            <a:spLocks noGrp="1"/>
          </p:cNvSpPr>
          <p:nvPr>
            <p:ph type="body" idx="8"/>
          </p:nvPr>
        </p:nvSpPr>
        <p:spPr>
          <a:xfrm>
            <a:off x="382588" y="2995613"/>
            <a:ext cx="4057650" cy="3621087"/>
          </a:xfrm>
        </p:spPr>
        <p:txBody>
          <a:bodyPr vert="horz" lIns="0" tIns="0" rIns="0" bIns="0" rtlCol="0" anchor="t">
            <a:noAutofit/>
          </a:bodyPr>
          <a:lstStyle/>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a:t>
            </a:r>
            <a:r>
              <a:rPr lang="en-US" sz="1050" b="1" dirty="0"/>
              <a:t>  Spring Boot </a:t>
            </a:r>
          </a:p>
          <a:p>
            <a:pPr marL="171450" indent="-171450">
              <a:buFont typeface="Arial" panose="020B0604020202020204" pitchFamily="34" charset="0"/>
              <a:buChar char="•"/>
            </a:pPr>
            <a:r>
              <a:rPr lang="en-IN" sz="1050" dirty="0"/>
              <a:t>Hands on experience in creating </a:t>
            </a:r>
            <a:r>
              <a:rPr lang="en-IN" sz="1050" b="1" dirty="0"/>
              <a:t>microservices</a:t>
            </a:r>
            <a:r>
              <a:rPr lang="en-IN" sz="1050" dirty="0"/>
              <a:t> with </a:t>
            </a:r>
            <a:r>
              <a:rPr lang="en-IN" sz="1050" b="1" dirty="0" err="1"/>
              <a:t>Springboot</a:t>
            </a:r>
            <a:r>
              <a:rPr lang="en-IN" sz="1050" b="1" dirty="0"/>
              <a:t>, Spring Rest API, API Gateway,    Eureka server.</a:t>
            </a:r>
            <a:endParaRPr lang="en-US" sz="1050" dirty="0"/>
          </a:p>
          <a:p>
            <a:pPr marL="171450" indent="-171450">
              <a:buFont typeface="Arial" panose="020B0604020202020204" pitchFamily="34" charset="0"/>
              <a:buChar char="•"/>
            </a:pPr>
            <a:r>
              <a:rPr lang="en-US" sz="1050" dirty="0"/>
              <a:t>Good knowledge in Microservices</a:t>
            </a:r>
          </a:p>
          <a:p>
            <a:pPr marL="171450" indent="-171450">
              <a:buFont typeface="Arial" panose="020B0604020202020204" pitchFamily="34" charset="0"/>
              <a:buChar char="•"/>
            </a:pPr>
            <a:r>
              <a:rPr lang="en-US" sz="1050" dirty="0"/>
              <a:t>Knowledge in databases like </a:t>
            </a:r>
            <a:r>
              <a:rPr lang="en-US" sz="1050" dirty="0" err="1"/>
              <a:t>sql</a:t>
            </a:r>
            <a:r>
              <a:rPr lang="en-US" sz="1050" dirty="0"/>
              <a:t>, </a:t>
            </a:r>
            <a:r>
              <a:rPr lang="en-US" sz="1050" dirty="0" err="1"/>
              <a:t>mongodb</a:t>
            </a:r>
            <a:endParaRPr lang="en-US" sz="1050" dirty="0"/>
          </a:p>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a:t>
            </a:r>
            <a:r>
              <a:rPr lang="en-US" sz="1050" dirty="0"/>
              <a:t>.</a:t>
            </a:r>
          </a:p>
          <a:p>
            <a:pPr marL="171450" indent="-171450">
              <a:buFont typeface="Arial" panose="020B0604020202020204" pitchFamily="34" charset="0"/>
              <a:buChar char="•"/>
            </a:pPr>
            <a:r>
              <a:rPr lang="en-IN" sz="1050" dirty="0"/>
              <a:t>Practical understanding of </a:t>
            </a:r>
            <a:r>
              <a:rPr lang="en-US" sz="1050" dirty="0"/>
              <a:t>rendering</a:t>
            </a:r>
            <a:r>
              <a:rPr lang="en-US" sz="1050" b="1" dirty="0"/>
              <a:t>  REST API</a:t>
            </a:r>
            <a:r>
              <a:rPr lang="en-IN" sz="1050" b="1" dirty="0"/>
              <a:t>.</a:t>
            </a:r>
            <a:endParaRPr lang="en-US" sz="1050" dirty="0"/>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Js in case study and up skilling this knowledge continuously.</a:t>
            </a:r>
          </a:p>
        </p:txBody>
      </p:sp>
      <p:sp>
        <p:nvSpPr>
          <p:cNvPr id="11" name="Rectangle 10">
            <a:extLst>
              <a:ext uri="{FF2B5EF4-FFF2-40B4-BE49-F238E27FC236}">
                <a16:creationId xmlns:a16="http://schemas.microsoft.com/office/drawing/2014/main" id="{7388896F-AEFA-F5B0-62C5-C4A8D35BEE0B}"/>
              </a:ext>
            </a:extLst>
          </p:cNvPr>
          <p:cNvSpPr/>
          <p:nvPr/>
        </p:nvSpPr>
        <p:spPr>
          <a:xfrm>
            <a:off x="9507315" y="521086"/>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Mater of computer application</a:t>
            </a:r>
          </a:p>
          <a:p>
            <a:pPr lvl="0">
              <a:lnSpc>
                <a:spcPct val="114000"/>
              </a:lnSpc>
              <a:defRPr/>
            </a:pPr>
            <a:r>
              <a:rPr lang="en-US" altLang="nl-NL" sz="1000" dirty="0">
                <a:solidFill>
                  <a:prstClr val="black"/>
                </a:solidFill>
                <a:latin typeface="Verdana" panose="020B0604030504040204" pitchFamily="34" charset="0"/>
              </a:rPr>
              <a:t>:2018-2021</a:t>
            </a:r>
          </a:p>
        </p:txBody>
      </p:sp>
      <p:pic>
        <p:nvPicPr>
          <p:cNvPr id="14" name="Picture Placeholder 16">
            <a:extLst>
              <a:ext uri="{FF2B5EF4-FFF2-40B4-BE49-F238E27FC236}">
                <a16:creationId xmlns:a16="http://schemas.microsoft.com/office/drawing/2014/main" id="{440E9FEE-CEB0-A971-8989-4E5F5498DA8C}"/>
              </a:ext>
            </a:extLst>
          </p:cNvPr>
          <p:cNvPicPr>
            <a:picLocks noGrp="1" noChangeAspect="1"/>
          </p:cNvPicPr>
          <p:nvPr>
            <p:ph type="pic" idx="5"/>
          </p:nvPr>
        </p:nvPicPr>
        <p:blipFill>
          <a:blip r:embed="rId4">
            <a:extLst>
              <a:ext uri="{28A0092B-C50C-407E-A947-70E740481C1C}">
                <a14:useLocalDpi xmlns:a14="http://schemas.microsoft.com/office/drawing/2010/main" val="0"/>
              </a:ext>
            </a:extLst>
          </a:blip>
          <a:srcRect t="12500" b="12500"/>
          <a:stretch/>
        </p:blipFill>
        <p:spPr>
          <a:xfrm>
            <a:off x="415465" y="227468"/>
            <a:ext cx="1735137" cy="1735137"/>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30A5E36C103344AFD0A83E8B43DE37" ma:contentTypeVersion="2" ma:contentTypeDescription="Create a new document." ma:contentTypeScope="" ma:versionID="fb91054739b691d8eb50f8dc1bb45a4e">
  <xsd:schema xmlns:xsd="http://www.w3.org/2001/XMLSchema" xmlns:xs="http://www.w3.org/2001/XMLSchema" xmlns:p="http://schemas.microsoft.com/office/2006/metadata/properties" xmlns:ns2="5d5ff2ad-8f65-4c2b-a74f-83bed9f87d8e" targetNamespace="http://schemas.microsoft.com/office/2006/metadata/properties" ma:root="true" ma:fieldsID="f477d7c06d0971793799608b32beba49" ns2:_="">
    <xsd:import namespace="5d5ff2ad-8f65-4c2b-a74f-83bed9f87d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5ff2ad-8f65-4c2b-a74f-83bed9f8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6421C4-8EBA-47B2-82BD-ECFFDFE6CC4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ECA58B-46E0-46F9-946E-FD88B3833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5ff2ad-8f65-4c2b-a74f-83bed9f87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FFCE46-BFFF-4CA5-8E59-A79C3286B1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TotalTime>
  <Words>371</Words>
  <Application>Microsoft Office PowerPoint</Application>
  <PresentationFormat>Widescreen</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Microsoft Sans Serif</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Rapelly, Mounika</cp:lastModifiedBy>
  <cp:revision>22</cp:revision>
  <dcterms:created xsi:type="dcterms:W3CDTF">2020-09-22T06:24:34Z</dcterms:created>
  <dcterms:modified xsi:type="dcterms:W3CDTF">2023-02-21T11:09:33Z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0x0101000830A5E36C103344AFD0A83E8B43DE37</vt:lpwstr>
  </property>
</Properties>
</file>