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6"/>
  </p:notesMasterIdLst>
  <p:sldIdLst>
    <p:sldId id="256" r:id="rId2"/>
    <p:sldId id="259" r:id="rId3"/>
    <p:sldId id="270" r:id="rId4"/>
    <p:sldId id="260" r:id="rId5"/>
    <p:sldId id="265" r:id="rId6"/>
    <p:sldId id="272" r:id="rId7"/>
    <p:sldId id="271" r:id="rId8"/>
    <p:sldId id="298" r:id="rId9"/>
    <p:sldId id="273" r:id="rId10"/>
    <p:sldId id="274" r:id="rId11"/>
    <p:sldId id="276" r:id="rId12"/>
    <p:sldId id="275" r:id="rId13"/>
    <p:sldId id="277" r:id="rId14"/>
    <p:sldId id="281" r:id="rId15"/>
    <p:sldId id="278" r:id="rId16"/>
    <p:sldId id="279" r:id="rId17"/>
    <p:sldId id="283" r:id="rId18"/>
    <p:sldId id="280" r:id="rId19"/>
    <p:sldId id="284" r:id="rId20"/>
    <p:sldId id="285" r:id="rId21"/>
    <p:sldId id="297" r:id="rId22"/>
    <p:sldId id="302" r:id="rId23"/>
    <p:sldId id="295" r:id="rId24"/>
    <p:sldId id="300" r:id="rId25"/>
    <p:sldId id="301" r:id="rId26"/>
    <p:sldId id="299" r:id="rId27"/>
    <p:sldId id="292" r:id="rId28"/>
    <p:sldId id="293" r:id="rId29"/>
    <p:sldId id="288" r:id="rId30"/>
    <p:sldId id="289" r:id="rId31"/>
    <p:sldId id="291" r:id="rId32"/>
    <p:sldId id="294" r:id="rId33"/>
    <p:sldId id="296" r:id="rId34"/>
    <p:sldId id="26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B68E8-9F39-48AC-B98B-1F2324B88970}" type="datetimeFigureOut">
              <a:rPr lang="en-IN" smtClean="0"/>
              <a:t>08/11/22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B814C-175F-4F40-9160-47CD7A45C9BE}" type="slidenum">
              <a:rPr lang="en-IN" smtClean="0"/>
              <a:t>‹#›</a:t>
            </a:fld>
            <a:endParaRPr lang="en-IN"/>
          </a:p>
        </p:txBody>
      </p:sp>
    </p:spTree>
    <p:extLst>
      <p:ext uri="{BB962C8B-B14F-4D97-AF65-F5344CB8AC3E}">
        <p14:creationId xmlns:p14="http://schemas.microsoft.com/office/powerpoint/2010/main" val="145706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8DCAF-66FD-45EB-B7E8-1E7DD095F18B}" type="datetime1">
              <a:rPr lang="en-IN" smtClean="0"/>
              <a:t>08/11/22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7DBA6-BD85-4493-A3A9-780C8A2F94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1092C-3248-4B5A-9DA6-918FEACFA9CA}" type="datetime1">
              <a:rPr lang="en-IN" smtClean="0"/>
              <a:t>08/11/22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41565-250F-449D-8D40-6CC784FF7FBB}" type="datetime1">
              <a:rPr lang="en-IN" smtClean="0"/>
              <a:t>08/11/22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56ECE-C417-4467-B3E8-3B30EB48ADC3}" type="datetime1">
              <a:rPr lang="en-IN" smtClean="0"/>
              <a:t>08/11/22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03A16-3467-4CFC-9D1C-D214399F3D8E}" type="datetime1">
              <a:rPr lang="en-IN" smtClean="0"/>
              <a:t>08/11/22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7DBA6-BD85-4493-A3A9-780C8A2F94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E22E2-05A0-411E-B4A3-705A5B96A158}" type="datetime1">
              <a:rPr lang="en-IN" smtClean="0"/>
              <a:t>08/11/22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6AAEA4-B980-46A0-94BE-14EBB4F772CD}" type="datetime1">
              <a:rPr lang="en-IN" smtClean="0"/>
              <a:t>08/11/22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BAD7E4-9875-48D6-BD3C-655E572AD2E4}" type="datetime1">
              <a:rPr lang="en-IN" smtClean="0"/>
              <a:t>08/11/22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77BED0-385F-4D6E-934E-4D274E47A825}" type="datetime1">
              <a:rPr lang="en-IN" smtClean="0"/>
              <a:t>08/11/22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A33F06-6876-4D6D-B978-6327918BE15F}" type="datetime1">
              <a:rPr lang="en-IN" smtClean="0"/>
              <a:t>08/11/22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C7DBA6-BD85-4493-A3A9-780C8A2F946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C50B0-03D5-4541-9613-F7D9CEF9B747}" type="datetime1">
              <a:rPr lang="en-IN" smtClean="0"/>
              <a:t>08/11/22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7DBA6-BD85-4493-A3A9-780C8A2F946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B8E38D-A1AC-42AF-8607-C3355E32446C}" type="datetime1">
              <a:rPr lang="en-IN" smtClean="0"/>
              <a:t>08/11/22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C7DBA6-BD85-4493-A3A9-780C8A2F946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4454" y="1532184"/>
            <a:ext cx="975868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Analysis of  Data Mining Techniques</a:t>
            </a:r>
          </a:p>
          <a:p>
            <a:r>
              <a:rPr lang="en-IN" sz="3200" dirty="0">
                <a:latin typeface="Times New Roman" panose="02020603050405020304" pitchFamily="18" charset="0"/>
                <a:cs typeface="Times New Roman" panose="02020603050405020304" pitchFamily="18" charset="0"/>
              </a:rPr>
              <a:t>For Heart Disease Prediction</a:t>
            </a:r>
          </a:p>
        </p:txBody>
      </p:sp>
      <p:sp>
        <p:nvSpPr>
          <p:cNvPr id="5" name="TextBox 4"/>
          <p:cNvSpPr txBox="1"/>
          <p:nvPr/>
        </p:nvSpPr>
        <p:spPr>
          <a:xfrm>
            <a:off x="7270750" y="3794057"/>
            <a:ext cx="4958080" cy="2554545"/>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Presented by:</a:t>
            </a:r>
          </a:p>
          <a:p>
            <a:pPr algn="just"/>
            <a:r>
              <a:rPr lang="en-IN" sz="2000" dirty="0">
                <a:latin typeface="Times New Roman" panose="02020603050405020304" pitchFamily="18" charset="0"/>
                <a:cs typeface="Times New Roman" panose="02020603050405020304" pitchFamily="18" charset="0"/>
              </a:rPr>
              <a:t>Mounika </a:t>
            </a:r>
            <a:r>
              <a:rPr lang="en-IN" sz="2000" dirty="0" err="1">
                <a:latin typeface="Times New Roman" panose="02020603050405020304" pitchFamily="18" charset="0"/>
                <a:cs typeface="Times New Roman" panose="02020603050405020304" pitchFamily="18" charset="0"/>
              </a:rPr>
              <a:t>Jaggavarapu</a:t>
            </a:r>
            <a:r>
              <a:rPr lang="en-IN" sz="2000" dirty="0">
                <a:latin typeface="Times New Roman" panose="02020603050405020304" pitchFamily="18" charset="0"/>
                <a:cs typeface="Times New Roman" panose="02020603050405020304" pitchFamily="18" charset="0"/>
              </a:rPr>
              <a:t>(16335944)</a:t>
            </a:r>
          </a:p>
          <a:p>
            <a:pPr algn="just"/>
            <a:r>
              <a:rPr lang="en-IN" sz="2000" dirty="0" err="1">
                <a:latin typeface="Times New Roman" panose="02020603050405020304" pitchFamily="18" charset="0"/>
                <a:cs typeface="Times New Roman" panose="02020603050405020304" pitchFamily="18" charset="0"/>
              </a:rPr>
              <a:t>Lokeshbabu</a:t>
            </a:r>
            <a:r>
              <a:rPr lang="en-IN" sz="2000" dirty="0">
                <a:latin typeface="Times New Roman" panose="02020603050405020304" pitchFamily="18" charset="0"/>
                <a:cs typeface="Times New Roman" panose="02020603050405020304" pitchFamily="18" charset="0"/>
              </a:rPr>
              <a:t> Marella(16336593)</a:t>
            </a:r>
          </a:p>
          <a:p>
            <a:pPr algn="just"/>
            <a:r>
              <a:rPr lang="en-IN" sz="2000" dirty="0">
                <a:latin typeface="Times New Roman" panose="02020603050405020304" pitchFamily="18" charset="0"/>
                <a:cs typeface="Times New Roman" panose="02020603050405020304" pitchFamily="18" charset="0"/>
              </a:rPr>
              <a:t>Rama Mohan Reddy Male(16335679)</a:t>
            </a:r>
          </a:p>
          <a:p>
            <a:pPr algn="just"/>
            <a:r>
              <a:rPr lang="en-IN" sz="2000" dirty="0">
                <a:latin typeface="Times New Roman" panose="02020603050405020304" pitchFamily="18" charset="0"/>
                <a:cs typeface="Times New Roman" panose="02020603050405020304" pitchFamily="18" charset="0"/>
              </a:rPr>
              <a:t>Sai Nikhil </a:t>
            </a:r>
            <a:r>
              <a:rPr lang="en-IN" sz="2000" dirty="0" err="1">
                <a:latin typeface="Times New Roman" panose="02020603050405020304" pitchFamily="18" charset="0"/>
                <a:cs typeface="Times New Roman" panose="02020603050405020304" pitchFamily="18" charset="0"/>
              </a:rPr>
              <a:t>Vankayalapati</a:t>
            </a:r>
            <a:r>
              <a:rPr lang="en-IN" sz="2000" dirty="0">
                <a:latin typeface="Times New Roman" panose="02020603050405020304" pitchFamily="18" charset="0"/>
                <a:cs typeface="Times New Roman" panose="02020603050405020304" pitchFamily="18" charset="0"/>
              </a:rPr>
              <a:t>(16337492)</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Guided by:</a:t>
            </a:r>
          </a:p>
          <a:p>
            <a:pPr algn="just"/>
            <a:r>
              <a:rPr lang="en-US" sz="2000" b="0" i="0" dirty="0">
                <a:solidFill>
                  <a:srgbClr val="323334"/>
                </a:solidFill>
                <a:effectLst/>
                <a:latin typeface="Lato Extended"/>
              </a:rPr>
              <a:t> Prof. Syed Jawad Hussain Shah</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AEAF429-9DA6-BE26-A07F-45E7900B8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1218" y="313239"/>
            <a:ext cx="1944551" cy="10772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181"/>
    </mc:Choice>
    <mc:Fallback xmlns="">
      <p:transition spd="slow" advTm="161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870061-7D13-4E1C-BB68-1A447B5EE3A4}"/>
              </a:ext>
            </a:extLst>
          </p:cNvPr>
          <p:cNvSpPr>
            <a:spLocks noGrp="1"/>
          </p:cNvSpPr>
          <p:nvPr>
            <p:ph type="sldNum" sz="quarter" idx="12"/>
          </p:nvPr>
        </p:nvSpPr>
        <p:spPr/>
        <p:txBody>
          <a:bodyPr/>
          <a:lstStyle/>
          <a:p>
            <a:fld id="{3EC7DBA6-BD85-4493-A3A9-780C8A2F946D}" type="slidenum">
              <a:rPr lang="en-IN" smtClean="0"/>
              <a:t>10</a:t>
            </a:fld>
            <a:endParaRPr lang="en-IN"/>
          </a:p>
        </p:txBody>
      </p:sp>
      <p:sp>
        <p:nvSpPr>
          <p:cNvPr id="3" name="TextBox 2">
            <a:extLst>
              <a:ext uri="{FF2B5EF4-FFF2-40B4-BE49-F238E27FC236}">
                <a16:creationId xmlns:a16="http://schemas.microsoft.com/office/drawing/2014/main" id="{87068574-B688-4F6B-88DF-A1DF37A4E13F}"/>
              </a:ext>
            </a:extLst>
          </p:cNvPr>
          <p:cNvSpPr txBox="1"/>
          <p:nvPr/>
        </p:nvSpPr>
        <p:spPr>
          <a:xfrm>
            <a:off x="639193" y="1424316"/>
            <a:ext cx="4998128" cy="369332"/>
          </a:xfrm>
          <a:prstGeom prst="rect">
            <a:avLst/>
          </a:prstGeom>
          <a:noFill/>
        </p:spPr>
        <p:txBody>
          <a:bodyPr wrap="square" rtlCol="0">
            <a:spAutoFit/>
          </a:bodyPr>
          <a:lstStyle/>
          <a:p>
            <a:r>
              <a:rPr lang="en-IN" dirty="0"/>
              <a:t>Boxplot before Outlier Removal :</a:t>
            </a:r>
          </a:p>
        </p:txBody>
      </p:sp>
      <p:pic>
        <p:nvPicPr>
          <p:cNvPr id="5" name="Picture 4">
            <a:extLst>
              <a:ext uri="{FF2B5EF4-FFF2-40B4-BE49-F238E27FC236}">
                <a16:creationId xmlns:a16="http://schemas.microsoft.com/office/drawing/2014/main" id="{6536F00D-979F-4770-89F2-FCE44AF0C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5" y="1793648"/>
            <a:ext cx="7359588" cy="3874383"/>
          </a:xfrm>
          <a:prstGeom prst="rect">
            <a:avLst/>
          </a:prstGeom>
        </p:spPr>
      </p:pic>
      <p:sp>
        <p:nvSpPr>
          <p:cNvPr id="7" name="TextBox 6">
            <a:extLst>
              <a:ext uri="{FF2B5EF4-FFF2-40B4-BE49-F238E27FC236}">
                <a16:creationId xmlns:a16="http://schemas.microsoft.com/office/drawing/2014/main" id="{9C4AF9B8-C552-4896-9116-D0FA7714A8CA}"/>
              </a:ext>
            </a:extLst>
          </p:cNvPr>
          <p:cNvSpPr txBox="1"/>
          <p:nvPr/>
        </p:nvSpPr>
        <p:spPr>
          <a:xfrm>
            <a:off x="514905" y="662128"/>
            <a:ext cx="6094520" cy="400110"/>
          </a:xfrm>
          <a:prstGeom prst="rect">
            <a:avLst/>
          </a:prstGeom>
          <a:noFill/>
        </p:spPr>
        <p:txBody>
          <a:bodyPr wrap="square">
            <a:spAutoFit/>
          </a:bodyPr>
          <a:lstStyle/>
          <a:p>
            <a:r>
              <a:rPr lang="en-IN" sz="2000" b="1" u="sng" dirty="0"/>
              <a:t>Module: Data Pre-processing</a:t>
            </a:r>
          </a:p>
        </p:txBody>
      </p:sp>
      <p:pic>
        <p:nvPicPr>
          <p:cNvPr id="4" name="Picture 3">
            <a:extLst>
              <a:ext uri="{FF2B5EF4-FFF2-40B4-BE49-F238E27FC236}">
                <a16:creationId xmlns:a16="http://schemas.microsoft.com/office/drawing/2014/main" id="{886487DC-434D-5293-8565-4EF24232B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3876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32BD1F-A97B-44F2-AD55-5AD9F2F18B68}"/>
              </a:ext>
            </a:extLst>
          </p:cNvPr>
          <p:cNvSpPr>
            <a:spLocks noGrp="1"/>
          </p:cNvSpPr>
          <p:nvPr>
            <p:ph type="sldNum" sz="quarter" idx="12"/>
          </p:nvPr>
        </p:nvSpPr>
        <p:spPr/>
        <p:txBody>
          <a:bodyPr/>
          <a:lstStyle/>
          <a:p>
            <a:fld id="{3EC7DBA6-BD85-4493-A3A9-780C8A2F946D}" type="slidenum">
              <a:rPr lang="en-IN" smtClean="0"/>
              <a:t>11</a:t>
            </a:fld>
            <a:endParaRPr lang="en-IN"/>
          </a:p>
        </p:txBody>
      </p:sp>
      <p:sp>
        <p:nvSpPr>
          <p:cNvPr id="4" name="TextBox 3">
            <a:extLst>
              <a:ext uri="{FF2B5EF4-FFF2-40B4-BE49-F238E27FC236}">
                <a16:creationId xmlns:a16="http://schemas.microsoft.com/office/drawing/2014/main" id="{748EEAE0-2DEC-4E79-A541-2B9824C39B9C}"/>
              </a:ext>
            </a:extLst>
          </p:cNvPr>
          <p:cNvSpPr txBox="1"/>
          <p:nvPr/>
        </p:nvSpPr>
        <p:spPr>
          <a:xfrm>
            <a:off x="668045" y="679882"/>
            <a:ext cx="6094520" cy="369332"/>
          </a:xfrm>
          <a:prstGeom prst="rect">
            <a:avLst/>
          </a:prstGeom>
          <a:noFill/>
        </p:spPr>
        <p:txBody>
          <a:bodyPr wrap="square">
            <a:spAutoFit/>
          </a:bodyPr>
          <a:lstStyle/>
          <a:p>
            <a:r>
              <a:rPr lang="en-IN" b="1" dirty="0"/>
              <a:t>Boxplot After Outlier Removal :</a:t>
            </a:r>
          </a:p>
        </p:txBody>
      </p:sp>
      <p:pic>
        <p:nvPicPr>
          <p:cNvPr id="7" name="Picture 6">
            <a:extLst>
              <a:ext uri="{FF2B5EF4-FFF2-40B4-BE49-F238E27FC236}">
                <a16:creationId xmlns:a16="http://schemas.microsoft.com/office/drawing/2014/main" id="{E57571F6-376C-4779-B75F-52AD8E46D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45" y="1580585"/>
            <a:ext cx="7875794" cy="3874383"/>
          </a:xfrm>
          <a:prstGeom prst="rect">
            <a:avLst/>
          </a:prstGeom>
        </p:spPr>
      </p:pic>
      <p:pic>
        <p:nvPicPr>
          <p:cNvPr id="3" name="Picture 2">
            <a:extLst>
              <a:ext uri="{FF2B5EF4-FFF2-40B4-BE49-F238E27FC236}">
                <a16:creationId xmlns:a16="http://schemas.microsoft.com/office/drawing/2014/main" id="{CF07F647-9472-26E4-5444-9525CAAED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372027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2344D1-864A-4885-9042-434BF59BA6C8}"/>
              </a:ext>
            </a:extLst>
          </p:cNvPr>
          <p:cNvSpPr>
            <a:spLocks noGrp="1"/>
          </p:cNvSpPr>
          <p:nvPr>
            <p:ph type="sldNum" sz="quarter" idx="12"/>
          </p:nvPr>
        </p:nvSpPr>
        <p:spPr/>
        <p:txBody>
          <a:bodyPr/>
          <a:lstStyle/>
          <a:p>
            <a:fld id="{3EC7DBA6-BD85-4493-A3A9-780C8A2F946D}" type="slidenum">
              <a:rPr lang="en-IN" smtClean="0"/>
              <a:t>12</a:t>
            </a:fld>
            <a:endParaRPr lang="en-IN"/>
          </a:p>
        </p:txBody>
      </p:sp>
      <p:pic>
        <p:nvPicPr>
          <p:cNvPr id="3" name="Picture 2">
            <a:extLst>
              <a:ext uri="{FF2B5EF4-FFF2-40B4-BE49-F238E27FC236}">
                <a16:creationId xmlns:a16="http://schemas.microsoft.com/office/drawing/2014/main" id="{7E2623EB-385A-41ED-AB72-12A749CF9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60" y="1624972"/>
            <a:ext cx="8513685" cy="3874383"/>
          </a:xfrm>
          <a:prstGeom prst="rect">
            <a:avLst/>
          </a:prstGeom>
        </p:spPr>
      </p:pic>
      <p:sp>
        <p:nvSpPr>
          <p:cNvPr id="6" name="TextBox 5">
            <a:extLst>
              <a:ext uri="{FF2B5EF4-FFF2-40B4-BE49-F238E27FC236}">
                <a16:creationId xmlns:a16="http://schemas.microsoft.com/office/drawing/2014/main" id="{FE55F5BA-C0CE-460C-BE59-AFD53EF2B5E8}"/>
              </a:ext>
            </a:extLst>
          </p:cNvPr>
          <p:cNvSpPr txBox="1"/>
          <p:nvPr/>
        </p:nvSpPr>
        <p:spPr>
          <a:xfrm>
            <a:off x="783454" y="635495"/>
            <a:ext cx="6094520" cy="369332"/>
          </a:xfrm>
          <a:prstGeom prst="rect">
            <a:avLst/>
          </a:prstGeom>
          <a:noFill/>
        </p:spPr>
        <p:txBody>
          <a:bodyPr wrap="square">
            <a:spAutoFit/>
          </a:bodyPr>
          <a:lstStyle/>
          <a:p>
            <a:r>
              <a:rPr lang="en-IN" b="1" dirty="0"/>
              <a:t>Boxplot before Outlier Removal :</a:t>
            </a:r>
          </a:p>
        </p:txBody>
      </p:sp>
      <p:pic>
        <p:nvPicPr>
          <p:cNvPr id="5" name="Picture 4">
            <a:extLst>
              <a:ext uri="{FF2B5EF4-FFF2-40B4-BE49-F238E27FC236}">
                <a16:creationId xmlns:a16="http://schemas.microsoft.com/office/drawing/2014/main" id="{C40AC1C1-C38E-4C04-037C-3851CC45A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288347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BA653-FF07-40A8-B6A9-79645CD86467}"/>
              </a:ext>
            </a:extLst>
          </p:cNvPr>
          <p:cNvSpPr>
            <a:spLocks noGrp="1"/>
          </p:cNvSpPr>
          <p:nvPr>
            <p:ph type="sldNum" sz="quarter" idx="12"/>
          </p:nvPr>
        </p:nvSpPr>
        <p:spPr/>
        <p:txBody>
          <a:bodyPr/>
          <a:lstStyle/>
          <a:p>
            <a:fld id="{3EC7DBA6-BD85-4493-A3A9-780C8A2F946D}" type="slidenum">
              <a:rPr lang="en-IN" smtClean="0"/>
              <a:t>13</a:t>
            </a:fld>
            <a:endParaRPr lang="en-IN"/>
          </a:p>
        </p:txBody>
      </p:sp>
      <p:sp>
        <p:nvSpPr>
          <p:cNvPr id="4" name="TextBox 3">
            <a:extLst>
              <a:ext uri="{FF2B5EF4-FFF2-40B4-BE49-F238E27FC236}">
                <a16:creationId xmlns:a16="http://schemas.microsoft.com/office/drawing/2014/main" id="{0847E947-6E59-437F-B203-B97A0673C61D}"/>
              </a:ext>
            </a:extLst>
          </p:cNvPr>
          <p:cNvSpPr txBox="1"/>
          <p:nvPr/>
        </p:nvSpPr>
        <p:spPr>
          <a:xfrm>
            <a:off x="676923" y="688760"/>
            <a:ext cx="6094520" cy="369332"/>
          </a:xfrm>
          <a:prstGeom prst="rect">
            <a:avLst/>
          </a:prstGeom>
          <a:noFill/>
        </p:spPr>
        <p:txBody>
          <a:bodyPr wrap="square">
            <a:spAutoFit/>
          </a:bodyPr>
          <a:lstStyle/>
          <a:p>
            <a:r>
              <a:rPr lang="en-IN" b="1" dirty="0"/>
              <a:t>Boxplot After Outlier Removal :</a:t>
            </a:r>
          </a:p>
        </p:txBody>
      </p:sp>
      <p:pic>
        <p:nvPicPr>
          <p:cNvPr id="7" name="Picture 6">
            <a:extLst>
              <a:ext uri="{FF2B5EF4-FFF2-40B4-BE49-F238E27FC236}">
                <a16:creationId xmlns:a16="http://schemas.microsoft.com/office/drawing/2014/main" id="{EFB30F47-CCBD-4053-87EC-B283BFB0C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23" y="1740383"/>
            <a:ext cx="7888497" cy="3874383"/>
          </a:xfrm>
          <a:prstGeom prst="rect">
            <a:avLst/>
          </a:prstGeom>
        </p:spPr>
      </p:pic>
      <p:pic>
        <p:nvPicPr>
          <p:cNvPr id="3" name="Picture 2">
            <a:extLst>
              <a:ext uri="{FF2B5EF4-FFF2-40B4-BE49-F238E27FC236}">
                <a16:creationId xmlns:a16="http://schemas.microsoft.com/office/drawing/2014/main" id="{8E483464-FCC8-7B8A-C9A6-0108CEEA8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826" y="193124"/>
            <a:ext cx="2125980" cy="1177724"/>
          </a:xfrm>
          <a:prstGeom prst="rect">
            <a:avLst/>
          </a:prstGeom>
        </p:spPr>
      </p:pic>
    </p:spTree>
    <p:extLst>
      <p:ext uri="{BB962C8B-B14F-4D97-AF65-F5344CB8AC3E}">
        <p14:creationId xmlns:p14="http://schemas.microsoft.com/office/powerpoint/2010/main" val="345705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10C39-B4CD-434D-A16E-273F626B526E}"/>
              </a:ext>
            </a:extLst>
          </p:cNvPr>
          <p:cNvSpPr>
            <a:spLocks noGrp="1"/>
          </p:cNvSpPr>
          <p:nvPr>
            <p:ph type="sldNum" sz="quarter" idx="12"/>
          </p:nvPr>
        </p:nvSpPr>
        <p:spPr/>
        <p:txBody>
          <a:bodyPr/>
          <a:lstStyle/>
          <a:p>
            <a:fld id="{3EC7DBA6-BD85-4493-A3A9-780C8A2F946D}" type="slidenum">
              <a:rPr lang="en-IN" smtClean="0"/>
              <a:t>14</a:t>
            </a:fld>
            <a:endParaRPr lang="en-IN"/>
          </a:p>
        </p:txBody>
      </p:sp>
      <p:sp>
        <p:nvSpPr>
          <p:cNvPr id="3" name="TextBox 2">
            <a:extLst>
              <a:ext uri="{FF2B5EF4-FFF2-40B4-BE49-F238E27FC236}">
                <a16:creationId xmlns:a16="http://schemas.microsoft.com/office/drawing/2014/main" id="{D86E977E-C081-43D6-BB4A-3FAA771AB9F0}"/>
              </a:ext>
            </a:extLst>
          </p:cNvPr>
          <p:cNvSpPr txBox="1"/>
          <p:nvPr/>
        </p:nvSpPr>
        <p:spPr>
          <a:xfrm>
            <a:off x="831541" y="1808158"/>
            <a:ext cx="5264459" cy="400110"/>
          </a:xfrm>
          <a:prstGeom prst="rect">
            <a:avLst/>
          </a:prstGeom>
          <a:noFill/>
        </p:spPr>
        <p:txBody>
          <a:bodyPr wrap="square" rtlCol="0">
            <a:spAutoFit/>
          </a:bodyPr>
          <a:lstStyle/>
          <a:p>
            <a:r>
              <a:rPr lang="en-IN" sz="2000" dirty="0"/>
              <a:t>Before Applying SMOTE</a:t>
            </a:r>
          </a:p>
        </p:txBody>
      </p:sp>
      <p:sp>
        <p:nvSpPr>
          <p:cNvPr id="6" name="TextBox 5">
            <a:extLst>
              <a:ext uri="{FF2B5EF4-FFF2-40B4-BE49-F238E27FC236}">
                <a16:creationId xmlns:a16="http://schemas.microsoft.com/office/drawing/2014/main" id="{7CC40978-BE5D-4224-9137-8D7BA357016F}"/>
              </a:ext>
            </a:extLst>
          </p:cNvPr>
          <p:cNvSpPr txBox="1"/>
          <p:nvPr/>
        </p:nvSpPr>
        <p:spPr>
          <a:xfrm>
            <a:off x="6818971" y="1802594"/>
            <a:ext cx="3364637" cy="400110"/>
          </a:xfrm>
          <a:prstGeom prst="rect">
            <a:avLst/>
          </a:prstGeom>
          <a:noFill/>
        </p:spPr>
        <p:txBody>
          <a:bodyPr wrap="square" rtlCol="0">
            <a:spAutoFit/>
          </a:bodyPr>
          <a:lstStyle/>
          <a:p>
            <a:r>
              <a:rPr lang="en-IN" sz="2000" dirty="0"/>
              <a:t>After Applying SMOTE </a:t>
            </a:r>
          </a:p>
        </p:txBody>
      </p:sp>
      <p:sp>
        <p:nvSpPr>
          <p:cNvPr id="10" name="TextBox 9">
            <a:extLst>
              <a:ext uri="{FF2B5EF4-FFF2-40B4-BE49-F238E27FC236}">
                <a16:creationId xmlns:a16="http://schemas.microsoft.com/office/drawing/2014/main" id="{31D56C0C-7B52-4180-8DD4-26684B5EB1E6}"/>
              </a:ext>
            </a:extLst>
          </p:cNvPr>
          <p:cNvSpPr txBox="1"/>
          <p:nvPr/>
        </p:nvSpPr>
        <p:spPr>
          <a:xfrm>
            <a:off x="635083" y="766763"/>
            <a:ext cx="5264459" cy="400110"/>
          </a:xfrm>
          <a:prstGeom prst="rect">
            <a:avLst/>
          </a:prstGeom>
          <a:noFill/>
        </p:spPr>
        <p:txBody>
          <a:bodyPr wrap="square" rtlCol="0">
            <a:spAutoFit/>
          </a:bodyPr>
          <a:lstStyle/>
          <a:p>
            <a:r>
              <a:rPr lang="en-IN" sz="2000" b="1" dirty="0"/>
              <a:t>Module: Data Pre-processing</a:t>
            </a:r>
          </a:p>
        </p:txBody>
      </p:sp>
      <p:sp>
        <p:nvSpPr>
          <p:cNvPr id="11" name="TextBox 10">
            <a:extLst>
              <a:ext uri="{FF2B5EF4-FFF2-40B4-BE49-F238E27FC236}">
                <a16:creationId xmlns:a16="http://schemas.microsoft.com/office/drawing/2014/main" id="{7B550239-741E-4E2B-92EC-4DACE611EC93}"/>
              </a:ext>
            </a:extLst>
          </p:cNvPr>
          <p:cNvSpPr txBox="1"/>
          <p:nvPr/>
        </p:nvSpPr>
        <p:spPr>
          <a:xfrm>
            <a:off x="635083" y="4863111"/>
            <a:ext cx="6684886"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We can see a slight increase in recall of minority class(‘0’).</a:t>
            </a:r>
          </a:p>
          <a:p>
            <a:pPr marL="285750" indent="-285750">
              <a:buFont typeface="Wingdings" panose="05000000000000000000" pitchFamily="2" charset="2"/>
              <a:buChar char="§"/>
            </a:pPr>
            <a:r>
              <a:rPr lang="en-IN" dirty="0"/>
              <a:t>It is due to oversampling of minority class data.</a:t>
            </a:r>
          </a:p>
        </p:txBody>
      </p:sp>
      <p:pic>
        <p:nvPicPr>
          <p:cNvPr id="15" name="Picture 14">
            <a:extLst>
              <a:ext uri="{FF2B5EF4-FFF2-40B4-BE49-F238E27FC236}">
                <a16:creationId xmlns:a16="http://schemas.microsoft.com/office/drawing/2014/main" id="{7F847E7A-7C3A-4EF5-A73F-2EC1DDDF5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599" y="2541852"/>
            <a:ext cx="5236759" cy="1887889"/>
          </a:xfrm>
          <a:prstGeom prst="rect">
            <a:avLst/>
          </a:prstGeom>
        </p:spPr>
      </p:pic>
      <p:pic>
        <p:nvPicPr>
          <p:cNvPr id="17" name="Picture 16">
            <a:extLst>
              <a:ext uri="{FF2B5EF4-FFF2-40B4-BE49-F238E27FC236}">
                <a16:creationId xmlns:a16="http://schemas.microsoft.com/office/drawing/2014/main" id="{C8E5911F-83B9-4FA3-A9B4-E485AAD26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27" y="2541852"/>
            <a:ext cx="5111116" cy="1887889"/>
          </a:xfrm>
          <a:prstGeom prst="rect">
            <a:avLst/>
          </a:prstGeom>
        </p:spPr>
      </p:pic>
      <p:pic>
        <p:nvPicPr>
          <p:cNvPr id="4" name="Picture 3">
            <a:extLst>
              <a:ext uri="{FF2B5EF4-FFF2-40B4-BE49-F238E27FC236}">
                <a16:creationId xmlns:a16="http://schemas.microsoft.com/office/drawing/2014/main" id="{8AF18453-521E-5F32-680A-38813922A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130471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73D0FA-C7E6-4C88-BB96-AA950770BA98}"/>
              </a:ext>
            </a:extLst>
          </p:cNvPr>
          <p:cNvSpPr>
            <a:spLocks noGrp="1"/>
          </p:cNvSpPr>
          <p:nvPr>
            <p:ph type="sldNum" sz="quarter" idx="12"/>
          </p:nvPr>
        </p:nvSpPr>
        <p:spPr/>
        <p:txBody>
          <a:bodyPr/>
          <a:lstStyle/>
          <a:p>
            <a:fld id="{3EC7DBA6-BD85-4493-A3A9-780C8A2F946D}" type="slidenum">
              <a:rPr lang="en-IN" smtClean="0"/>
              <a:t>15</a:t>
            </a:fld>
            <a:endParaRPr lang="en-IN"/>
          </a:p>
        </p:txBody>
      </p:sp>
      <p:sp>
        <p:nvSpPr>
          <p:cNvPr id="3" name="TextBox 2">
            <a:extLst>
              <a:ext uri="{FF2B5EF4-FFF2-40B4-BE49-F238E27FC236}">
                <a16:creationId xmlns:a16="http://schemas.microsoft.com/office/drawing/2014/main" id="{7510B559-445B-4B4F-8967-96084E50A9A4}"/>
              </a:ext>
            </a:extLst>
          </p:cNvPr>
          <p:cNvSpPr txBox="1"/>
          <p:nvPr/>
        </p:nvSpPr>
        <p:spPr>
          <a:xfrm>
            <a:off x="692458" y="688760"/>
            <a:ext cx="8380520" cy="369332"/>
          </a:xfrm>
          <a:prstGeom prst="rect">
            <a:avLst/>
          </a:prstGeom>
          <a:noFill/>
        </p:spPr>
        <p:txBody>
          <a:bodyPr wrap="square" rtlCol="0">
            <a:spAutoFit/>
          </a:bodyPr>
          <a:lstStyle/>
          <a:p>
            <a:r>
              <a:rPr lang="en-IN" b="1" dirty="0"/>
              <a:t>Heat Map for corelation Matrix :</a:t>
            </a:r>
          </a:p>
        </p:txBody>
      </p:sp>
      <p:pic>
        <p:nvPicPr>
          <p:cNvPr id="6" name="Picture 5">
            <a:extLst>
              <a:ext uri="{FF2B5EF4-FFF2-40B4-BE49-F238E27FC236}">
                <a16:creationId xmlns:a16="http://schemas.microsoft.com/office/drawing/2014/main" id="{872B86B4-E067-4349-B3EA-09444F9D2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7" y="1503277"/>
            <a:ext cx="8034292" cy="4665963"/>
          </a:xfrm>
          <a:prstGeom prst="rect">
            <a:avLst/>
          </a:prstGeom>
        </p:spPr>
      </p:pic>
      <p:pic>
        <p:nvPicPr>
          <p:cNvPr id="5" name="Picture 4">
            <a:extLst>
              <a:ext uri="{FF2B5EF4-FFF2-40B4-BE49-F238E27FC236}">
                <a16:creationId xmlns:a16="http://schemas.microsoft.com/office/drawing/2014/main" id="{93994122-7B27-7B25-5B39-13462AF32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342110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BF2649-9A2E-4F74-938A-82AE8E338843}"/>
              </a:ext>
            </a:extLst>
          </p:cNvPr>
          <p:cNvSpPr>
            <a:spLocks noGrp="1"/>
          </p:cNvSpPr>
          <p:nvPr>
            <p:ph type="sldNum" sz="quarter" idx="12"/>
          </p:nvPr>
        </p:nvSpPr>
        <p:spPr/>
        <p:txBody>
          <a:bodyPr/>
          <a:lstStyle/>
          <a:p>
            <a:fld id="{3EC7DBA6-BD85-4493-A3A9-780C8A2F946D}" type="slidenum">
              <a:rPr lang="en-IN" smtClean="0"/>
              <a:t>16</a:t>
            </a:fld>
            <a:endParaRPr lang="en-IN"/>
          </a:p>
        </p:txBody>
      </p:sp>
      <p:sp>
        <p:nvSpPr>
          <p:cNvPr id="4" name="TextBox 3">
            <a:extLst>
              <a:ext uri="{FF2B5EF4-FFF2-40B4-BE49-F238E27FC236}">
                <a16:creationId xmlns:a16="http://schemas.microsoft.com/office/drawing/2014/main" id="{4D38B6D6-7335-4526-B6CC-A16CB28A3843}"/>
              </a:ext>
            </a:extLst>
          </p:cNvPr>
          <p:cNvSpPr txBox="1"/>
          <p:nvPr/>
        </p:nvSpPr>
        <p:spPr>
          <a:xfrm>
            <a:off x="860002" y="732303"/>
            <a:ext cx="5647329" cy="400110"/>
          </a:xfrm>
          <a:prstGeom prst="rect">
            <a:avLst/>
          </a:prstGeom>
          <a:noFill/>
        </p:spPr>
        <p:txBody>
          <a:bodyPr wrap="square" rtlCol="0">
            <a:spAutoFit/>
          </a:bodyPr>
          <a:lstStyle/>
          <a:p>
            <a:r>
              <a:rPr lang="en-IN" sz="2000" b="1" dirty="0"/>
              <a:t>Density plot of Age :</a:t>
            </a:r>
          </a:p>
        </p:txBody>
      </p:sp>
      <p:pic>
        <p:nvPicPr>
          <p:cNvPr id="6" name="Picture 5">
            <a:extLst>
              <a:ext uri="{FF2B5EF4-FFF2-40B4-BE49-F238E27FC236}">
                <a16:creationId xmlns:a16="http://schemas.microsoft.com/office/drawing/2014/main" id="{CF22BB35-2246-4AB6-A77C-5E37E2166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02" y="1643801"/>
            <a:ext cx="8026546" cy="3721399"/>
          </a:xfrm>
          <a:prstGeom prst="rect">
            <a:avLst/>
          </a:prstGeom>
        </p:spPr>
      </p:pic>
      <p:pic>
        <p:nvPicPr>
          <p:cNvPr id="5" name="Picture 4">
            <a:extLst>
              <a:ext uri="{FF2B5EF4-FFF2-40B4-BE49-F238E27FC236}">
                <a16:creationId xmlns:a16="http://schemas.microsoft.com/office/drawing/2014/main" id="{A22D15A1-1D62-B923-11B8-51556CF32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362605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C5FD72-A996-4E08-BE0A-92189A906E18}"/>
              </a:ext>
            </a:extLst>
          </p:cNvPr>
          <p:cNvSpPr>
            <a:spLocks noGrp="1"/>
          </p:cNvSpPr>
          <p:nvPr>
            <p:ph type="sldNum" sz="quarter" idx="12"/>
          </p:nvPr>
        </p:nvSpPr>
        <p:spPr/>
        <p:txBody>
          <a:bodyPr/>
          <a:lstStyle/>
          <a:p>
            <a:fld id="{3EC7DBA6-BD85-4493-A3A9-780C8A2F946D}" type="slidenum">
              <a:rPr lang="en-IN" smtClean="0"/>
              <a:t>17</a:t>
            </a:fld>
            <a:endParaRPr lang="en-IN"/>
          </a:p>
        </p:txBody>
      </p:sp>
      <p:sp>
        <p:nvSpPr>
          <p:cNvPr id="3" name="Slide Number Placeholder 1">
            <a:extLst>
              <a:ext uri="{FF2B5EF4-FFF2-40B4-BE49-F238E27FC236}">
                <a16:creationId xmlns:a16="http://schemas.microsoft.com/office/drawing/2014/main" id="{4598C7DA-B25B-4A90-8277-35ADF14FE1E4}"/>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C7DBA6-BD85-4493-A3A9-780C8A2F946D}" type="slidenum">
              <a:rPr lang="en-IN" smtClean="0"/>
              <a:pPr/>
              <a:t>17</a:t>
            </a:fld>
            <a:endParaRPr lang="en-IN"/>
          </a:p>
        </p:txBody>
      </p:sp>
      <p:sp>
        <p:nvSpPr>
          <p:cNvPr id="4" name="TextBox 3">
            <a:extLst>
              <a:ext uri="{FF2B5EF4-FFF2-40B4-BE49-F238E27FC236}">
                <a16:creationId xmlns:a16="http://schemas.microsoft.com/office/drawing/2014/main" id="{8AE922E7-74AD-4575-8C33-2EB330B0662E}"/>
              </a:ext>
            </a:extLst>
          </p:cNvPr>
          <p:cNvSpPr txBox="1"/>
          <p:nvPr/>
        </p:nvSpPr>
        <p:spPr>
          <a:xfrm>
            <a:off x="721310" y="736847"/>
            <a:ext cx="5007006" cy="400110"/>
          </a:xfrm>
          <a:prstGeom prst="rect">
            <a:avLst/>
          </a:prstGeom>
          <a:noFill/>
        </p:spPr>
        <p:txBody>
          <a:bodyPr wrap="square" rtlCol="0">
            <a:spAutoFit/>
          </a:bodyPr>
          <a:lstStyle/>
          <a:p>
            <a:r>
              <a:rPr lang="en-IN" sz="2000" b="1" dirty="0"/>
              <a:t>1. Logistic Regression  :</a:t>
            </a:r>
          </a:p>
        </p:txBody>
      </p:sp>
      <p:sp>
        <p:nvSpPr>
          <p:cNvPr id="5" name="TextBox 4">
            <a:extLst>
              <a:ext uri="{FF2B5EF4-FFF2-40B4-BE49-F238E27FC236}">
                <a16:creationId xmlns:a16="http://schemas.microsoft.com/office/drawing/2014/main" id="{2AE09A75-6AAB-4685-BEF6-93A62B723CFF}"/>
              </a:ext>
            </a:extLst>
          </p:cNvPr>
          <p:cNvSpPr txBox="1"/>
          <p:nvPr/>
        </p:nvSpPr>
        <p:spPr>
          <a:xfrm>
            <a:off x="721310" y="1514060"/>
            <a:ext cx="4279037" cy="372862"/>
          </a:xfrm>
          <a:prstGeom prst="rect">
            <a:avLst/>
          </a:prstGeom>
          <a:noFill/>
        </p:spPr>
        <p:txBody>
          <a:bodyPr wrap="square" rtlCol="0">
            <a:spAutoFit/>
          </a:bodyPr>
          <a:lstStyle/>
          <a:p>
            <a:r>
              <a:rPr lang="en-IN" dirty="0"/>
              <a:t>Confusion Matrix &amp; Classification Report :</a:t>
            </a:r>
          </a:p>
        </p:txBody>
      </p:sp>
      <p:pic>
        <p:nvPicPr>
          <p:cNvPr id="11" name="Picture 10">
            <a:extLst>
              <a:ext uri="{FF2B5EF4-FFF2-40B4-BE49-F238E27FC236}">
                <a16:creationId xmlns:a16="http://schemas.microsoft.com/office/drawing/2014/main" id="{56C91817-0FE8-430C-8FB7-54DCA5B4ED59}"/>
              </a:ext>
            </a:extLst>
          </p:cNvPr>
          <p:cNvPicPr>
            <a:picLocks noChangeAspect="1"/>
          </p:cNvPicPr>
          <p:nvPr/>
        </p:nvPicPr>
        <p:blipFill>
          <a:blip r:embed="rId2"/>
          <a:stretch>
            <a:fillRect/>
          </a:stretch>
        </p:blipFill>
        <p:spPr>
          <a:xfrm>
            <a:off x="721310" y="2121991"/>
            <a:ext cx="7082068" cy="4113369"/>
          </a:xfrm>
          <a:prstGeom prst="rect">
            <a:avLst/>
          </a:prstGeom>
        </p:spPr>
      </p:pic>
      <p:pic>
        <p:nvPicPr>
          <p:cNvPr id="7" name="Picture 6">
            <a:extLst>
              <a:ext uri="{FF2B5EF4-FFF2-40B4-BE49-F238E27FC236}">
                <a16:creationId xmlns:a16="http://schemas.microsoft.com/office/drawing/2014/main" id="{D9205A18-36C2-6EA8-A44B-464E4B3CF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2053335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F5E91-DD5D-4929-970D-E785C9EB1618}"/>
              </a:ext>
            </a:extLst>
          </p:cNvPr>
          <p:cNvSpPr>
            <a:spLocks noGrp="1"/>
          </p:cNvSpPr>
          <p:nvPr>
            <p:ph type="sldNum" sz="quarter" idx="12"/>
          </p:nvPr>
        </p:nvSpPr>
        <p:spPr/>
        <p:txBody>
          <a:bodyPr/>
          <a:lstStyle/>
          <a:p>
            <a:fld id="{3EC7DBA6-BD85-4493-A3A9-780C8A2F946D}" type="slidenum">
              <a:rPr lang="en-IN" smtClean="0"/>
              <a:t>18</a:t>
            </a:fld>
            <a:endParaRPr lang="en-IN"/>
          </a:p>
        </p:txBody>
      </p:sp>
      <p:sp>
        <p:nvSpPr>
          <p:cNvPr id="3" name="TextBox 2">
            <a:extLst>
              <a:ext uri="{FF2B5EF4-FFF2-40B4-BE49-F238E27FC236}">
                <a16:creationId xmlns:a16="http://schemas.microsoft.com/office/drawing/2014/main" id="{2C2AF77C-4E47-4E1A-B388-6649D086E3F2}"/>
              </a:ext>
            </a:extLst>
          </p:cNvPr>
          <p:cNvSpPr txBox="1"/>
          <p:nvPr/>
        </p:nvSpPr>
        <p:spPr>
          <a:xfrm>
            <a:off x="597861" y="740825"/>
            <a:ext cx="5007006" cy="400110"/>
          </a:xfrm>
          <a:prstGeom prst="rect">
            <a:avLst/>
          </a:prstGeom>
          <a:noFill/>
        </p:spPr>
        <p:txBody>
          <a:bodyPr wrap="square" rtlCol="0">
            <a:spAutoFit/>
          </a:bodyPr>
          <a:lstStyle/>
          <a:p>
            <a:r>
              <a:rPr lang="en-IN" sz="2000" b="1" dirty="0"/>
              <a:t>2. KN Neighbours Classifier :</a:t>
            </a:r>
          </a:p>
        </p:txBody>
      </p:sp>
      <p:sp>
        <p:nvSpPr>
          <p:cNvPr id="4" name="TextBox 3">
            <a:extLst>
              <a:ext uri="{FF2B5EF4-FFF2-40B4-BE49-F238E27FC236}">
                <a16:creationId xmlns:a16="http://schemas.microsoft.com/office/drawing/2014/main" id="{874E88D9-EA23-4427-8F10-BBD4B873C8A7}"/>
              </a:ext>
            </a:extLst>
          </p:cNvPr>
          <p:cNvSpPr txBox="1"/>
          <p:nvPr/>
        </p:nvSpPr>
        <p:spPr>
          <a:xfrm>
            <a:off x="721310" y="1274363"/>
            <a:ext cx="4279037" cy="372862"/>
          </a:xfrm>
          <a:prstGeom prst="rect">
            <a:avLst/>
          </a:prstGeom>
          <a:noFill/>
        </p:spPr>
        <p:txBody>
          <a:bodyPr wrap="square" rtlCol="0">
            <a:spAutoFit/>
          </a:bodyPr>
          <a:lstStyle/>
          <a:p>
            <a:r>
              <a:rPr lang="en-IN" dirty="0"/>
              <a:t>Confusion Matrix &amp; Classification Report :</a:t>
            </a:r>
          </a:p>
        </p:txBody>
      </p:sp>
      <p:pic>
        <p:nvPicPr>
          <p:cNvPr id="12" name="Picture 11">
            <a:extLst>
              <a:ext uri="{FF2B5EF4-FFF2-40B4-BE49-F238E27FC236}">
                <a16:creationId xmlns:a16="http://schemas.microsoft.com/office/drawing/2014/main" id="{EF10E59C-C83E-441A-A4C1-42CF8FC29F8F}"/>
              </a:ext>
            </a:extLst>
          </p:cNvPr>
          <p:cNvPicPr>
            <a:picLocks noChangeAspect="1"/>
          </p:cNvPicPr>
          <p:nvPr/>
        </p:nvPicPr>
        <p:blipFill>
          <a:blip r:embed="rId2"/>
          <a:stretch>
            <a:fillRect/>
          </a:stretch>
        </p:blipFill>
        <p:spPr>
          <a:xfrm>
            <a:off x="847522" y="1837678"/>
            <a:ext cx="7275546" cy="4079442"/>
          </a:xfrm>
          <a:prstGeom prst="rect">
            <a:avLst/>
          </a:prstGeom>
        </p:spPr>
      </p:pic>
      <p:pic>
        <p:nvPicPr>
          <p:cNvPr id="5" name="Picture 4">
            <a:extLst>
              <a:ext uri="{FF2B5EF4-FFF2-40B4-BE49-F238E27FC236}">
                <a16:creationId xmlns:a16="http://schemas.microsoft.com/office/drawing/2014/main" id="{DD4F25D4-3257-CB51-871E-CF2765901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89295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853577-3BD2-4923-80DF-3439F157AC33}"/>
              </a:ext>
            </a:extLst>
          </p:cNvPr>
          <p:cNvSpPr>
            <a:spLocks noGrp="1"/>
          </p:cNvSpPr>
          <p:nvPr>
            <p:ph type="sldNum" sz="quarter" idx="12"/>
          </p:nvPr>
        </p:nvSpPr>
        <p:spPr/>
        <p:txBody>
          <a:bodyPr/>
          <a:lstStyle/>
          <a:p>
            <a:fld id="{3EC7DBA6-BD85-4493-A3A9-780C8A2F946D}" type="slidenum">
              <a:rPr lang="en-IN" smtClean="0"/>
              <a:t>19</a:t>
            </a:fld>
            <a:endParaRPr lang="en-IN"/>
          </a:p>
        </p:txBody>
      </p:sp>
      <p:sp>
        <p:nvSpPr>
          <p:cNvPr id="9" name="Slide Number Placeholder 1">
            <a:extLst>
              <a:ext uri="{FF2B5EF4-FFF2-40B4-BE49-F238E27FC236}">
                <a16:creationId xmlns:a16="http://schemas.microsoft.com/office/drawing/2014/main" id="{FA4995C6-F530-4CF1-9106-B154A6A8AE71}"/>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C7DBA6-BD85-4493-A3A9-780C8A2F946D}" type="slidenum">
              <a:rPr lang="en-IN" smtClean="0"/>
              <a:pPr/>
              <a:t>19</a:t>
            </a:fld>
            <a:endParaRPr lang="en-IN"/>
          </a:p>
        </p:txBody>
      </p:sp>
      <p:sp>
        <p:nvSpPr>
          <p:cNvPr id="10" name="TextBox 9">
            <a:extLst>
              <a:ext uri="{FF2B5EF4-FFF2-40B4-BE49-F238E27FC236}">
                <a16:creationId xmlns:a16="http://schemas.microsoft.com/office/drawing/2014/main" id="{D3A34F8D-C81F-4642-A335-75E978868B37}"/>
              </a:ext>
            </a:extLst>
          </p:cNvPr>
          <p:cNvSpPr txBox="1"/>
          <p:nvPr/>
        </p:nvSpPr>
        <p:spPr>
          <a:xfrm>
            <a:off x="721310" y="736847"/>
            <a:ext cx="5007006" cy="400110"/>
          </a:xfrm>
          <a:prstGeom prst="rect">
            <a:avLst/>
          </a:prstGeom>
          <a:noFill/>
        </p:spPr>
        <p:txBody>
          <a:bodyPr wrap="square" rtlCol="0">
            <a:spAutoFit/>
          </a:bodyPr>
          <a:lstStyle/>
          <a:p>
            <a:r>
              <a:rPr lang="en-IN" sz="2000" b="1" dirty="0"/>
              <a:t>3. Decision Tree Classifier :</a:t>
            </a:r>
          </a:p>
        </p:txBody>
      </p:sp>
      <p:sp>
        <p:nvSpPr>
          <p:cNvPr id="11" name="TextBox 10">
            <a:extLst>
              <a:ext uri="{FF2B5EF4-FFF2-40B4-BE49-F238E27FC236}">
                <a16:creationId xmlns:a16="http://schemas.microsoft.com/office/drawing/2014/main" id="{AB36FCBA-7652-4998-B982-8A83EFBDF680}"/>
              </a:ext>
            </a:extLst>
          </p:cNvPr>
          <p:cNvSpPr txBox="1"/>
          <p:nvPr/>
        </p:nvSpPr>
        <p:spPr>
          <a:xfrm>
            <a:off x="721310" y="1396791"/>
            <a:ext cx="4279037" cy="372862"/>
          </a:xfrm>
          <a:prstGeom prst="rect">
            <a:avLst/>
          </a:prstGeom>
          <a:noFill/>
        </p:spPr>
        <p:txBody>
          <a:bodyPr wrap="square" rtlCol="0">
            <a:spAutoFit/>
          </a:bodyPr>
          <a:lstStyle/>
          <a:p>
            <a:r>
              <a:rPr lang="en-IN" dirty="0"/>
              <a:t>Confusion Matrix &amp; Classification Report :</a:t>
            </a:r>
          </a:p>
        </p:txBody>
      </p:sp>
      <p:pic>
        <p:nvPicPr>
          <p:cNvPr id="17" name="Picture 16">
            <a:extLst>
              <a:ext uri="{FF2B5EF4-FFF2-40B4-BE49-F238E27FC236}">
                <a16:creationId xmlns:a16="http://schemas.microsoft.com/office/drawing/2014/main" id="{E15DEEAB-0456-4EDF-8C95-7E6DA6D90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10" y="2029487"/>
            <a:ext cx="7458696" cy="3719686"/>
          </a:xfrm>
          <a:prstGeom prst="rect">
            <a:avLst/>
          </a:prstGeom>
        </p:spPr>
      </p:pic>
      <p:pic>
        <p:nvPicPr>
          <p:cNvPr id="3" name="Picture 2">
            <a:extLst>
              <a:ext uri="{FF2B5EF4-FFF2-40B4-BE49-F238E27FC236}">
                <a16:creationId xmlns:a16="http://schemas.microsoft.com/office/drawing/2014/main" id="{A30F3094-BBB4-73FB-4878-9719F6E32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22219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009" y="951773"/>
            <a:ext cx="551688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Abstract:</a:t>
            </a:r>
          </a:p>
        </p:txBody>
      </p:sp>
      <p:sp>
        <p:nvSpPr>
          <p:cNvPr id="4" name="TextBox 3"/>
          <p:cNvSpPr txBox="1"/>
          <p:nvPr/>
        </p:nvSpPr>
        <p:spPr>
          <a:xfrm>
            <a:off x="384009" y="1966700"/>
            <a:ext cx="10607040" cy="3416320"/>
          </a:xfrm>
          <a:prstGeom prst="rect">
            <a:avLst/>
          </a:prstGeom>
          <a:noFill/>
        </p:spPr>
        <p:txBody>
          <a:bodyPr wrap="square" rtlCol="0">
            <a:spAutoFit/>
          </a:bodyPr>
          <a:lstStyle/>
          <a:p>
            <a:pPr marL="342900" indent="-342900">
              <a:buFont typeface="Wingdings" panose="05000000000000000000" pitchFamily="2" charset="2"/>
              <a:buChar char="§"/>
            </a:pPr>
            <a:r>
              <a:rPr lang="en-US" dirty="0">
                <a:latin typeface="Times" panose="02020603050405020304" pitchFamily="18" charset="0"/>
                <a:cs typeface="Times" panose="02020603050405020304" pitchFamily="18" charset="0"/>
              </a:rPr>
              <a:t>In most countries there is a lack of cardiovascular expertise and a significant rate of incorrectly diagnosed cases.</a:t>
            </a:r>
          </a:p>
          <a:p>
            <a:pPr marL="342900" indent="-342900">
              <a:buFont typeface="Wingdings" panose="05000000000000000000" pitchFamily="2" charset="2"/>
              <a:buChar char="§"/>
            </a:pPr>
            <a:r>
              <a:rPr lang="en-US" dirty="0">
                <a:latin typeface="Times" panose="02020603050405020304" pitchFamily="18" charset="0"/>
                <a:cs typeface="Times" panose="02020603050405020304" pitchFamily="18" charset="0"/>
              </a:rPr>
              <a:t>This could be addressed by developing accurate and efficient early-stage heart disease prediction by analytical support of clinical decision-making with digital patient records. </a:t>
            </a:r>
          </a:p>
          <a:p>
            <a:pPr marL="342900" indent="-342900">
              <a:buFont typeface="Wingdings" panose="05000000000000000000" pitchFamily="2" charset="2"/>
              <a:buChar char="§"/>
            </a:pPr>
            <a:r>
              <a:rPr lang="en-US" dirty="0">
                <a:latin typeface="Times" panose="02020603050405020304" pitchFamily="18" charset="0"/>
                <a:cs typeface="Times" panose="02020603050405020304" pitchFamily="18" charset="0"/>
              </a:rPr>
              <a:t>This study is aimed to identify machine learning classifiers with the highest accuracy for such diagnostic purposes.</a:t>
            </a:r>
          </a:p>
          <a:p>
            <a:pPr marL="342900" indent="-342900">
              <a:buFont typeface="Wingdings" panose="05000000000000000000" pitchFamily="2" charset="2"/>
              <a:buChar char="§"/>
            </a:pPr>
            <a:r>
              <a:rPr lang="en-US" dirty="0">
                <a:latin typeface="Times" panose="02020603050405020304" pitchFamily="18" charset="0"/>
                <a:cs typeface="Times" panose="02020603050405020304" pitchFamily="18" charset="0"/>
              </a:rPr>
              <a:t> Several supervised machine-learning algorithms were applied and compared for performance and accuracy in heart disease prediction like Logistic Regression, KNN, DT, RF.</a:t>
            </a:r>
          </a:p>
          <a:p>
            <a:pPr marL="342900" indent="-342900">
              <a:buFont typeface="Wingdings" panose="05000000000000000000" pitchFamily="2" charset="2"/>
              <a:buChar char="§"/>
            </a:pPr>
            <a:r>
              <a:rPr lang="en-US" dirty="0">
                <a:latin typeface="Times" panose="02020603050405020304" pitchFamily="18" charset="0"/>
                <a:cs typeface="Times" panose="02020603050405020304" pitchFamily="18" charset="0"/>
              </a:rPr>
              <a:t>Feature importance scores for each feature were estimated for all applied algorithms. </a:t>
            </a:r>
          </a:p>
          <a:p>
            <a:pPr marL="342900" indent="-342900">
              <a:buFont typeface="Wingdings" panose="05000000000000000000" pitchFamily="2" charset="2"/>
              <a:buChar char="§"/>
            </a:pPr>
            <a:r>
              <a:rPr lang="en-US" dirty="0">
                <a:latin typeface="Times" panose="02020603050405020304" pitchFamily="18" charset="0"/>
                <a:cs typeface="Times" panose="02020603050405020304" pitchFamily="18" charset="0"/>
              </a:rPr>
              <a:t>Finally, we found that a relatively simple supervised machine learning algorithm can be used to make heart disease predictions with very high accuracy and excellent potential utility. Most importantly we focused on getting more accurate Sensitivity for every classifier.</a:t>
            </a:r>
            <a:endParaRPr lang="en-IN" dirty="0">
              <a:latin typeface="Times" panose="02020603050405020304" pitchFamily="18" charset="0"/>
              <a:cs typeface="Times" panose="02020603050405020304" pitchFamily="18" charset="0"/>
            </a:endParaRPr>
          </a:p>
        </p:txBody>
      </p:sp>
      <p:sp>
        <p:nvSpPr>
          <p:cNvPr id="3" name="Slide Number Placeholder 2"/>
          <p:cNvSpPr>
            <a:spLocks noGrp="1"/>
          </p:cNvSpPr>
          <p:nvPr>
            <p:ph type="sldNum" sz="quarter" idx="12"/>
          </p:nvPr>
        </p:nvSpPr>
        <p:spPr/>
        <p:txBody>
          <a:bodyPr/>
          <a:lstStyle/>
          <a:p>
            <a:fld id="{3EC7DBA6-BD85-4493-A3A9-780C8A2F946D}" type="slidenum">
              <a:rPr lang="en-IN" smtClean="0"/>
              <a:t>2</a:t>
            </a:fld>
            <a:endParaRPr lang="en-IN"/>
          </a:p>
        </p:txBody>
      </p:sp>
      <p:pic>
        <p:nvPicPr>
          <p:cNvPr id="6" name="Picture 5">
            <a:extLst>
              <a:ext uri="{FF2B5EF4-FFF2-40B4-BE49-F238E27FC236}">
                <a16:creationId xmlns:a16="http://schemas.microsoft.com/office/drawing/2014/main" id="{A6D6D6C9-5DA3-DDC0-3FF9-4CF9FC4E2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6939" y="297256"/>
            <a:ext cx="2001051" cy="11085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1337"/>
    </mc:Choice>
    <mc:Fallback xmlns="">
      <p:transition spd="slow" advTm="413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B765B-7118-4B80-A61B-1C029E9F87CE}"/>
              </a:ext>
            </a:extLst>
          </p:cNvPr>
          <p:cNvSpPr>
            <a:spLocks noGrp="1"/>
          </p:cNvSpPr>
          <p:nvPr>
            <p:ph type="sldNum" sz="quarter" idx="12"/>
          </p:nvPr>
        </p:nvSpPr>
        <p:spPr/>
        <p:txBody>
          <a:bodyPr/>
          <a:lstStyle/>
          <a:p>
            <a:fld id="{3EC7DBA6-BD85-4493-A3A9-780C8A2F946D}" type="slidenum">
              <a:rPr lang="en-IN" smtClean="0"/>
              <a:t>20</a:t>
            </a:fld>
            <a:endParaRPr lang="en-IN"/>
          </a:p>
        </p:txBody>
      </p:sp>
      <p:sp>
        <p:nvSpPr>
          <p:cNvPr id="3" name="Slide Number Placeholder 1">
            <a:extLst>
              <a:ext uri="{FF2B5EF4-FFF2-40B4-BE49-F238E27FC236}">
                <a16:creationId xmlns:a16="http://schemas.microsoft.com/office/drawing/2014/main" id="{8A78AA0B-C5A5-4E78-BB2B-A4D78549E49E}"/>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C7DBA6-BD85-4493-A3A9-780C8A2F946D}" type="slidenum">
              <a:rPr lang="en-IN" smtClean="0"/>
              <a:pPr/>
              <a:t>20</a:t>
            </a:fld>
            <a:endParaRPr lang="en-IN"/>
          </a:p>
        </p:txBody>
      </p:sp>
      <p:sp>
        <p:nvSpPr>
          <p:cNvPr id="4" name="Slide Number Placeholder 1">
            <a:extLst>
              <a:ext uri="{FF2B5EF4-FFF2-40B4-BE49-F238E27FC236}">
                <a16:creationId xmlns:a16="http://schemas.microsoft.com/office/drawing/2014/main" id="{606B824C-623F-4AA0-9F31-60A4EAB1CFC6}"/>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C7DBA6-BD85-4493-A3A9-780C8A2F946D}" type="slidenum">
              <a:rPr lang="en-IN" smtClean="0"/>
              <a:pPr/>
              <a:t>20</a:t>
            </a:fld>
            <a:endParaRPr lang="en-IN"/>
          </a:p>
        </p:txBody>
      </p:sp>
      <p:sp>
        <p:nvSpPr>
          <p:cNvPr id="5" name="TextBox 4">
            <a:extLst>
              <a:ext uri="{FF2B5EF4-FFF2-40B4-BE49-F238E27FC236}">
                <a16:creationId xmlns:a16="http://schemas.microsoft.com/office/drawing/2014/main" id="{76CFBD79-B484-4D7D-82B1-EB29E36E79F4}"/>
              </a:ext>
            </a:extLst>
          </p:cNvPr>
          <p:cNvSpPr txBox="1"/>
          <p:nvPr/>
        </p:nvSpPr>
        <p:spPr>
          <a:xfrm>
            <a:off x="721310" y="736847"/>
            <a:ext cx="5007006" cy="400110"/>
          </a:xfrm>
          <a:prstGeom prst="rect">
            <a:avLst/>
          </a:prstGeom>
          <a:noFill/>
        </p:spPr>
        <p:txBody>
          <a:bodyPr wrap="square" rtlCol="0">
            <a:spAutoFit/>
          </a:bodyPr>
          <a:lstStyle/>
          <a:p>
            <a:r>
              <a:rPr lang="en-IN" sz="2000" b="1" dirty="0"/>
              <a:t>4. Random Forest Classifier :</a:t>
            </a:r>
          </a:p>
        </p:txBody>
      </p:sp>
      <p:sp>
        <p:nvSpPr>
          <p:cNvPr id="6" name="TextBox 5">
            <a:extLst>
              <a:ext uri="{FF2B5EF4-FFF2-40B4-BE49-F238E27FC236}">
                <a16:creationId xmlns:a16="http://schemas.microsoft.com/office/drawing/2014/main" id="{9ADE859B-7DFE-47FC-B742-FFC2B3ECC535}"/>
              </a:ext>
            </a:extLst>
          </p:cNvPr>
          <p:cNvSpPr txBox="1"/>
          <p:nvPr/>
        </p:nvSpPr>
        <p:spPr>
          <a:xfrm>
            <a:off x="721310" y="1282823"/>
            <a:ext cx="4279037" cy="372862"/>
          </a:xfrm>
          <a:prstGeom prst="rect">
            <a:avLst/>
          </a:prstGeom>
          <a:noFill/>
        </p:spPr>
        <p:txBody>
          <a:bodyPr wrap="square" rtlCol="0">
            <a:spAutoFit/>
          </a:bodyPr>
          <a:lstStyle/>
          <a:p>
            <a:r>
              <a:rPr lang="en-IN" dirty="0"/>
              <a:t>Confusion Matrix &amp; Classification Report :</a:t>
            </a:r>
          </a:p>
        </p:txBody>
      </p:sp>
      <p:pic>
        <p:nvPicPr>
          <p:cNvPr id="12" name="Picture 11">
            <a:extLst>
              <a:ext uri="{FF2B5EF4-FFF2-40B4-BE49-F238E27FC236}">
                <a16:creationId xmlns:a16="http://schemas.microsoft.com/office/drawing/2014/main" id="{6B7CE360-74AC-4123-9DE4-317025949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03" y="1814938"/>
            <a:ext cx="7373187" cy="4079835"/>
          </a:xfrm>
          <a:prstGeom prst="rect">
            <a:avLst/>
          </a:prstGeom>
        </p:spPr>
      </p:pic>
      <p:pic>
        <p:nvPicPr>
          <p:cNvPr id="8" name="Picture 7">
            <a:extLst>
              <a:ext uri="{FF2B5EF4-FFF2-40B4-BE49-F238E27FC236}">
                <a16:creationId xmlns:a16="http://schemas.microsoft.com/office/drawing/2014/main" id="{8AEA91ED-F67F-3392-C288-EC64C29CA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72402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AF63A-71AA-4796-9F43-62C02CB5062A}"/>
              </a:ext>
            </a:extLst>
          </p:cNvPr>
          <p:cNvSpPr>
            <a:spLocks noGrp="1"/>
          </p:cNvSpPr>
          <p:nvPr>
            <p:ph type="sldNum" sz="quarter" idx="12"/>
          </p:nvPr>
        </p:nvSpPr>
        <p:spPr/>
        <p:txBody>
          <a:bodyPr/>
          <a:lstStyle/>
          <a:p>
            <a:fld id="{3EC7DBA6-BD85-4493-A3A9-780C8A2F946D}" type="slidenum">
              <a:rPr lang="en-IN" smtClean="0"/>
              <a:t>21</a:t>
            </a:fld>
            <a:endParaRPr lang="en-IN"/>
          </a:p>
        </p:txBody>
      </p:sp>
      <p:sp>
        <p:nvSpPr>
          <p:cNvPr id="5" name="TextBox 4">
            <a:extLst>
              <a:ext uri="{FF2B5EF4-FFF2-40B4-BE49-F238E27FC236}">
                <a16:creationId xmlns:a16="http://schemas.microsoft.com/office/drawing/2014/main" id="{27224C42-66E2-4F6E-B976-61BE5A3C474E}"/>
              </a:ext>
            </a:extLst>
          </p:cNvPr>
          <p:cNvSpPr txBox="1"/>
          <p:nvPr/>
        </p:nvSpPr>
        <p:spPr>
          <a:xfrm>
            <a:off x="472736" y="475780"/>
            <a:ext cx="6094520" cy="369332"/>
          </a:xfrm>
          <a:prstGeom prst="rect">
            <a:avLst/>
          </a:prstGeom>
          <a:noFill/>
        </p:spPr>
        <p:txBody>
          <a:bodyPr wrap="square">
            <a:spAutoFit/>
          </a:bodyPr>
          <a:lstStyle/>
          <a:p>
            <a:r>
              <a:rPr lang="en-IN" sz="1800" b="1" u="sng" dirty="0">
                <a:latin typeface="Times" panose="02020603050405020304" pitchFamily="18" charset="0"/>
                <a:cs typeface="Times" panose="02020603050405020304" pitchFamily="18" charset="0"/>
              </a:rPr>
              <a:t>Evaluation Metrics </a:t>
            </a:r>
            <a:r>
              <a:rPr lang="en-IN" sz="1800" b="1" dirty="0">
                <a:latin typeface="Times" panose="02020603050405020304" pitchFamily="18" charset="0"/>
                <a:cs typeface="Times" panose="02020603050405020304" pitchFamily="18" charset="0"/>
              </a:rPr>
              <a:t>:</a:t>
            </a:r>
          </a:p>
        </p:txBody>
      </p:sp>
      <p:sp>
        <p:nvSpPr>
          <p:cNvPr id="6" name="TextBox 5">
            <a:extLst>
              <a:ext uri="{FF2B5EF4-FFF2-40B4-BE49-F238E27FC236}">
                <a16:creationId xmlns:a16="http://schemas.microsoft.com/office/drawing/2014/main" id="{B15DD2BC-3770-42E0-9AD5-C7ACCEFABEFD}"/>
              </a:ext>
            </a:extLst>
          </p:cNvPr>
          <p:cNvSpPr txBox="1"/>
          <p:nvPr/>
        </p:nvSpPr>
        <p:spPr>
          <a:xfrm>
            <a:off x="552955" y="1234520"/>
            <a:ext cx="10449018" cy="5355312"/>
          </a:xfrm>
          <a:prstGeom prst="rect">
            <a:avLst/>
          </a:prstGeom>
          <a:noFill/>
        </p:spPr>
        <p:txBody>
          <a:bodyPr wrap="square" rtlCol="0">
            <a:spAutoFit/>
          </a:bodyPr>
          <a:lstStyle/>
          <a:p>
            <a:r>
              <a:rPr lang="en-IN" b="1" u="sng" dirty="0">
                <a:latin typeface="Times" panose="02020603050405020304" pitchFamily="18" charset="0"/>
                <a:cs typeface="Times" panose="02020603050405020304" pitchFamily="18" charset="0"/>
              </a:rPr>
              <a:t>Precision</a:t>
            </a:r>
            <a:r>
              <a:rPr lang="en-IN" b="1" dirty="0">
                <a:latin typeface="Times" panose="02020603050405020304" pitchFamily="18" charset="0"/>
                <a:cs typeface="Times" panose="02020603050405020304" pitchFamily="18" charset="0"/>
              </a:rPr>
              <a:t> </a:t>
            </a:r>
            <a:r>
              <a:rPr lang="en-IN" dirty="0">
                <a:latin typeface="Times" panose="02020603050405020304" pitchFamily="18" charset="0"/>
                <a:cs typeface="Times" panose="02020603050405020304" pitchFamily="18" charset="0"/>
              </a:rPr>
              <a:t>: </a:t>
            </a:r>
            <a:r>
              <a:rPr lang="en-US" i="0" dirty="0">
                <a:solidFill>
                  <a:srgbClr val="202124"/>
                </a:solidFill>
                <a:effectLst/>
                <a:latin typeface="Google Sans Text"/>
              </a:rPr>
              <a:t> The number of true positives divided by the total number of positive predictions.</a:t>
            </a:r>
            <a:r>
              <a:rPr lang="en-IN" dirty="0">
                <a:latin typeface="Times" panose="02020603050405020304" pitchFamily="18" charset="0"/>
                <a:cs typeface="Times" panose="02020603050405020304" pitchFamily="18" charset="0"/>
              </a:rPr>
              <a:t> </a:t>
            </a:r>
          </a:p>
          <a:p>
            <a:pPr algn="ctr"/>
            <a:endParaRPr lang="en-IN" dirty="0">
              <a:latin typeface="Times" panose="02020603050405020304" pitchFamily="18" charset="0"/>
              <a:cs typeface="Times" panose="02020603050405020304" pitchFamily="18" charset="0"/>
            </a:endParaRPr>
          </a:p>
          <a:p>
            <a:pPr algn="ctr"/>
            <a:r>
              <a:rPr lang="en-IN" i="1" dirty="0">
                <a:latin typeface="Times" panose="02020603050405020304" pitchFamily="18" charset="0"/>
                <a:cs typeface="Times" panose="02020603050405020304" pitchFamily="18" charset="0"/>
              </a:rPr>
              <a:t>Precision</a:t>
            </a:r>
            <a:r>
              <a:rPr lang="en-IN" dirty="0">
                <a:latin typeface="Times" panose="02020603050405020304" pitchFamily="18" charset="0"/>
                <a:cs typeface="Times" panose="02020603050405020304" pitchFamily="18" charset="0"/>
              </a:rPr>
              <a:t>=TP / (TP + FP)</a:t>
            </a:r>
          </a:p>
          <a:p>
            <a:pPr algn="ctr"/>
            <a:endParaRPr lang="en-IN" dirty="0">
              <a:latin typeface="Times" panose="02020603050405020304" pitchFamily="18" charset="0"/>
              <a:cs typeface="Times" panose="02020603050405020304" pitchFamily="18" charset="0"/>
            </a:endParaRPr>
          </a:p>
          <a:p>
            <a:r>
              <a:rPr lang="en-IN" b="1" u="sng" dirty="0">
                <a:latin typeface="Times" panose="02020603050405020304" pitchFamily="18" charset="0"/>
                <a:cs typeface="Times" panose="02020603050405020304" pitchFamily="18" charset="0"/>
              </a:rPr>
              <a:t>Recall</a:t>
            </a:r>
            <a:r>
              <a:rPr lang="en-IN" b="1" dirty="0">
                <a:latin typeface="Times" panose="02020603050405020304" pitchFamily="18" charset="0"/>
                <a:cs typeface="Times" panose="02020603050405020304" pitchFamily="18" charset="0"/>
              </a:rPr>
              <a:t> </a:t>
            </a:r>
            <a:r>
              <a:rPr lang="en-IN" dirty="0">
                <a:latin typeface="Times" panose="02020603050405020304" pitchFamily="18" charset="0"/>
                <a:cs typeface="Times" panose="02020603050405020304" pitchFamily="18" charset="0"/>
              </a:rPr>
              <a:t>:  The number of true positives divided by the total number of true positives and true negatives.</a:t>
            </a:r>
          </a:p>
          <a:p>
            <a:r>
              <a:rPr lang="en-IN" dirty="0">
                <a:latin typeface="Times" panose="02020603050405020304" pitchFamily="18" charset="0"/>
                <a:cs typeface="Times" panose="02020603050405020304" pitchFamily="18" charset="0"/>
              </a:rPr>
              <a:t>                                                                </a:t>
            </a:r>
          </a:p>
          <a:p>
            <a:r>
              <a:rPr lang="en-IN" dirty="0">
                <a:latin typeface="Times" panose="02020603050405020304" pitchFamily="18" charset="0"/>
                <a:cs typeface="Times" panose="02020603050405020304" pitchFamily="18" charset="0"/>
              </a:rPr>
              <a:t>                                                                      </a:t>
            </a:r>
            <a:r>
              <a:rPr lang="en-IN" i="1" dirty="0">
                <a:latin typeface="Times" panose="02020603050405020304" pitchFamily="18" charset="0"/>
                <a:cs typeface="Times" panose="02020603050405020304" pitchFamily="18" charset="0"/>
              </a:rPr>
              <a:t> Recall</a:t>
            </a:r>
            <a:r>
              <a:rPr lang="en-IN" dirty="0">
                <a:latin typeface="Times" panose="02020603050405020304" pitchFamily="18" charset="0"/>
                <a:cs typeface="Times" panose="02020603050405020304" pitchFamily="18" charset="0"/>
              </a:rPr>
              <a:t>=TP / (TP + FN)</a:t>
            </a:r>
          </a:p>
          <a:p>
            <a:endParaRPr lang="en-IN" dirty="0">
              <a:latin typeface="Times" panose="02020603050405020304" pitchFamily="18" charset="0"/>
              <a:cs typeface="Times" panose="02020603050405020304" pitchFamily="18" charset="0"/>
            </a:endParaRPr>
          </a:p>
          <a:p>
            <a:r>
              <a:rPr lang="en-IN" b="1" u="sng" dirty="0">
                <a:latin typeface="Times" panose="02020603050405020304" pitchFamily="18" charset="0"/>
                <a:cs typeface="Times" panose="02020603050405020304" pitchFamily="18" charset="0"/>
              </a:rPr>
              <a:t>F-Measure</a:t>
            </a:r>
            <a:r>
              <a:rPr lang="en-IN" dirty="0">
                <a:latin typeface="Times" panose="02020603050405020304" pitchFamily="18" charset="0"/>
                <a:cs typeface="Times" panose="02020603050405020304" pitchFamily="18" charset="0"/>
              </a:rPr>
              <a:t>: provides a single score that balances both the concerns of precision and recall in harmonic mean.</a:t>
            </a:r>
          </a:p>
          <a:p>
            <a:endParaRPr lang="en-IN" dirty="0">
              <a:latin typeface="Times" panose="02020603050405020304" pitchFamily="18" charset="0"/>
              <a:cs typeface="Times" panose="02020603050405020304" pitchFamily="18" charset="0"/>
            </a:endParaRPr>
          </a:p>
          <a:p>
            <a:r>
              <a:rPr lang="en-IN" dirty="0">
                <a:latin typeface="Times" panose="02020603050405020304" pitchFamily="18" charset="0"/>
                <a:cs typeface="Times" panose="02020603050405020304" pitchFamily="18" charset="0"/>
              </a:rPr>
              <a:t>                                                                     </a:t>
            </a:r>
            <a:r>
              <a:rPr lang="en-IN" i="1" dirty="0">
                <a:latin typeface="Times" panose="02020603050405020304" pitchFamily="18" charset="0"/>
                <a:cs typeface="Times" panose="02020603050405020304" pitchFamily="18" charset="0"/>
              </a:rPr>
              <a:t>F-Measure</a:t>
            </a:r>
            <a:r>
              <a:rPr lang="en-IN" dirty="0">
                <a:latin typeface="Times" panose="02020603050405020304" pitchFamily="18" charset="0"/>
                <a:cs typeface="Times" panose="02020603050405020304" pitchFamily="18" charset="0"/>
              </a:rPr>
              <a:t>=2 * precision * recall / (precision + recall)</a:t>
            </a:r>
          </a:p>
          <a:p>
            <a:endParaRPr lang="en-IN" dirty="0">
              <a:latin typeface="Times" panose="02020603050405020304" pitchFamily="18" charset="0"/>
              <a:cs typeface="Times" panose="02020603050405020304" pitchFamily="18" charset="0"/>
            </a:endParaRPr>
          </a:p>
          <a:p>
            <a:r>
              <a:rPr lang="en-IN" b="1" u="sng" dirty="0">
                <a:latin typeface="Times" panose="02020603050405020304" pitchFamily="18" charset="0"/>
                <a:cs typeface="Times" panose="02020603050405020304" pitchFamily="18" charset="0"/>
              </a:rPr>
              <a:t>Kappa</a:t>
            </a:r>
            <a:r>
              <a:rPr lang="en-IN" dirty="0">
                <a:latin typeface="Times" panose="02020603050405020304" pitchFamily="18" charset="0"/>
                <a:cs typeface="Times" panose="02020603050405020304" pitchFamily="18" charset="0"/>
              </a:rPr>
              <a:t>: It is used to measure the level of agreement between two raters who each classify items into mutually exclusive categories.</a:t>
            </a:r>
          </a:p>
          <a:p>
            <a:endParaRPr lang="en-IN" dirty="0">
              <a:latin typeface="Times" panose="02020603050405020304" pitchFamily="18" charset="0"/>
              <a:cs typeface="Times" panose="02020603050405020304" pitchFamily="18" charset="0"/>
            </a:endParaRPr>
          </a:p>
          <a:p>
            <a:r>
              <a:rPr lang="en-IN" dirty="0">
                <a:latin typeface="Times" panose="02020603050405020304" pitchFamily="18" charset="0"/>
                <a:cs typeface="Times" panose="02020603050405020304" pitchFamily="18" charset="0"/>
              </a:rPr>
              <a:t>                                                                      </a:t>
            </a:r>
            <a:r>
              <a:rPr lang="en-IN" i="1" dirty="0">
                <a:latin typeface="Times" panose="02020603050405020304" pitchFamily="18" charset="0"/>
                <a:cs typeface="Times" panose="02020603050405020304" pitchFamily="18" charset="0"/>
              </a:rPr>
              <a:t>Kappa</a:t>
            </a:r>
            <a:r>
              <a:rPr lang="en-IN" dirty="0">
                <a:latin typeface="Times" panose="02020603050405020304" pitchFamily="18" charset="0"/>
                <a:cs typeface="Times" panose="02020603050405020304" pitchFamily="18" charset="0"/>
              </a:rPr>
              <a:t>= PrPr (a) – Pr(e) / (1-Pr(e))</a:t>
            </a: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r>
              <a:rPr lang="en-IN" dirty="0">
                <a:latin typeface="Times" panose="02020603050405020304" pitchFamily="18" charset="0"/>
                <a:cs typeface="Times" panose="02020603050405020304" pitchFamily="18" charset="0"/>
              </a:rPr>
              <a:t>.</a:t>
            </a:r>
          </a:p>
        </p:txBody>
      </p:sp>
      <p:pic>
        <p:nvPicPr>
          <p:cNvPr id="4" name="Picture 3">
            <a:extLst>
              <a:ext uri="{FF2B5EF4-FFF2-40B4-BE49-F238E27FC236}">
                <a16:creationId xmlns:a16="http://schemas.microsoft.com/office/drawing/2014/main" id="{698101FA-24FD-6ED7-31AB-365E79E0E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2732441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AF63A-71AA-4796-9F43-62C02CB5062A}"/>
              </a:ext>
            </a:extLst>
          </p:cNvPr>
          <p:cNvSpPr>
            <a:spLocks noGrp="1"/>
          </p:cNvSpPr>
          <p:nvPr>
            <p:ph type="sldNum" sz="quarter" idx="12"/>
          </p:nvPr>
        </p:nvSpPr>
        <p:spPr/>
        <p:txBody>
          <a:bodyPr/>
          <a:lstStyle/>
          <a:p>
            <a:fld id="{3EC7DBA6-BD85-4493-A3A9-780C8A2F946D}" type="slidenum">
              <a:rPr lang="en-IN" smtClean="0"/>
              <a:t>22</a:t>
            </a:fld>
            <a:endParaRPr lang="en-IN"/>
          </a:p>
        </p:txBody>
      </p:sp>
      <p:sp>
        <p:nvSpPr>
          <p:cNvPr id="6" name="TextBox 5">
            <a:extLst>
              <a:ext uri="{FF2B5EF4-FFF2-40B4-BE49-F238E27FC236}">
                <a16:creationId xmlns:a16="http://schemas.microsoft.com/office/drawing/2014/main" id="{B15DD2BC-3770-42E0-9AD5-C7ACCEFABEFD}"/>
              </a:ext>
            </a:extLst>
          </p:cNvPr>
          <p:cNvSpPr txBox="1"/>
          <p:nvPr/>
        </p:nvSpPr>
        <p:spPr>
          <a:xfrm>
            <a:off x="472736" y="1234520"/>
            <a:ext cx="10449018" cy="4247317"/>
          </a:xfrm>
          <a:prstGeom prst="rect">
            <a:avLst/>
          </a:prstGeom>
          <a:noFill/>
        </p:spPr>
        <p:txBody>
          <a:bodyPr wrap="square" rtlCol="0">
            <a:spAutoFit/>
          </a:bodyPr>
          <a:lstStyle/>
          <a:p>
            <a:r>
              <a:rPr lang="en-IN" b="1" u="sng" dirty="0">
                <a:latin typeface="Times" panose="02020603050405020304" pitchFamily="18" charset="0"/>
                <a:cs typeface="Times" panose="02020603050405020304" pitchFamily="18" charset="0"/>
              </a:rPr>
              <a:t>MCC</a:t>
            </a:r>
            <a:r>
              <a:rPr lang="en-IN" b="1" dirty="0">
                <a:latin typeface="Times" panose="02020603050405020304" pitchFamily="18" charset="0"/>
                <a:cs typeface="Times" panose="02020603050405020304" pitchFamily="18" charset="0"/>
              </a:rPr>
              <a:t>:</a:t>
            </a:r>
            <a:r>
              <a:rPr lang="en-IN" dirty="0">
                <a:latin typeface="Times" panose="02020603050405020304" pitchFamily="18" charset="0"/>
                <a:cs typeface="Times" panose="02020603050405020304" pitchFamily="18" charset="0"/>
              </a:rPr>
              <a:t> It is a more reliable statistical rate which produce a high score only if the prediction obtained good results in all of the prediction obtained good results in all of the four confusion matrix categories(TP,FN,TN,FP),proportionally both to the size of positive elements  and the size of negative elements in the dataset.</a:t>
            </a:r>
          </a:p>
          <a:p>
            <a:r>
              <a:rPr lang="en-IN" dirty="0">
                <a:latin typeface="Times" panose="02020603050405020304" pitchFamily="18" charset="0"/>
                <a:cs typeface="Times" panose="02020603050405020304" pitchFamily="18" charset="0"/>
              </a:rPr>
              <a:t> </a:t>
            </a:r>
          </a:p>
          <a:p>
            <a:r>
              <a:rPr lang="en-IN" dirty="0">
                <a:solidFill>
                  <a:srgbClr val="202124"/>
                </a:solidFill>
                <a:latin typeface="Times" panose="02020603050405020304" pitchFamily="18" charset="0"/>
                <a:cs typeface="Times" panose="02020603050405020304" pitchFamily="18" charset="0"/>
              </a:rPr>
              <a:t>                      </a:t>
            </a:r>
            <a:r>
              <a:rPr lang="en-IN" b="1" dirty="0">
                <a:solidFill>
                  <a:srgbClr val="202124"/>
                </a:solidFill>
                <a:latin typeface="Times" panose="02020603050405020304" pitchFamily="18" charset="0"/>
                <a:cs typeface="Times" panose="02020603050405020304" pitchFamily="18" charset="0"/>
              </a:rPr>
              <a:t> </a:t>
            </a:r>
            <a:r>
              <a:rPr lang="en-IN" i="1" dirty="0">
                <a:solidFill>
                  <a:srgbClr val="202124"/>
                </a:solidFill>
                <a:latin typeface="Times" panose="02020603050405020304" pitchFamily="18" charset="0"/>
                <a:cs typeface="Times" panose="02020603050405020304" pitchFamily="18" charset="0"/>
              </a:rPr>
              <a:t>MCC</a:t>
            </a:r>
            <a:r>
              <a:rPr lang="en-IN" dirty="0">
                <a:solidFill>
                  <a:srgbClr val="202124"/>
                </a:solidFill>
                <a:latin typeface="Times" panose="02020603050405020304" pitchFamily="18" charset="0"/>
                <a:cs typeface="Times" panose="02020603050405020304" pitchFamily="18" charset="0"/>
              </a:rPr>
              <a:t>=TP * TN – FP * FN / √ (TP +FP) * (TP + FN) * (TN + FP) * (TN + FN)</a:t>
            </a:r>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r>
              <a:rPr lang="en-IN" b="1" u="sng" dirty="0">
                <a:latin typeface="Times" panose="02020603050405020304" pitchFamily="18" charset="0"/>
                <a:cs typeface="Times" panose="02020603050405020304" pitchFamily="18" charset="0"/>
              </a:rPr>
              <a:t>Sensitivity</a:t>
            </a:r>
            <a:r>
              <a:rPr lang="en-IN" dirty="0">
                <a:latin typeface="Times" panose="02020603050405020304" pitchFamily="18" charset="0"/>
                <a:cs typeface="Times" panose="02020603050405020304" pitchFamily="18" charset="0"/>
              </a:rPr>
              <a:t>: The ability of a test to correctly identify patients with a disease.</a:t>
            </a:r>
          </a:p>
          <a:p>
            <a:endParaRPr lang="en-IN" dirty="0">
              <a:latin typeface="Times" panose="02020603050405020304" pitchFamily="18" charset="0"/>
              <a:cs typeface="Times" panose="02020603050405020304" pitchFamily="18" charset="0"/>
            </a:endParaRPr>
          </a:p>
          <a:p>
            <a:r>
              <a:rPr lang="en-IN" dirty="0">
                <a:latin typeface="Times" panose="02020603050405020304" pitchFamily="18" charset="0"/>
                <a:cs typeface="Times" panose="02020603050405020304" pitchFamily="18" charset="0"/>
              </a:rPr>
              <a:t>                      </a:t>
            </a:r>
            <a:r>
              <a:rPr lang="en-IN" i="1" dirty="0">
                <a:latin typeface="Times" panose="02020603050405020304" pitchFamily="18" charset="0"/>
                <a:cs typeface="Times" panose="02020603050405020304" pitchFamily="18" charset="0"/>
              </a:rPr>
              <a:t>Sensitivity</a:t>
            </a:r>
            <a:r>
              <a:rPr lang="en-IN" dirty="0">
                <a:latin typeface="Times" panose="02020603050405020304" pitchFamily="18" charset="0"/>
                <a:cs typeface="Times" panose="02020603050405020304" pitchFamily="18" charset="0"/>
              </a:rPr>
              <a:t>=TP / ( TP + FN )</a:t>
            </a:r>
          </a:p>
          <a:p>
            <a:endParaRPr lang="en-IN" dirty="0">
              <a:latin typeface="Times" panose="02020603050405020304" pitchFamily="18" charset="0"/>
              <a:cs typeface="Times" panose="02020603050405020304" pitchFamily="18" charset="0"/>
            </a:endParaRPr>
          </a:p>
          <a:p>
            <a:r>
              <a:rPr lang="en-IN" b="1" u="sng" dirty="0">
                <a:latin typeface="Times" panose="02020603050405020304" pitchFamily="18" charset="0"/>
                <a:cs typeface="Times" panose="02020603050405020304" pitchFamily="18" charset="0"/>
              </a:rPr>
              <a:t>Specificity</a:t>
            </a:r>
            <a:r>
              <a:rPr lang="en-IN" dirty="0">
                <a:latin typeface="Times" panose="02020603050405020304" pitchFamily="18" charset="0"/>
                <a:cs typeface="Times" panose="02020603050405020304" pitchFamily="18" charset="0"/>
              </a:rPr>
              <a:t>: The ability of a test to correctly identify people without the disease.</a:t>
            </a:r>
          </a:p>
          <a:p>
            <a:r>
              <a:rPr lang="en-IN" dirty="0">
                <a:latin typeface="Times" panose="02020603050405020304" pitchFamily="18" charset="0"/>
                <a:cs typeface="Times" panose="02020603050405020304" pitchFamily="18" charset="0"/>
              </a:rPr>
              <a:t>             </a:t>
            </a:r>
          </a:p>
          <a:p>
            <a:r>
              <a:rPr lang="en-IN" dirty="0">
                <a:latin typeface="Times" panose="02020603050405020304" pitchFamily="18" charset="0"/>
                <a:cs typeface="Times" panose="02020603050405020304" pitchFamily="18" charset="0"/>
              </a:rPr>
              <a:t>                     </a:t>
            </a:r>
            <a:r>
              <a:rPr lang="en-IN" i="1" dirty="0">
                <a:latin typeface="Times" panose="02020603050405020304" pitchFamily="18" charset="0"/>
                <a:cs typeface="Times" panose="02020603050405020304" pitchFamily="18" charset="0"/>
              </a:rPr>
              <a:t>Specificity</a:t>
            </a:r>
            <a:r>
              <a:rPr lang="en-IN" dirty="0">
                <a:latin typeface="Times" panose="02020603050405020304" pitchFamily="18" charset="0"/>
                <a:cs typeface="Times" panose="02020603050405020304" pitchFamily="18" charset="0"/>
              </a:rPr>
              <a:t>= TN / (TN + FP)</a:t>
            </a:r>
          </a:p>
          <a:p>
            <a:endParaRPr lang="en-IN" dirty="0">
              <a:latin typeface="Times" panose="02020603050405020304" pitchFamily="18" charset="0"/>
              <a:cs typeface="Times" panose="02020603050405020304" pitchFamily="18" charset="0"/>
            </a:endParaRPr>
          </a:p>
        </p:txBody>
      </p:sp>
      <p:pic>
        <p:nvPicPr>
          <p:cNvPr id="4" name="Picture 3">
            <a:extLst>
              <a:ext uri="{FF2B5EF4-FFF2-40B4-BE49-F238E27FC236}">
                <a16:creationId xmlns:a16="http://schemas.microsoft.com/office/drawing/2014/main" id="{EF79BA35-3EE0-A8EC-13AA-FE4DCABF3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128" y="56796"/>
            <a:ext cx="2125980" cy="1177724"/>
          </a:xfrm>
          <a:prstGeom prst="rect">
            <a:avLst/>
          </a:prstGeom>
        </p:spPr>
      </p:pic>
    </p:spTree>
    <p:extLst>
      <p:ext uri="{BB962C8B-B14F-4D97-AF65-F5344CB8AC3E}">
        <p14:creationId xmlns:p14="http://schemas.microsoft.com/office/powerpoint/2010/main" val="1922621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F58490-F317-4602-AF9E-6471256FEA6A}"/>
              </a:ext>
            </a:extLst>
          </p:cNvPr>
          <p:cNvSpPr>
            <a:spLocks noGrp="1"/>
          </p:cNvSpPr>
          <p:nvPr>
            <p:ph type="sldNum" sz="quarter" idx="12"/>
          </p:nvPr>
        </p:nvSpPr>
        <p:spPr/>
        <p:txBody>
          <a:bodyPr/>
          <a:lstStyle/>
          <a:p>
            <a:fld id="{3EC7DBA6-BD85-4493-A3A9-780C8A2F946D}" type="slidenum">
              <a:rPr lang="en-IN" smtClean="0"/>
              <a:t>23</a:t>
            </a:fld>
            <a:endParaRPr lang="en-IN"/>
          </a:p>
        </p:txBody>
      </p:sp>
      <p:graphicFrame>
        <p:nvGraphicFramePr>
          <p:cNvPr id="3" name="Table 3">
            <a:extLst>
              <a:ext uri="{FF2B5EF4-FFF2-40B4-BE49-F238E27FC236}">
                <a16:creationId xmlns:a16="http://schemas.microsoft.com/office/drawing/2014/main" id="{A3D72261-EF6D-4106-8C17-A84E709BF5E0}"/>
              </a:ext>
            </a:extLst>
          </p:cNvPr>
          <p:cNvGraphicFramePr>
            <a:graphicFrameLocks noGrp="1"/>
          </p:cNvGraphicFramePr>
          <p:nvPr>
            <p:extLst>
              <p:ext uri="{D42A27DB-BD31-4B8C-83A1-F6EECF244321}">
                <p14:modId xmlns:p14="http://schemas.microsoft.com/office/powerpoint/2010/main" val="838914180"/>
              </p:ext>
            </p:extLst>
          </p:nvPr>
        </p:nvGraphicFramePr>
        <p:xfrm>
          <a:off x="1100193" y="1978965"/>
          <a:ext cx="10713129" cy="2756749"/>
        </p:xfrm>
        <a:graphic>
          <a:graphicData uri="http://schemas.openxmlformats.org/drawingml/2006/table">
            <a:tbl>
              <a:tblPr firstRow="1" bandRow="1">
                <a:tableStyleId>{5C22544A-7EE6-4342-B048-85BDC9FD1C3A}</a:tableStyleId>
              </a:tblPr>
              <a:tblGrid>
                <a:gridCol w="1145972">
                  <a:extLst>
                    <a:ext uri="{9D8B030D-6E8A-4147-A177-3AD203B41FA5}">
                      <a16:colId xmlns:a16="http://schemas.microsoft.com/office/drawing/2014/main" val="1969564009"/>
                    </a:ext>
                  </a:extLst>
                </a:gridCol>
                <a:gridCol w="1145972">
                  <a:extLst>
                    <a:ext uri="{9D8B030D-6E8A-4147-A177-3AD203B41FA5}">
                      <a16:colId xmlns:a16="http://schemas.microsoft.com/office/drawing/2014/main" val="4195239340"/>
                    </a:ext>
                  </a:extLst>
                </a:gridCol>
                <a:gridCol w="1221025">
                  <a:extLst>
                    <a:ext uri="{9D8B030D-6E8A-4147-A177-3AD203B41FA5}">
                      <a16:colId xmlns:a16="http://schemas.microsoft.com/office/drawing/2014/main" val="3760053564"/>
                    </a:ext>
                  </a:extLst>
                </a:gridCol>
                <a:gridCol w="1180730">
                  <a:extLst>
                    <a:ext uri="{9D8B030D-6E8A-4147-A177-3AD203B41FA5}">
                      <a16:colId xmlns:a16="http://schemas.microsoft.com/office/drawing/2014/main" val="2191506505"/>
                    </a:ext>
                  </a:extLst>
                </a:gridCol>
                <a:gridCol w="1162975">
                  <a:extLst>
                    <a:ext uri="{9D8B030D-6E8A-4147-A177-3AD203B41FA5}">
                      <a16:colId xmlns:a16="http://schemas.microsoft.com/office/drawing/2014/main" val="4177507085"/>
                    </a:ext>
                  </a:extLst>
                </a:gridCol>
                <a:gridCol w="932155">
                  <a:extLst>
                    <a:ext uri="{9D8B030D-6E8A-4147-A177-3AD203B41FA5}">
                      <a16:colId xmlns:a16="http://schemas.microsoft.com/office/drawing/2014/main" val="3437672123"/>
                    </a:ext>
                  </a:extLst>
                </a:gridCol>
                <a:gridCol w="1366102">
                  <a:extLst>
                    <a:ext uri="{9D8B030D-6E8A-4147-A177-3AD203B41FA5}">
                      <a16:colId xmlns:a16="http://schemas.microsoft.com/office/drawing/2014/main" val="789202541"/>
                    </a:ext>
                  </a:extLst>
                </a:gridCol>
                <a:gridCol w="1279099">
                  <a:extLst>
                    <a:ext uri="{9D8B030D-6E8A-4147-A177-3AD203B41FA5}">
                      <a16:colId xmlns:a16="http://schemas.microsoft.com/office/drawing/2014/main" val="1590703586"/>
                    </a:ext>
                  </a:extLst>
                </a:gridCol>
                <a:gridCol w="1279099">
                  <a:extLst>
                    <a:ext uri="{9D8B030D-6E8A-4147-A177-3AD203B41FA5}">
                      <a16:colId xmlns:a16="http://schemas.microsoft.com/office/drawing/2014/main" val="1566887077"/>
                    </a:ext>
                  </a:extLst>
                </a:gridCol>
              </a:tblGrid>
              <a:tr h="682270">
                <a:tc>
                  <a:txBody>
                    <a:bodyPr/>
                    <a:lstStyle/>
                    <a:p>
                      <a:r>
                        <a:rPr lang="en-IN" dirty="0"/>
                        <a:t>Classifier</a:t>
                      </a:r>
                    </a:p>
                  </a:txBody>
                  <a:tcPr/>
                </a:tc>
                <a:tc>
                  <a:txBody>
                    <a:bodyPr/>
                    <a:lstStyle/>
                    <a:p>
                      <a:r>
                        <a:rPr lang="en-IN" dirty="0"/>
                        <a:t>Accuracy</a:t>
                      </a:r>
                    </a:p>
                  </a:txBody>
                  <a:tcPr/>
                </a:tc>
                <a:tc>
                  <a:txBody>
                    <a:bodyPr/>
                    <a:lstStyle/>
                    <a:p>
                      <a:r>
                        <a:rPr lang="en-IN" dirty="0"/>
                        <a:t>Sensitivity</a:t>
                      </a:r>
                    </a:p>
                  </a:txBody>
                  <a:tcPr/>
                </a:tc>
                <a:tc>
                  <a:txBody>
                    <a:bodyPr/>
                    <a:lstStyle/>
                    <a:p>
                      <a:r>
                        <a:rPr lang="en-IN" dirty="0"/>
                        <a:t>Specificity</a:t>
                      </a:r>
                    </a:p>
                  </a:txBody>
                  <a:tcPr/>
                </a:tc>
                <a:tc>
                  <a:txBody>
                    <a:bodyPr/>
                    <a:lstStyle/>
                    <a:p>
                      <a:r>
                        <a:rPr lang="en-IN" dirty="0"/>
                        <a:t>Precision</a:t>
                      </a:r>
                    </a:p>
                  </a:txBody>
                  <a:tcPr/>
                </a:tc>
                <a:tc>
                  <a:txBody>
                    <a:bodyPr/>
                    <a:lstStyle/>
                    <a:p>
                      <a:r>
                        <a:rPr lang="en-IN" dirty="0"/>
                        <a:t>Recall</a:t>
                      </a:r>
                    </a:p>
                  </a:txBody>
                  <a:tcPr/>
                </a:tc>
                <a:tc>
                  <a:txBody>
                    <a:bodyPr/>
                    <a:lstStyle/>
                    <a:p>
                      <a:r>
                        <a:rPr lang="en-IN" dirty="0"/>
                        <a:t>F-Measure</a:t>
                      </a:r>
                    </a:p>
                  </a:txBody>
                  <a:tcPr/>
                </a:tc>
                <a:tc>
                  <a:txBody>
                    <a:bodyPr/>
                    <a:lstStyle/>
                    <a:p>
                      <a:r>
                        <a:rPr lang="en-IN" dirty="0"/>
                        <a:t>Kappa</a:t>
                      </a:r>
                    </a:p>
                  </a:txBody>
                  <a:tcPr/>
                </a:tc>
                <a:tc>
                  <a:txBody>
                    <a:bodyPr/>
                    <a:lstStyle/>
                    <a:p>
                      <a:r>
                        <a:rPr lang="en-IN" dirty="0"/>
                        <a:t>MCC</a:t>
                      </a:r>
                    </a:p>
                  </a:txBody>
                  <a:tcPr/>
                </a:tc>
                <a:extLst>
                  <a:ext uri="{0D108BD9-81ED-4DB2-BD59-A6C34878D82A}">
                    <a16:rowId xmlns:a16="http://schemas.microsoft.com/office/drawing/2014/main" val="2655036749"/>
                  </a:ext>
                </a:extLst>
              </a:tr>
              <a:tr h="478133">
                <a:tc>
                  <a:txBody>
                    <a:bodyPr/>
                    <a:lstStyle/>
                    <a:p>
                      <a:r>
                        <a:rPr lang="en-IN" dirty="0"/>
                        <a:t>LR</a:t>
                      </a:r>
                    </a:p>
                  </a:txBody>
                  <a:tcPr/>
                </a:tc>
                <a:tc>
                  <a:txBody>
                    <a:bodyPr/>
                    <a:lstStyle/>
                    <a:p>
                      <a:r>
                        <a:rPr lang="en-IN" dirty="0"/>
                        <a:t>87.36</a:t>
                      </a:r>
                    </a:p>
                  </a:txBody>
                  <a:tcPr/>
                </a:tc>
                <a:tc>
                  <a:txBody>
                    <a:bodyPr/>
                    <a:lstStyle/>
                    <a:p>
                      <a:r>
                        <a:rPr lang="en-IN" dirty="0"/>
                        <a:t>0.82</a:t>
                      </a:r>
                    </a:p>
                  </a:txBody>
                  <a:tcPr/>
                </a:tc>
                <a:tc>
                  <a:txBody>
                    <a:bodyPr/>
                    <a:lstStyle/>
                    <a:p>
                      <a:r>
                        <a:rPr lang="en-IN" dirty="0"/>
                        <a:t>0.91</a:t>
                      </a:r>
                    </a:p>
                  </a:txBody>
                  <a:tcPr/>
                </a:tc>
                <a:tc>
                  <a:txBody>
                    <a:bodyPr/>
                    <a:lstStyle/>
                    <a:p>
                      <a:r>
                        <a:rPr lang="en-IN" dirty="0"/>
                        <a:t>0.87</a:t>
                      </a:r>
                    </a:p>
                  </a:txBody>
                  <a:tcPr/>
                </a:tc>
                <a:tc>
                  <a:txBody>
                    <a:bodyPr/>
                    <a:lstStyle/>
                    <a:p>
                      <a:r>
                        <a:rPr lang="en-IN" dirty="0"/>
                        <a:t>0.88</a:t>
                      </a:r>
                    </a:p>
                  </a:txBody>
                  <a:tcPr/>
                </a:tc>
                <a:tc>
                  <a:txBody>
                    <a:bodyPr/>
                    <a:lstStyle/>
                    <a:p>
                      <a:r>
                        <a:rPr lang="en-IN" dirty="0"/>
                        <a:t>0.87</a:t>
                      </a:r>
                    </a:p>
                  </a:txBody>
                  <a:tcPr/>
                </a:tc>
                <a:tc>
                  <a:txBody>
                    <a:bodyPr/>
                    <a:lstStyle/>
                    <a:p>
                      <a:r>
                        <a:rPr lang="en-IN" dirty="0"/>
                        <a:t>0.742</a:t>
                      </a:r>
                    </a:p>
                  </a:txBody>
                  <a:tcPr/>
                </a:tc>
                <a:tc>
                  <a:txBody>
                    <a:bodyPr/>
                    <a:lstStyle/>
                    <a:p>
                      <a:r>
                        <a:rPr lang="en-IN" dirty="0"/>
                        <a:t>0.744</a:t>
                      </a:r>
                    </a:p>
                  </a:txBody>
                  <a:tcPr/>
                </a:tc>
                <a:extLst>
                  <a:ext uri="{0D108BD9-81ED-4DB2-BD59-A6C34878D82A}">
                    <a16:rowId xmlns:a16="http://schemas.microsoft.com/office/drawing/2014/main" val="1565581939"/>
                  </a:ext>
                </a:extLst>
              </a:tr>
              <a:tr h="478133">
                <a:tc>
                  <a:txBody>
                    <a:bodyPr/>
                    <a:lstStyle/>
                    <a:p>
                      <a:r>
                        <a:rPr lang="en-IN" dirty="0"/>
                        <a:t>KNN</a:t>
                      </a:r>
                    </a:p>
                  </a:txBody>
                  <a:tcPr/>
                </a:tc>
                <a:tc>
                  <a:txBody>
                    <a:bodyPr/>
                    <a:lstStyle/>
                    <a:p>
                      <a:r>
                        <a:rPr lang="en-IN" dirty="0"/>
                        <a:t>86.7</a:t>
                      </a:r>
                    </a:p>
                  </a:txBody>
                  <a:tcPr/>
                </a:tc>
                <a:tc>
                  <a:txBody>
                    <a:bodyPr/>
                    <a:lstStyle/>
                    <a:p>
                      <a:r>
                        <a:rPr lang="en-IN" dirty="0"/>
                        <a:t>0.79</a:t>
                      </a:r>
                    </a:p>
                  </a:txBody>
                  <a:tcPr/>
                </a:tc>
                <a:tc>
                  <a:txBody>
                    <a:bodyPr/>
                    <a:lstStyle/>
                    <a:p>
                      <a:r>
                        <a:rPr lang="en-IN" dirty="0"/>
                        <a:t>0.93</a:t>
                      </a:r>
                    </a:p>
                  </a:txBody>
                  <a:tcPr/>
                </a:tc>
                <a:tc>
                  <a:txBody>
                    <a:bodyPr/>
                    <a:lstStyle/>
                    <a:p>
                      <a:r>
                        <a:rPr lang="en-IN" dirty="0"/>
                        <a:t>0.86</a:t>
                      </a:r>
                    </a:p>
                  </a:txBody>
                  <a:tcPr/>
                </a:tc>
                <a:tc>
                  <a:txBody>
                    <a:bodyPr/>
                    <a:lstStyle/>
                    <a:p>
                      <a:r>
                        <a:rPr lang="en-IN" dirty="0"/>
                        <a:t>0.88</a:t>
                      </a:r>
                    </a:p>
                  </a:txBody>
                  <a:tcPr/>
                </a:tc>
                <a:tc>
                  <a:txBody>
                    <a:bodyPr/>
                    <a:lstStyle/>
                    <a:p>
                      <a:r>
                        <a:rPr lang="en-IN" dirty="0"/>
                        <a:t>0.87</a:t>
                      </a:r>
                    </a:p>
                  </a:txBody>
                  <a:tcPr/>
                </a:tc>
                <a:tc>
                  <a:txBody>
                    <a:bodyPr/>
                    <a:lstStyle/>
                    <a:p>
                      <a:r>
                        <a:rPr lang="en-IN" dirty="0"/>
                        <a:t>0.73</a:t>
                      </a:r>
                    </a:p>
                  </a:txBody>
                  <a:tcPr/>
                </a:tc>
                <a:tc>
                  <a:txBody>
                    <a:bodyPr/>
                    <a:lstStyle/>
                    <a:p>
                      <a:r>
                        <a:rPr lang="en-IN" dirty="0"/>
                        <a:t>0.73</a:t>
                      </a:r>
                    </a:p>
                  </a:txBody>
                  <a:tcPr/>
                </a:tc>
                <a:extLst>
                  <a:ext uri="{0D108BD9-81ED-4DB2-BD59-A6C34878D82A}">
                    <a16:rowId xmlns:a16="http://schemas.microsoft.com/office/drawing/2014/main" val="354484829"/>
                  </a:ext>
                </a:extLst>
              </a:tr>
              <a:tr h="478133">
                <a:tc>
                  <a:txBody>
                    <a:bodyPr/>
                    <a:lstStyle/>
                    <a:p>
                      <a:r>
                        <a:rPr lang="en-IN" dirty="0"/>
                        <a:t>DT</a:t>
                      </a:r>
                    </a:p>
                  </a:txBody>
                  <a:tcPr/>
                </a:tc>
                <a:tc>
                  <a:txBody>
                    <a:bodyPr/>
                    <a:lstStyle/>
                    <a:p>
                      <a:r>
                        <a:rPr lang="en-IN" dirty="0"/>
                        <a:t>96.5</a:t>
                      </a:r>
                    </a:p>
                  </a:txBody>
                  <a:tcPr/>
                </a:tc>
                <a:tc>
                  <a:txBody>
                    <a:bodyPr/>
                    <a:lstStyle/>
                    <a:p>
                      <a:r>
                        <a:rPr lang="en-IN" dirty="0"/>
                        <a:t>0.92</a:t>
                      </a:r>
                    </a:p>
                  </a:txBody>
                  <a:tcPr/>
                </a:tc>
                <a:tc>
                  <a:txBody>
                    <a:bodyPr/>
                    <a:lstStyle/>
                    <a:p>
                      <a:r>
                        <a:rPr lang="en-IN" dirty="0"/>
                        <a:t>1</a:t>
                      </a:r>
                    </a:p>
                  </a:txBody>
                  <a:tcPr/>
                </a:tc>
                <a:tc>
                  <a:txBody>
                    <a:bodyPr/>
                    <a:lstStyle/>
                    <a:p>
                      <a:r>
                        <a:rPr lang="en-IN" dirty="0"/>
                        <a:t>0.97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0.97</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0.97</a:t>
                      </a:r>
                    </a:p>
                    <a:p>
                      <a:endParaRPr lang="en-IN" dirty="0"/>
                    </a:p>
                  </a:txBody>
                  <a:tcPr/>
                </a:tc>
                <a:tc>
                  <a:txBody>
                    <a:bodyPr/>
                    <a:lstStyle/>
                    <a:p>
                      <a:r>
                        <a:rPr lang="en-IN" dirty="0"/>
                        <a:t>0.92</a:t>
                      </a:r>
                    </a:p>
                  </a:txBody>
                  <a:tcPr/>
                </a:tc>
                <a:tc>
                  <a:txBody>
                    <a:bodyPr/>
                    <a:lstStyle/>
                    <a:p>
                      <a:r>
                        <a:rPr lang="en-IN" dirty="0"/>
                        <a:t>0.93</a:t>
                      </a:r>
                    </a:p>
                  </a:txBody>
                  <a:tcPr/>
                </a:tc>
                <a:extLst>
                  <a:ext uri="{0D108BD9-81ED-4DB2-BD59-A6C34878D82A}">
                    <a16:rowId xmlns:a16="http://schemas.microsoft.com/office/drawing/2014/main" val="528680762"/>
                  </a:ext>
                </a:extLst>
              </a:tr>
              <a:tr h="478133">
                <a:tc>
                  <a:txBody>
                    <a:bodyPr/>
                    <a:lstStyle/>
                    <a:p>
                      <a:r>
                        <a:rPr lang="en-IN" dirty="0"/>
                        <a:t>RF</a:t>
                      </a:r>
                    </a:p>
                  </a:txBody>
                  <a:tcPr/>
                </a:tc>
                <a:tc>
                  <a:txBody>
                    <a:bodyPr/>
                    <a:lstStyle/>
                    <a:p>
                      <a:r>
                        <a:rPr lang="en-IN" dirty="0"/>
                        <a:t>97</a:t>
                      </a:r>
                    </a:p>
                  </a:txBody>
                  <a:tcPr/>
                </a:tc>
                <a:tc>
                  <a:txBody>
                    <a:bodyPr/>
                    <a:lstStyle/>
                    <a:p>
                      <a:r>
                        <a:rPr lang="en-IN" dirty="0"/>
                        <a:t>0.96</a:t>
                      </a:r>
                    </a:p>
                  </a:txBody>
                  <a:tcPr/>
                </a:tc>
                <a:tc>
                  <a:txBody>
                    <a:bodyPr/>
                    <a:lstStyle/>
                    <a:p>
                      <a:r>
                        <a:rPr lang="en-IN" dirty="0"/>
                        <a:t>1</a:t>
                      </a:r>
                    </a:p>
                  </a:txBody>
                  <a:tcPr/>
                </a:tc>
                <a:tc>
                  <a:txBody>
                    <a:bodyPr/>
                    <a:lstStyle/>
                    <a:p>
                      <a:r>
                        <a:rPr lang="en-IN" dirty="0"/>
                        <a:t>0.96</a:t>
                      </a:r>
                    </a:p>
                  </a:txBody>
                  <a:tcPr/>
                </a:tc>
                <a:tc>
                  <a:txBody>
                    <a:bodyPr/>
                    <a:lstStyle/>
                    <a:p>
                      <a:r>
                        <a:rPr lang="en-IN" dirty="0"/>
                        <a:t>1</a:t>
                      </a:r>
                    </a:p>
                  </a:txBody>
                  <a:tcPr/>
                </a:tc>
                <a:tc>
                  <a:txBody>
                    <a:bodyPr/>
                    <a:lstStyle/>
                    <a:p>
                      <a:r>
                        <a:rPr lang="en-IN" dirty="0"/>
                        <a:t>0.98</a:t>
                      </a:r>
                    </a:p>
                  </a:txBody>
                  <a:tcPr/>
                </a:tc>
                <a:tc>
                  <a:txBody>
                    <a:bodyPr/>
                    <a:lstStyle/>
                    <a:p>
                      <a:r>
                        <a:rPr lang="en-IN" dirty="0"/>
                        <a:t>0.95</a:t>
                      </a:r>
                    </a:p>
                  </a:txBody>
                  <a:tcPr/>
                </a:tc>
                <a:tc>
                  <a:txBody>
                    <a:bodyPr/>
                    <a:lstStyle/>
                    <a:p>
                      <a:r>
                        <a:rPr lang="en-IN"/>
                        <a:t>0.9</a:t>
                      </a:r>
                      <a:r>
                        <a:rPr lang="en-IN" dirty="0"/>
                        <a:t>6</a:t>
                      </a:r>
                    </a:p>
                  </a:txBody>
                  <a:tcPr/>
                </a:tc>
                <a:extLst>
                  <a:ext uri="{0D108BD9-81ED-4DB2-BD59-A6C34878D82A}">
                    <a16:rowId xmlns:a16="http://schemas.microsoft.com/office/drawing/2014/main" val="3529906666"/>
                  </a:ext>
                </a:extLst>
              </a:tr>
            </a:tbl>
          </a:graphicData>
        </a:graphic>
      </p:graphicFrame>
      <p:sp>
        <p:nvSpPr>
          <p:cNvPr id="6" name="TextBox 5">
            <a:extLst>
              <a:ext uri="{FF2B5EF4-FFF2-40B4-BE49-F238E27FC236}">
                <a16:creationId xmlns:a16="http://schemas.microsoft.com/office/drawing/2014/main" id="{C2E5DEF2-D40D-41E7-8ECD-AECA4229A87F}"/>
              </a:ext>
            </a:extLst>
          </p:cNvPr>
          <p:cNvSpPr txBox="1"/>
          <p:nvPr/>
        </p:nvSpPr>
        <p:spPr>
          <a:xfrm>
            <a:off x="739435" y="1058092"/>
            <a:ext cx="609452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Evaluation Metrics :</a:t>
            </a:r>
          </a:p>
        </p:txBody>
      </p:sp>
      <p:pic>
        <p:nvPicPr>
          <p:cNvPr id="5" name="Picture 4">
            <a:extLst>
              <a:ext uri="{FF2B5EF4-FFF2-40B4-BE49-F238E27FC236}">
                <a16:creationId xmlns:a16="http://schemas.microsoft.com/office/drawing/2014/main" id="{02263B8A-B45E-CB1E-6EDE-FD8918AE1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132019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2AB2CE-C766-4FFA-9084-8603E30CB655}"/>
              </a:ext>
            </a:extLst>
          </p:cNvPr>
          <p:cNvSpPr>
            <a:spLocks noGrp="1"/>
          </p:cNvSpPr>
          <p:nvPr>
            <p:ph type="sldNum" sz="quarter" idx="12"/>
          </p:nvPr>
        </p:nvSpPr>
        <p:spPr/>
        <p:txBody>
          <a:bodyPr/>
          <a:lstStyle/>
          <a:p>
            <a:fld id="{3EC7DBA6-BD85-4493-A3A9-780C8A2F946D}" type="slidenum">
              <a:rPr lang="en-IN" smtClean="0"/>
              <a:t>24</a:t>
            </a:fld>
            <a:endParaRPr lang="en-IN"/>
          </a:p>
        </p:txBody>
      </p:sp>
      <p:sp>
        <p:nvSpPr>
          <p:cNvPr id="7" name="TextBox 6">
            <a:extLst>
              <a:ext uri="{FF2B5EF4-FFF2-40B4-BE49-F238E27FC236}">
                <a16:creationId xmlns:a16="http://schemas.microsoft.com/office/drawing/2014/main" id="{E7049BF1-F09F-4E22-9BBD-91DA8316038A}"/>
              </a:ext>
            </a:extLst>
          </p:cNvPr>
          <p:cNvSpPr txBox="1"/>
          <p:nvPr/>
        </p:nvSpPr>
        <p:spPr>
          <a:xfrm>
            <a:off x="898864" y="688760"/>
            <a:ext cx="6094520" cy="369332"/>
          </a:xfrm>
          <a:prstGeom prst="rect">
            <a:avLst/>
          </a:prstGeom>
          <a:noFill/>
        </p:spPr>
        <p:txBody>
          <a:bodyPr wrap="square">
            <a:spAutoFit/>
          </a:bodyPr>
          <a:lstStyle/>
          <a:p>
            <a:r>
              <a:rPr lang="en-IN" b="1" dirty="0">
                <a:latin typeface="Times" panose="02020603050405020304" pitchFamily="18" charset="0"/>
                <a:cs typeface="Times" panose="02020603050405020304" pitchFamily="18" charset="0"/>
              </a:rPr>
              <a:t>Graph Visualisation – Kappa Values</a:t>
            </a:r>
            <a:r>
              <a:rPr lang="en-IN" sz="1800" b="1" dirty="0">
                <a:latin typeface="Times" panose="02020603050405020304" pitchFamily="18" charset="0"/>
                <a:cs typeface="Times" panose="02020603050405020304" pitchFamily="18" charset="0"/>
              </a:rPr>
              <a:t> :</a:t>
            </a:r>
          </a:p>
        </p:txBody>
      </p:sp>
      <p:pic>
        <p:nvPicPr>
          <p:cNvPr id="6" name="Picture 5">
            <a:extLst>
              <a:ext uri="{FF2B5EF4-FFF2-40B4-BE49-F238E27FC236}">
                <a16:creationId xmlns:a16="http://schemas.microsoft.com/office/drawing/2014/main" id="{13EEF681-924C-28FE-DC8B-1A355060D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pic>
        <p:nvPicPr>
          <p:cNvPr id="9" name="Picture 8" descr="Chart, line chart&#10;&#10;Description automatically generated">
            <a:extLst>
              <a:ext uri="{FF2B5EF4-FFF2-40B4-BE49-F238E27FC236}">
                <a16:creationId xmlns:a16="http://schemas.microsoft.com/office/drawing/2014/main" id="{E1EE3B48-E328-F0D7-F8E3-D21305E41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50" y="1111250"/>
            <a:ext cx="7632700" cy="4635500"/>
          </a:xfrm>
          <a:prstGeom prst="rect">
            <a:avLst/>
          </a:prstGeom>
        </p:spPr>
      </p:pic>
    </p:spTree>
    <p:extLst>
      <p:ext uri="{BB962C8B-B14F-4D97-AF65-F5344CB8AC3E}">
        <p14:creationId xmlns:p14="http://schemas.microsoft.com/office/powerpoint/2010/main" val="2914181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1AC770-D573-44A3-A31A-5EB9F48D8341}"/>
              </a:ext>
            </a:extLst>
          </p:cNvPr>
          <p:cNvSpPr>
            <a:spLocks noGrp="1"/>
          </p:cNvSpPr>
          <p:nvPr>
            <p:ph type="sldNum" sz="quarter" idx="12"/>
          </p:nvPr>
        </p:nvSpPr>
        <p:spPr/>
        <p:txBody>
          <a:bodyPr/>
          <a:lstStyle/>
          <a:p>
            <a:fld id="{3EC7DBA6-BD85-4493-A3A9-780C8A2F946D}" type="slidenum">
              <a:rPr lang="en-IN" smtClean="0"/>
              <a:t>25</a:t>
            </a:fld>
            <a:endParaRPr lang="en-IN"/>
          </a:p>
        </p:txBody>
      </p:sp>
      <p:sp>
        <p:nvSpPr>
          <p:cNvPr id="7" name="TextBox 6">
            <a:extLst>
              <a:ext uri="{FF2B5EF4-FFF2-40B4-BE49-F238E27FC236}">
                <a16:creationId xmlns:a16="http://schemas.microsoft.com/office/drawing/2014/main" id="{20CFB9E2-8369-4380-9946-37BE3B5199CF}"/>
              </a:ext>
            </a:extLst>
          </p:cNvPr>
          <p:cNvSpPr txBox="1"/>
          <p:nvPr/>
        </p:nvSpPr>
        <p:spPr>
          <a:xfrm>
            <a:off x="739066" y="688760"/>
            <a:ext cx="6094520" cy="369332"/>
          </a:xfrm>
          <a:prstGeom prst="rect">
            <a:avLst/>
          </a:prstGeom>
          <a:noFill/>
        </p:spPr>
        <p:txBody>
          <a:bodyPr wrap="square">
            <a:spAutoFit/>
          </a:bodyPr>
          <a:lstStyle/>
          <a:p>
            <a:r>
              <a:rPr lang="en-IN" b="1" dirty="0">
                <a:latin typeface="Times" panose="02020603050405020304" pitchFamily="18" charset="0"/>
                <a:cs typeface="Times" panose="02020603050405020304" pitchFamily="18" charset="0"/>
              </a:rPr>
              <a:t>Graph Visualisation – MCC Values</a:t>
            </a:r>
            <a:r>
              <a:rPr lang="en-IN" sz="1800" b="1" dirty="0">
                <a:latin typeface="Times" panose="02020603050405020304" pitchFamily="18" charset="0"/>
                <a:cs typeface="Times" panose="02020603050405020304" pitchFamily="18" charset="0"/>
              </a:rPr>
              <a:t> :</a:t>
            </a:r>
          </a:p>
        </p:txBody>
      </p:sp>
      <p:pic>
        <p:nvPicPr>
          <p:cNvPr id="3" name="Picture 2">
            <a:extLst>
              <a:ext uri="{FF2B5EF4-FFF2-40B4-BE49-F238E27FC236}">
                <a16:creationId xmlns:a16="http://schemas.microsoft.com/office/drawing/2014/main" id="{EBDCC5F1-3A9E-E18B-721C-D6B4C8C35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pic>
        <p:nvPicPr>
          <p:cNvPr id="6" name="Picture 5" descr="Chart, line chart&#10;&#10;Description automatically generated">
            <a:extLst>
              <a:ext uri="{FF2B5EF4-FFF2-40B4-BE49-F238E27FC236}">
                <a16:creationId xmlns:a16="http://schemas.microsoft.com/office/drawing/2014/main" id="{2B37E4F8-ECE3-9C6B-F176-CF293C54D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821" y="1525149"/>
            <a:ext cx="6094519" cy="3898900"/>
          </a:xfrm>
          <a:prstGeom prst="rect">
            <a:avLst/>
          </a:prstGeom>
        </p:spPr>
      </p:pic>
    </p:spTree>
    <p:extLst>
      <p:ext uri="{BB962C8B-B14F-4D97-AF65-F5344CB8AC3E}">
        <p14:creationId xmlns:p14="http://schemas.microsoft.com/office/powerpoint/2010/main" val="3996280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6FA93F-A16F-4547-8D32-8B2D01A0FFEE}"/>
              </a:ext>
            </a:extLst>
          </p:cNvPr>
          <p:cNvSpPr>
            <a:spLocks noGrp="1"/>
          </p:cNvSpPr>
          <p:nvPr>
            <p:ph type="sldNum" sz="quarter" idx="12"/>
          </p:nvPr>
        </p:nvSpPr>
        <p:spPr/>
        <p:txBody>
          <a:bodyPr/>
          <a:lstStyle/>
          <a:p>
            <a:fld id="{3EC7DBA6-BD85-4493-A3A9-780C8A2F946D}" type="slidenum">
              <a:rPr lang="en-IN" smtClean="0"/>
              <a:t>26</a:t>
            </a:fld>
            <a:endParaRPr lang="en-IN"/>
          </a:p>
        </p:txBody>
      </p:sp>
      <p:pic>
        <p:nvPicPr>
          <p:cNvPr id="4" name="Picture 3">
            <a:extLst>
              <a:ext uri="{FF2B5EF4-FFF2-40B4-BE49-F238E27FC236}">
                <a16:creationId xmlns:a16="http://schemas.microsoft.com/office/drawing/2014/main" id="{CE1EF5CF-463F-4F9D-9604-CBF5A952F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401" y="1471827"/>
            <a:ext cx="8803069" cy="4506500"/>
          </a:xfrm>
          <a:prstGeom prst="rect">
            <a:avLst/>
          </a:prstGeom>
        </p:spPr>
      </p:pic>
      <p:sp>
        <p:nvSpPr>
          <p:cNvPr id="7" name="TextBox 6">
            <a:extLst>
              <a:ext uri="{FF2B5EF4-FFF2-40B4-BE49-F238E27FC236}">
                <a16:creationId xmlns:a16="http://schemas.microsoft.com/office/drawing/2014/main" id="{5B78027C-8748-49C3-946A-BFDDF9DE91B9}"/>
              </a:ext>
            </a:extLst>
          </p:cNvPr>
          <p:cNvSpPr txBox="1"/>
          <p:nvPr/>
        </p:nvSpPr>
        <p:spPr>
          <a:xfrm>
            <a:off x="765699" y="688760"/>
            <a:ext cx="6094520" cy="369332"/>
          </a:xfrm>
          <a:prstGeom prst="rect">
            <a:avLst/>
          </a:prstGeom>
          <a:noFill/>
        </p:spPr>
        <p:txBody>
          <a:bodyPr wrap="square">
            <a:spAutoFit/>
          </a:bodyPr>
          <a:lstStyle/>
          <a:p>
            <a:r>
              <a:rPr lang="en-IN" b="1" dirty="0">
                <a:latin typeface="Times" panose="02020603050405020304" pitchFamily="18" charset="0"/>
                <a:cs typeface="Times" panose="02020603050405020304" pitchFamily="18" charset="0"/>
              </a:rPr>
              <a:t>Graph Visualisation – Classification Metrics</a:t>
            </a:r>
            <a:r>
              <a:rPr lang="en-IN" sz="1800" b="1" dirty="0">
                <a:latin typeface="Times" panose="02020603050405020304" pitchFamily="18" charset="0"/>
                <a:cs typeface="Times" panose="02020603050405020304" pitchFamily="18" charset="0"/>
              </a:rPr>
              <a:t> :</a:t>
            </a:r>
          </a:p>
        </p:txBody>
      </p:sp>
      <p:pic>
        <p:nvPicPr>
          <p:cNvPr id="3" name="Picture 2">
            <a:extLst>
              <a:ext uri="{FF2B5EF4-FFF2-40B4-BE49-F238E27FC236}">
                <a16:creationId xmlns:a16="http://schemas.microsoft.com/office/drawing/2014/main" id="{604F36FC-CF5C-6708-A638-8FE47F20F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259818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A703A9-49AE-4A58-AB2E-8EF49C449B13}"/>
              </a:ext>
            </a:extLst>
          </p:cNvPr>
          <p:cNvSpPr>
            <a:spLocks noGrp="1"/>
          </p:cNvSpPr>
          <p:nvPr>
            <p:ph type="sldNum" sz="quarter" idx="12"/>
          </p:nvPr>
        </p:nvSpPr>
        <p:spPr/>
        <p:txBody>
          <a:bodyPr/>
          <a:lstStyle/>
          <a:p>
            <a:fld id="{3EC7DBA6-BD85-4493-A3A9-780C8A2F946D}" type="slidenum">
              <a:rPr lang="en-IN" smtClean="0"/>
              <a:t>27</a:t>
            </a:fld>
            <a:endParaRPr lang="en-IN"/>
          </a:p>
        </p:txBody>
      </p:sp>
      <p:sp>
        <p:nvSpPr>
          <p:cNvPr id="4" name="TextBox 3">
            <a:extLst>
              <a:ext uri="{FF2B5EF4-FFF2-40B4-BE49-F238E27FC236}">
                <a16:creationId xmlns:a16="http://schemas.microsoft.com/office/drawing/2014/main" id="{6CF3DB86-C10C-4556-9450-210C2258C9FC}"/>
              </a:ext>
            </a:extLst>
          </p:cNvPr>
          <p:cNvSpPr txBox="1"/>
          <p:nvPr/>
        </p:nvSpPr>
        <p:spPr>
          <a:xfrm>
            <a:off x="765700" y="685146"/>
            <a:ext cx="6094520" cy="369332"/>
          </a:xfrm>
          <a:prstGeom prst="rect">
            <a:avLst/>
          </a:prstGeom>
          <a:noFill/>
        </p:spPr>
        <p:txBody>
          <a:bodyPr wrap="square">
            <a:spAutoFit/>
          </a:bodyPr>
          <a:lstStyle/>
          <a:p>
            <a:r>
              <a:rPr lang="en-IN" b="1" dirty="0"/>
              <a:t>ROC_CURVE Analysis</a:t>
            </a:r>
            <a:r>
              <a:rPr lang="en-IN" sz="1800" b="1" dirty="0"/>
              <a:t>:</a:t>
            </a:r>
          </a:p>
        </p:txBody>
      </p:sp>
      <p:pic>
        <p:nvPicPr>
          <p:cNvPr id="3" name="Picture 2">
            <a:extLst>
              <a:ext uri="{FF2B5EF4-FFF2-40B4-BE49-F238E27FC236}">
                <a16:creationId xmlns:a16="http://schemas.microsoft.com/office/drawing/2014/main" id="{DB4BC827-EAE3-6914-6805-3BA32F973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pic>
        <p:nvPicPr>
          <p:cNvPr id="7" name="Picture 6" descr="Chart, line chart, scatter chart&#10;&#10;Description automatically generated">
            <a:extLst>
              <a:ext uri="{FF2B5EF4-FFF2-40B4-BE49-F238E27FC236}">
                <a16:creationId xmlns:a16="http://schemas.microsoft.com/office/drawing/2014/main" id="{D81514F0-D8EC-7758-CC25-3222A7786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0" y="1282700"/>
            <a:ext cx="7772400" cy="4264725"/>
          </a:xfrm>
          <a:prstGeom prst="rect">
            <a:avLst/>
          </a:prstGeom>
        </p:spPr>
      </p:pic>
    </p:spTree>
    <p:extLst>
      <p:ext uri="{BB962C8B-B14F-4D97-AF65-F5344CB8AC3E}">
        <p14:creationId xmlns:p14="http://schemas.microsoft.com/office/powerpoint/2010/main" val="83929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ED2910-A40D-4DCA-85E5-5106F96F678B}"/>
              </a:ext>
            </a:extLst>
          </p:cNvPr>
          <p:cNvSpPr>
            <a:spLocks noGrp="1"/>
          </p:cNvSpPr>
          <p:nvPr>
            <p:ph type="sldNum" sz="quarter" idx="12"/>
          </p:nvPr>
        </p:nvSpPr>
        <p:spPr/>
        <p:txBody>
          <a:bodyPr/>
          <a:lstStyle/>
          <a:p>
            <a:fld id="{3EC7DBA6-BD85-4493-A3A9-780C8A2F946D}" type="slidenum">
              <a:rPr lang="en-IN" smtClean="0"/>
              <a:t>28</a:t>
            </a:fld>
            <a:endParaRPr lang="en-IN"/>
          </a:p>
        </p:txBody>
      </p:sp>
      <p:sp>
        <p:nvSpPr>
          <p:cNvPr id="3" name="Slide Number Placeholder 1">
            <a:extLst>
              <a:ext uri="{FF2B5EF4-FFF2-40B4-BE49-F238E27FC236}">
                <a16:creationId xmlns:a16="http://schemas.microsoft.com/office/drawing/2014/main" id="{6EA98C8B-34AF-4541-8B8B-CA66C1EC8F9A}"/>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C7DBA6-BD85-4493-A3A9-780C8A2F946D}" type="slidenum">
              <a:rPr lang="en-IN" smtClean="0"/>
              <a:pPr/>
              <a:t>28</a:t>
            </a:fld>
            <a:endParaRPr lang="en-IN"/>
          </a:p>
        </p:txBody>
      </p:sp>
      <p:sp>
        <p:nvSpPr>
          <p:cNvPr id="4" name="TextBox 3">
            <a:extLst>
              <a:ext uri="{FF2B5EF4-FFF2-40B4-BE49-F238E27FC236}">
                <a16:creationId xmlns:a16="http://schemas.microsoft.com/office/drawing/2014/main" id="{214514FF-4A6C-4336-91B0-23D5D7D3E9BE}"/>
              </a:ext>
            </a:extLst>
          </p:cNvPr>
          <p:cNvSpPr txBox="1"/>
          <p:nvPr/>
        </p:nvSpPr>
        <p:spPr>
          <a:xfrm>
            <a:off x="446103" y="649105"/>
            <a:ext cx="6094520" cy="400110"/>
          </a:xfrm>
          <a:prstGeom prst="rect">
            <a:avLst/>
          </a:prstGeom>
          <a:noFill/>
        </p:spPr>
        <p:txBody>
          <a:bodyPr wrap="square">
            <a:spAutoFit/>
          </a:bodyPr>
          <a:lstStyle/>
          <a:p>
            <a:r>
              <a:rPr lang="en-IN" sz="2000" b="1" dirty="0"/>
              <a:t>Precision vs Recall curve :</a:t>
            </a:r>
          </a:p>
        </p:txBody>
      </p:sp>
      <p:pic>
        <p:nvPicPr>
          <p:cNvPr id="5" name="Picture 4">
            <a:extLst>
              <a:ext uri="{FF2B5EF4-FFF2-40B4-BE49-F238E27FC236}">
                <a16:creationId xmlns:a16="http://schemas.microsoft.com/office/drawing/2014/main" id="{9CC0A762-57F2-3AD2-F7A4-602085363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405" y="189468"/>
            <a:ext cx="2125980" cy="1177724"/>
          </a:xfrm>
          <a:prstGeom prst="rect">
            <a:avLst/>
          </a:prstGeom>
        </p:spPr>
      </p:pic>
      <p:pic>
        <p:nvPicPr>
          <p:cNvPr id="8" name="Picture 7" descr="Chart, line chart, scatter chart&#10;&#10;Description automatically generated">
            <a:extLst>
              <a:ext uri="{FF2B5EF4-FFF2-40B4-BE49-F238E27FC236}">
                <a16:creationId xmlns:a16="http://schemas.microsoft.com/office/drawing/2014/main" id="{08B818D4-C931-EA1C-C57E-B2D628F9C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0" y="1282700"/>
            <a:ext cx="7772400" cy="4264725"/>
          </a:xfrm>
          <a:prstGeom prst="rect">
            <a:avLst/>
          </a:prstGeom>
        </p:spPr>
      </p:pic>
    </p:spTree>
    <p:extLst>
      <p:ext uri="{BB962C8B-B14F-4D97-AF65-F5344CB8AC3E}">
        <p14:creationId xmlns:p14="http://schemas.microsoft.com/office/powerpoint/2010/main" val="1222768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B5C33D-11A8-46E8-9161-845F01BC44C6}"/>
              </a:ext>
            </a:extLst>
          </p:cNvPr>
          <p:cNvSpPr>
            <a:spLocks noGrp="1"/>
          </p:cNvSpPr>
          <p:nvPr>
            <p:ph type="sldNum" sz="quarter" idx="12"/>
          </p:nvPr>
        </p:nvSpPr>
        <p:spPr/>
        <p:txBody>
          <a:bodyPr/>
          <a:lstStyle/>
          <a:p>
            <a:fld id="{3EC7DBA6-BD85-4493-A3A9-780C8A2F946D}" type="slidenum">
              <a:rPr lang="en-IN" smtClean="0"/>
              <a:t>29</a:t>
            </a:fld>
            <a:endParaRPr lang="en-IN"/>
          </a:p>
        </p:txBody>
      </p:sp>
      <p:sp>
        <p:nvSpPr>
          <p:cNvPr id="4" name="TextBox 3">
            <a:extLst>
              <a:ext uri="{FF2B5EF4-FFF2-40B4-BE49-F238E27FC236}">
                <a16:creationId xmlns:a16="http://schemas.microsoft.com/office/drawing/2014/main" id="{4190D152-CCEA-45C4-8A42-181C0AF4765C}"/>
              </a:ext>
            </a:extLst>
          </p:cNvPr>
          <p:cNvSpPr txBox="1"/>
          <p:nvPr/>
        </p:nvSpPr>
        <p:spPr>
          <a:xfrm>
            <a:off x="570390" y="567994"/>
            <a:ext cx="6094520" cy="369332"/>
          </a:xfrm>
          <a:prstGeom prst="rect">
            <a:avLst/>
          </a:prstGeom>
          <a:noFill/>
        </p:spPr>
        <p:txBody>
          <a:bodyPr wrap="square">
            <a:spAutoFit/>
          </a:bodyPr>
          <a:lstStyle/>
          <a:p>
            <a:r>
              <a:rPr lang="en-IN" b="1" dirty="0"/>
              <a:t># Feature Importance Score</a:t>
            </a:r>
            <a:r>
              <a:rPr lang="en-IN" sz="1800" b="1" dirty="0"/>
              <a:t>:</a:t>
            </a:r>
          </a:p>
        </p:txBody>
      </p:sp>
      <p:pic>
        <p:nvPicPr>
          <p:cNvPr id="6" name="Picture 5">
            <a:extLst>
              <a:ext uri="{FF2B5EF4-FFF2-40B4-BE49-F238E27FC236}">
                <a16:creationId xmlns:a16="http://schemas.microsoft.com/office/drawing/2014/main" id="{A41CB875-001F-49C4-969A-FF38BC27A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55792"/>
            <a:ext cx="7659845" cy="3874383"/>
          </a:xfrm>
          <a:prstGeom prst="rect">
            <a:avLst/>
          </a:prstGeom>
        </p:spPr>
      </p:pic>
      <p:sp>
        <p:nvSpPr>
          <p:cNvPr id="9" name="TextBox 8">
            <a:extLst>
              <a:ext uri="{FF2B5EF4-FFF2-40B4-BE49-F238E27FC236}">
                <a16:creationId xmlns:a16="http://schemas.microsoft.com/office/drawing/2014/main" id="{E3D16D51-638F-4FE5-BBA9-35F8696EA740}"/>
              </a:ext>
            </a:extLst>
          </p:cNvPr>
          <p:cNvSpPr txBox="1"/>
          <p:nvPr/>
        </p:nvSpPr>
        <p:spPr>
          <a:xfrm>
            <a:off x="685800" y="1243481"/>
            <a:ext cx="6094520" cy="369332"/>
          </a:xfrm>
          <a:prstGeom prst="rect">
            <a:avLst/>
          </a:prstGeom>
          <a:noFill/>
        </p:spPr>
        <p:txBody>
          <a:bodyPr wrap="square">
            <a:spAutoFit/>
          </a:bodyPr>
          <a:lstStyle/>
          <a:p>
            <a:r>
              <a:rPr lang="en-IN" dirty="0"/>
              <a:t>Logistic Regression :</a:t>
            </a:r>
          </a:p>
        </p:txBody>
      </p:sp>
      <p:pic>
        <p:nvPicPr>
          <p:cNvPr id="3" name="Picture 2">
            <a:extLst>
              <a:ext uri="{FF2B5EF4-FFF2-40B4-BE49-F238E27FC236}">
                <a16:creationId xmlns:a16="http://schemas.microsoft.com/office/drawing/2014/main" id="{F77A1B95-CEFF-6776-4429-002473B28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87912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C7DBA6-BD85-4493-A3A9-780C8A2F946D}" type="slidenum">
              <a:rPr lang="en-IN" smtClean="0"/>
              <a:t>3</a:t>
            </a:fld>
            <a:endParaRPr lang="en-IN"/>
          </a:p>
        </p:txBody>
      </p:sp>
      <p:sp>
        <p:nvSpPr>
          <p:cNvPr id="3" name="TextBox 2"/>
          <p:cNvSpPr txBox="1"/>
          <p:nvPr/>
        </p:nvSpPr>
        <p:spPr>
          <a:xfrm>
            <a:off x="541538" y="1722280"/>
            <a:ext cx="3435658" cy="461665"/>
          </a:xfrm>
          <a:prstGeom prst="rect">
            <a:avLst/>
          </a:prstGeom>
          <a:noFill/>
        </p:spPr>
        <p:txBody>
          <a:bodyPr wrap="square" rtlCol="0">
            <a:spAutoFit/>
          </a:bodyPr>
          <a:lstStyle/>
          <a:p>
            <a:r>
              <a:rPr lang="en-IN" sz="2400" dirty="0">
                <a:latin typeface="Times" panose="02020603050405020304" pitchFamily="18" charset="0"/>
                <a:cs typeface="Times" panose="02020603050405020304" pitchFamily="18" charset="0"/>
              </a:rPr>
              <a:t>Problem Statement:</a:t>
            </a:r>
          </a:p>
        </p:txBody>
      </p:sp>
      <p:sp>
        <p:nvSpPr>
          <p:cNvPr id="4" name="TextBox 3"/>
          <p:cNvSpPr txBox="1"/>
          <p:nvPr/>
        </p:nvSpPr>
        <p:spPr>
          <a:xfrm>
            <a:off x="1003177" y="2929631"/>
            <a:ext cx="9241654"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Times" panose="02020603050405020304" pitchFamily="18" charset="0"/>
                <a:cs typeface="Times" panose="02020603050405020304" pitchFamily="18" charset="0"/>
              </a:rPr>
              <a:t>Due to high rate of cardio vascular diseases occurring these days early diagnosis of disease could help a person lead happy life so predict whether a person can have heart disease or not based on the parameters given. </a:t>
            </a:r>
          </a:p>
        </p:txBody>
      </p:sp>
      <p:pic>
        <p:nvPicPr>
          <p:cNvPr id="5" name="Picture 4">
            <a:extLst>
              <a:ext uri="{FF2B5EF4-FFF2-40B4-BE49-F238E27FC236}">
                <a16:creationId xmlns:a16="http://schemas.microsoft.com/office/drawing/2014/main" id="{9A929898-6D5F-A286-D8A3-928335FA8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4CA469-E912-4AEE-9F86-AE436581F887}"/>
              </a:ext>
            </a:extLst>
          </p:cNvPr>
          <p:cNvSpPr>
            <a:spLocks noGrp="1"/>
          </p:cNvSpPr>
          <p:nvPr>
            <p:ph type="sldNum" sz="quarter" idx="12"/>
          </p:nvPr>
        </p:nvSpPr>
        <p:spPr/>
        <p:txBody>
          <a:bodyPr/>
          <a:lstStyle/>
          <a:p>
            <a:fld id="{3EC7DBA6-BD85-4493-A3A9-780C8A2F946D}" type="slidenum">
              <a:rPr lang="en-IN" smtClean="0"/>
              <a:t>30</a:t>
            </a:fld>
            <a:endParaRPr lang="en-IN"/>
          </a:p>
        </p:txBody>
      </p:sp>
      <p:sp>
        <p:nvSpPr>
          <p:cNvPr id="3" name="Slide Number Placeholder 1">
            <a:extLst>
              <a:ext uri="{FF2B5EF4-FFF2-40B4-BE49-F238E27FC236}">
                <a16:creationId xmlns:a16="http://schemas.microsoft.com/office/drawing/2014/main" id="{16F69EEA-CCD2-4061-B218-9B4AA645D3BF}"/>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C7DBA6-BD85-4493-A3A9-780C8A2F946D}" type="slidenum">
              <a:rPr lang="en-IN" smtClean="0"/>
              <a:pPr/>
              <a:t>30</a:t>
            </a:fld>
            <a:endParaRPr lang="en-IN"/>
          </a:p>
        </p:txBody>
      </p:sp>
      <p:sp>
        <p:nvSpPr>
          <p:cNvPr id="4" name="TextBox 3">
            <a:extLst>
              <a:ext uri="{FF2B5EF4-FFF2-40B4-BE49-F238E27FC236}">
                <a16:creationId xmlns:a16="http://schemas.microsoft.com/office/drawing/2014/main" id="{EFC550A9-A256-4EB7-9F47-5E4B78B106F8}"/>
              </a:ext>
            </a:extLst>
          </p:cNvPr>
          <p:cNvSpPr txBox="1"/>
          <p:nvPr/>
        </p:nvSpPr>
        <p:spPr>
          <a:xfrm>
            <a:off x="570390" y="567994"/>
            <a:ext cx="6094520" cy="369332"/>
          </a:xfrm>
          <a:prstGeom prst="rect">
            <a:avLst/>
          </a:prstGeom>
          <a:noFill/>
        </p:spPr>
        <p:txBody>
          <a:bodyPr wrap="square">
            <a:spAutoFit/>
          </a:bodyPr>
          <a:lstStyle/>
          <a:p>
            <a:r>
              <a:rPr lang="en-IN" b="1" dirty="0"/>
              <a:t># Feature Importance Score</a:t>
            </a:r>
            <a:r>
              <a:rPr lang="en-IN" sz="1800" b="1" dirty="0"/>
              <a:t>:</a:t>
            </a:r>
          </a:p>
        </p:txBody>
      </p:sp>
      <p:sp>
        <p:nvSpPr>
          <p:cNvPr id="7" name="TextBox 6">
            <a:extLst>
              <a:ext uri="{FF2B5EF4-FFF2-40B4-BE49-F238E27FC236}">
                <a16:creationId xmlns:a16="http://schemas.microsoft.com/office/drawing/2014/main" id="{F5A42EC8-5DDB-42EB-8476-234C6AC1D9CE}"/>
              </a:ext>
            </a:extLst>
          </p:cNvPr>
          <p:cNvSpPr txBox="1"/>
          <p:nvPr/>
        </p:nvSpPr>
        <p:spPr>
          <a:xfrm>
            <a:off x="685800" y="1243481"/>
            <a:ext cx="6094520" cy="369332"/>
          </a:xfrm>
          <a:prstGeom prst="rect">
            <a:avLst/>
          </a:prstGeom>
          <a:noFill/>
        </p:spPr>
        <p:txBody>
          <a:bodyPr wrap="square">
            <a:spAutoFit/>
          </a:bodyPr>
          <a:lstStyle/>
          <a:p>
            <a:r>
              <a:rPr lang="en-IN" dirty="0"/>
              <a:t>Decision Tree Classifier :</a:t>
            </a:r>
          </a:p>
        </p:txBody>
      </p:sp>
      <p:pic>
        <p:nvPicPr>
          <p:cNvPr id="9" name="Picture 8">
            <a:extLst>
              <a:ext uri="{FF2B5EF4-FFF2-40B4-BE49-F238E27FC236}">
                <a16:creationId xmlns:a16="http://schemas.microsoft.com/office/drawing/2014/main" id="{19BAE011-6A3F-408A-A497-A71A330D5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88958"/>
            <a:ext cx="7659845" cy="3874383"/>
          </a:xfrm>
          <a:prstGeom prst="rect">
            <a:avLst/>
          </a:prstGeom>
        </p:spPr>
      </p:pic>
      <p:pic>
        <p:nvPicPr>
          <p:cNvPr id="5" name="Picture 4">
            <a:extLst>
              <a:ext uri="{FF2B5EF4-FFF2-40B4-BE49-F238E27FC236}">
                <a16:creationId xmlns:a16="http://schemas.microsoft.com/office/drawing/2014/main" id="{0640BA1C-BCAF-2EA9-745E-BC8257E23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868156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6031A-C27E-452C-B450-767B25BB7337}"/>
              </a:ext>
            </a:extLst>
          </p:cNvPr>
          <p:cNvSpPr>
            <a:spLocks noGrp="1"/>
          </p:cNvSpPr>
          <p:nvPr>
            <p:ph type="sldNum" sz="quarter" idx="12"/>
          </p:nvPr>
        </p:nvSpPr>
        <p:spPr/>
        <p:txBody>
          <a:bodyPr/>
          <a:lstStyle/>
          <a:p>
            <a:fld id="{3EC7DBA6-BD85-4493-A3A9-780C8A2F946D}" type="slidenum">
              <a:rPr lang="en-IN" smtClean="0"/>
              <a:t>31</a:t>
            </a:fld>
            <a:endParaRPr lang="en-IN"/>
          </a:p>
        </p:txBody>
      </p:sp>
      <p:sp>
        <p:nvSpPr>
          <p:cNvPr id="3" name="Slide Number Placeholder 1">
            <a:extLst>
              <a:ext uri="{FF2B5EF4-FFF2-40B4-BE49-F238E27FC236}">
                <a16:creationId xmlns:a16="http://schemas.microsoft.com/office/drawing/2014/main" id="{3B2D09EA-8A84-460F-A93F-DBBA307778F2}"/>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C7DBA6-BD85-4493-A3A9-780C8A2F946D}" type="slidenum">
              <a:rPr lang="en-IN" smtClean="0"/>
              <a:pPr/>
              <a:t>31</a:t>
            </a:fld>
            <a:endParaRPr lang="en-IN"/>
          </a:p>
        </p:txBody>
      </p:sp>
      <p:sp>
        <p:nvSpPr>
          <p:cNvPr id="4" name="TextBox 3">
            <a:extLst>
              <a:ext uri="{FF2B5EF4-FFF2-40B4-BE49-F238E27FC236}">
                <a16:creationId xmlns:a16="http://schemas.microsoft.com/office/drawing/2014/main" id="{2A221609-2B8F-4229-AFF3-1028F6F981F9}"/>
              </a:ext>
            </a:extLst>
          </p:cNvPr>
          <p:cNvSpPr txBox="1"/>
          <p:nvPr/>
        </p:nvSpPr>
        <p:spPr>
          <a:xfrm>
            <a:off x="570390" y="567994"/>
            <a:ext cx="6094520" cy="369332"/>
          </a:xfrm>
          <a:prstGeom prst="rect">
            <a:avLst/>
          </a:prstGeom>
          <a:noFill/>
        </p:spPr>
        <p:txBody>
          <a:bodyPr wrap="square">
            <a:spAutoFit/>
          </a:bodyPr>
          <a:lstStyle/>
          <a:p>
            <a:r>
              <a:rPr lang="en-IN" b="1" dirty="0"/>
              <a:t># Feature Importance Score</a:t>
            </a:r>
            <a:r>
              <a:rPr lang="en-IN" sz="1800" b="1" dirty="0"/>
              <a:t>:</a:t>
            </a:r>
          </a:p>
        </p:txBody>
      </p:sp>
      <p:sp>
        <p:nvSpPr>
          <p:cNvPr id="7" name="TextBox 6">
            <a:extLst>
              <a:ext uri="{FF2B5EF4-FFF2-40B4-BE49-F238E27FC236}">
                <a16:creationId xmlns:a16="http://schemas.microsoft.com/office/drawing/2014/main" id="{8303E3D7-54D7-43DE-97AB-B6B640A582B3}"/>
              </a:ext>
            </a:extLst>
          </p:cNvPr>
          <p:cNvSpPr txBox="1"/>
          <p:nvPr/>
        </p:nvSpPr>
        <p:spPr>
          <a:xfrm>
            <a:off x="685800" y="1243481"/>
            <a:ext cx="6094520" cy="369332"/>
          </a:xfrm>
          <a:prstGeom prst="rect">
            <a:avLst/>
          </a:prstGeom>
          <a:noFill/>
        </p:spPr>
        <p:txBody>
          <a:bodyPr wrap="square">
            <a:spAutoFit/>
          </a:bodyPr>
          <a:lstStyle/>
          <a:p>
            <a:r>
              <a:rPr lang="en-IN" dirty="0"/>
              <a:t>Random forest Classifier :</a:t>
            </a:r>
          </a:p>
        </p:txBody>
      </p:sp>
      <p:pic>
        <p:nvPicPr>
          <p:cNvPr id="9" name="Picture 8">
            <a:extLst>
              <a:ext uri="{FF2B5EF4-FFF2-40B4-BE49-F238E27FC236}">
                <a16:creationId xmlns:a16="http://schemas.microsoft.com/office/drawing/2014/main" id="{77773A06-4D7A-474C-8D8D-2B1960819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84" y="1855792"/>
            <a:ext cx="7659845" cy="3874383"/>
          </a:xfrm>
          <a:prstGeom prst="rect">
            <a:avLst/>
          </a:prstGeom>
        </p:spPr>
      </p:pic>
      <p:pic>
        <p:nvPicPr>
          <p:cNvPr id="5" name="Picture 4">
            <a:extLst>
              <a:ext uri="{FF2B5EF4-FFF2-40B4-BE49-F238E27FC236}">
                <a16:creationId xmlns:a16="http://schemas.microsoft.com/office/drawing/2014/main" id="{A7829E4B-E5B7-18E3-CF81-69DCAEBA3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3703570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D6E616-D66E-417A-8D8B-D543DB4917DF}"/>
              </a:ext>
            </a:extLst>
          </p:cNvPr>
          <p:cNvSpPr>
            <a:spLocks noGrp="1"/>
          </p:cNvSpPr>
          <p:nvPr>
            <p:ph type="sldNum" sz="quarter" idx="12"/>
          </p:nvPr>
        </p:nvSpPr>
        <p:spPr/>
        <p:txBody>
          <a:bodyPr/>
          <a:lstStyle/>
          <a:p>
            <a:fld id="{3EC7DBA6-BD85-4493-A3A9-780C8A2F946D}" type="slidenum">
              <a:rPr lang="en-IN" smtClean="0"/>
              <a:t>32</a:t>
            </a:fld>
            <a:endParaRPr lang="en-IN"/>
          </a:p>
        </p:txBody>
      </p:sp>
      <p:graphicFrame>
        <p:nvGraphicFramePr>
          <p:cNvPr id="4" name="Table 4">
            <a:extLst>
              <a:ext uri="{FF2B5EF4-FFF2-40B4-BE49-F238E27FC236}">
                <a16:creationId xmlns:a16="http://schemas.microsoft.com/office/drawing/2014/main" id="{F1AE2BD4-7F6D-4D11-A0DB-4AE102F097BA}"/>
              </a:ext>
            </a:extLst>
          </p:cNvPr>
          <p:cNvGraphicFramePr>
            <a:graphicFrameLocks noGrp="1"/>
          </p:cNvGraphicFramePr>
          <p:nvPr>
            <p:extLst>
              <p:ext uri="{D42A27DB-BD31-4B8C-83A1-F6EECF244321}">
                <p14:modId xmlns:p14="http://schemas.microsoft.com/office/powerpoint/2010/main" val="1463249352"/>
              </p:ext>
            </p:extLst>
          </p:nvPr>
        </p:nvGraphicFramePr>
        <p:xfrm>
          <a:off x="1772458" y="1058092"/>
          <a:ext cx="6502400" cy="525416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90776065"/>
                    </a:ext>
                  </a:extLst>
                </a:gridCol>
                <a:gridCol w="1625600">
                  <a:extLst>
                    <a:ext uri="{9D8B030D-6E8A-4147-A177-3AD203B41FA5}">
                      <a16:colId xmlns:a16="http://schemas.microsoft.com/office/drawing/2014/main" val="4187501430"/>
                    </a:ext>
                  </a:extLst>
                </a:gridCol>
                <a:gridCol w="1625600">
                  <a:extLst>
                    <a:ext uri="{9D8B030D-6E8A-4147-A177-3AD203B41FA5}">
                      <a16:colId xmlns:a16="http://schemas.microsoft.com/office/drawing/2014/main" val="3023867033"/>
                    </a:ext>
                  </a:extLst>
                </a:gridCol>
                <a:gridCol w="1625600">
                  <a:extLst>
                    <a:ext uri="{9D8B030D-6E8A-4147-A177-3AD203B41FA5}">
                      <a16:colId xmlns:a16="http://schemas.microsoft.com/office/drawing/2014/main" val="398769363"/>
                    </a:ext>
                  </a:extLst>
                </a:gridCol>
              </a:tblGrid>
              <a:tr h="370840">
                <a:tc>
                  <a:txBody>
                    <a:bodyPr/>
                    <a:lstStyle/>
                    <a:p>
                      <a:r>
                        <a:rPr lang="en-IN" dirty="0"/>
                        <a:t>Feature</a:t>
                      </a:r>
                    </a:p>
                  </a:txBody>
                  <a:tcPr/>
                </a:tc>
                <a:tc>
                  <a:txBody>
                    <a:bodyPr/>
                    <a:lstStyle/>
                    <a:p>
                      <a:r>
                        <a:rPr lang="en-IN" dirty="0"/>
                        <a:t>LR</a:t>
                      </a:r>
                    </a:p>
                  </a:txBody>
                  <a:tcPr/>
                </a:tc>
                <a:tc>
                  <a:txBody>
                    <a:bodyPr/>
                    <a:lstStyle/>
                    <a:p>
                      <a:r>
                        <a:rPr lang="en-IN" dirty="0"/>
                        <a:t>DT</a:t>
                      </a:r>
                    </a:p>
                  </a:txBody>
                  <a:tcPr/>
                </a:tc>
                <a:tc>
                  <a:txBody>
                    <a:bodyPr/>
                    <a:lstStyle/>
                    <a:p>
                      <a:r>
                        <a:rPr lang="en-IN" dirty="0"/>
                        <a:t>RF</a:t>
                      </a:r>
                    </a:p>
                  </a:txBody>
                  <a:tcPr/>
                </a:tc>
                <a:extLst>
                  <a:ext uri="{0D108BD9-81ED-4DB2-BD59-A6C34878D82A}">
                    <a16:rowId xmlns:a16="http://schemas.microsoft.com/office/drawing/2014/main" val="3265942337"/>
                  </a:ext>
                </a:extLst>
              </a:tr>
              <a:tr h="370840">
                <a:tc>
                  <a:txBody>
                    <a:bodyPr/>
                    <a:lstStyle/>
                    <a:p>
                      <a:r>
                        <a:rPr lang="en-IN" dirty="0"/>
                        <a:t>Age</a:t>
                      </a:r>
                    </a:p>
                  </a:txBody>
                  <a:tcPr/>
                </a:tc>
                <a:tc>
                  <a:txBody>
                    <a:bodyPr/>
                    <a:lstStyle/>
                    <a:p>
                      <a:r>
                        <a:rPr lang="en-IN" dirty="0"/>
                        <a:t>0.044</a:t>
                      </a:r>
                    </a:p>
                  </a:txBody>
                  <a:tcPr/>
                </a:tc>
                <a:tc>
                  <a:txBody>
                    <a:bodyPr/>
                    <a:lstStyle/>
                    <a:p>
                      <a:r>
                        <a:rPr lang="en-IN" dirty="0"/>
                        <a:t>0.102</a:t>
                      </a:r>
                    </a:p>
                  </a:txBody>
                  <a:tcPr/>
                </a:tc>
                <a:tc>
                  <a:txBody>
                    <a:bodyPr/>
                    <a:lstStyle/>
                    <a:p>
                      <a:r>
                        <a:rPr lang="en-IN" dirty="0"/>
                        <a:t>0.103</a:t>
                      </a:r>
                    </a:p>
                  </a:txBody>
                  <a:tcPr/>
                </a:tc>
                <a:extLst>
                  <a:ext uri="{0D108BD9-81ED-4DB2-BD59-A6C34878D82A}">
                    <a16:rowId xmlns:a16="http://schemas.microsoft.com/office/drawing/2014/main" val="1376550804"/>
                  </a:ext>
                </a:extLst>
              </a:tr>
              <a:tr h="370840">
                <a:tc>
                  <a:txBody>
                    <a:bodyPr/>
                    <a:lstStyle/>
                    <a:p>
                      <a:r>
                        <a:rPr lang="en-IN" dirty="0"/>
                        <a:t>Sex</a:t>
                      </a:r>
                    </a:p>
                  </a:txBody>
                  <a:tcPr/>
                </a:tc>
                <a:tc>
                  <a:txBody>
                    <a:bodyPr/>
                    <a:lstStyle/>
                    <a:p>
                      <a:r>
                        <a:rPr lang="en-IN" dirty="0"/>
                        <a:t>-0.921</a:t>
                      </a:r>
                    </a:p>
                  </a:txBody>
                  <a:tcPr/>
                </a:tc>
                <a:tc>
                  <a:txBody>
                    <a:bodyPr/>
                    <a:lstStyle/>
                    <a:p>
                      <a:r>
                        <a:rPr lang="en-IN" dirty="0"/>
                        <a:t>0.024</a:t>
                      </a:r>
                    </a:p>
                  </a:txBody>
                  <a:tcPr/>
                </a:tc>
                <a:tc>
                  <a:txBody>
                    <a:bodyPr/>
                    <a:lstStyle/>
                    <a:p>
                      <a:r>
                        <a:rPr lang="en-IN" dirty="0"/>
                        <a:t>0.045</a:t>
                      </a:r>
                    </a:p>
                  </a:txBody>
                  <a:tcPr/>
                </a:tc>
                <a:extLst>
                  <a:ext uri="{0D108BD9-81ED-4DB2-BD59-A6C34878D82A}">
                    <a16:rowId xmlns:a16="http://schemas.microsoft.com/office/drawing/2014/main" val="3786256631"/>
                  </a:ext>
                </a:extLst>
              </a:tr>
              <a:tr h="370840">
                <a:tc>
                  <a:txBody>
                    <a:bodyPr/>
                    <a:lstStyle/>
                    <a:p>
                      <a:r>
                        <a:rPr lang="en-IN" dirty="0"/>
                        <a:t>Cp</a:t>
                      </a:r>
                    </a:p>
                  </a:txBody>
                  <a:tcPr/>
                </a:tc>
                <a:tc>
                  <a:txBody>
                    <a:bodyPr/>
                    <a:lstStyle/>
                    <a:p>
                      <a:r>
                        <a:rPr lang="en-IN" dirty="0"/>
                        <a:t>0.929</a:t>
                      </a:r>
                    </a:p>
                  </a:txBody>
                  <a:tcPr/>
                </a:tc>
                <a:tc>
                  <a:txBody>
                    <a:bodyPr/>
                    <a:lstStyle/>
                    <a:p>
                      <a:r>
                        <a:rPr lang="en-IN" dirty="0"/>
                        <a:t>0.104</a:t>
                      </a:r>
                    </a:p>
                  </a:txBody>
                  <a:tcPr/>
                </a:tc>
                <a:tc>
                  <a:txBody>
                    <a:bodyPr/>
                    <a:lstStyle/>
                    <a:p>
                      <a:r>
                        <a:rPr lang="en-IN" dirty="0"/>
                        <a:t>0.140</a:t>
                      </a:r>
                    </a:p>
                  </a:txBody>
                  <a:tcPr/>
                </a:tc>
                <a:extLst>
                  <a:ext uri="{0D108BD9-81ED-4DB2-BD59-A6C34878D82A}">
                    <a16:rowId xmlns:a16="http://schemas.microsoft.com/office/drawing/2014/main" val="3474155787"/>
                  </a:ext>
                </a:extLst>
              </a:tr>
              <a:tr h="433242">
                <a:tc>
                  <a:txBody>
                    <a:bodyPr/>
                    <a:lstStyle/>
                    <a:p>
                      <a:r>
                        <a:rPr lang="en-IN" dirty="0"/>
                        <a:t>Trestbps</a:t>
                      </a:r>
                    </a:p>
                  </a:txBody>
                  <a:tcPr/>
                </a:tc>
                <a:tc>
                  <a:txBody>
                    <a:bodyPr/>
                    <a:lstStyle/>
                    <a:p>
                      <a:r>
                        <a:rPr lang="en-IN" dirty="0"/>
                        <a:t>-0.328</a:t>
                      </a:r>
                    </a:p>
                  </a:txBody>
                  <a:tcPr/>
                </a:tc>
                <a:tc>
                  <a:txBody>
                    <a:bodyPr/>
                    <a:lstStyle/>
                    <a:p>
                      <a:r>
                        <a:rPr lang="en-IN" dirty="0"/>
                        <a:t>0.038</a:t>
                      </a:r>
                    </a:p>
                  </a:txBody>
                  <a:tcPr/>
                </a:tc>
                <a:tc>
                  <a:txBody>
                    <a:bodyPr/>
                    <a:lstStyle/>
                    <a:p>
                      <a:r>
                        <a:rPr lang="en-IN" dirty="0"/>
                        <a:t>0.072</a:t>
                      </a:r>
                    </a:p>
                  </a:txBody>
                  <a:tcPr/>
                </a:tc>
                <a:extLst>
                  <a:ext uri="{0D108BD9-81ED-4DB2-BD59-A6C34878D82A}">
                    <a16:rowId xmlns:a16="http://schemas.microsoft.com/office/drawing/2014/main" val="3232750482"/>
                  </a:ext>
                </a:extLst>
              </a:tr>
              <a:tr h="370840">
                <a:tc>
                  <a:txBody>
                    <a:bodyPr/>
                    <a:lstStyle/>
                    <a:p>
                      <a:r>
                        <a:rPr lang="en-IN" dirty="0"/>
                        <a:t>Chol</a:t>
                      </a:r>
                    </a:p>
                  </a:txBody>
                  <a:tcPr/>
                </a:tc>
                <a:tc>
                  <a:txBody>
                    <a:bodyPr/>
                    <a:lstStyle/>
                    <a:p>
                      <a:r>
                        <a:rPr lang="en-IN" dirty="0"/>
                        <a:t>-0.408</a:t>
                      </a:r>
                    </a:p>
                  </a:txBody>
                  <a:tcPr/>
                </a:tc>
                <a:tc>
                  <a:txBody>
                    <a:bodyPr/>
                    <a:lstStyle/>
                    <a:p>
                      <a:r>
                        <a:rPr lang="en-IN" dirty="0"/>
                        <a:t>0.167</a:t>
                      </a:r>
                    </a:p>
                  </a:txBody>
                  <a:tcPr/>
                </a:tc>
                <a:tc>
                  <a:txBody>
                    <a:bodyPr/>
                    <a:lstStyle/>
                    <a:p>
                      <a:r>
                        <a:rPr lang="en-IN" dirty="0"/>
                        <a:t>0.076</a:t>
                      </a:r>
                    </a:p>
                  </a:txBody>
                  <a:tcPr/>
                </a:tc>
                <a:extLst>
                  <a:ext uri="{0D108BD9-81ED-4DB2-BD59-A6C34878D82A}">
                    <a16:rowId xmlns:a16="http://schemas.microsoft.com/office/drawing/2014/main" val="3867677211"/>
                  </a:ext>
                </a:extLst>
              </a:tr>
              <a:tr h="370840">
                <a:tc>
                  <a:txBody>
                    <a:bodyPr/>
                    <a:lstStyle/>
                    <a:p>
                      <a:r>
                        <a:rPr lang="en-IN" dirty="0"/>
                        <a:t>Fb</a:t>
                      </a:r>
                    </a:p>
                  </a:txBody>
                  <a:tcPr/>
                </a:tc>
                <a:tc>
                  <a:txBody>
                    <a:bodyPr/>
                    <a:lstStyle/>
                    <a:p>
                      <a:r>
                        <a:rPr lang="en-IN" dirty="0"/>
                        <a:t>0.099</a:t>
                      </a:r>
                    </a:p>
                  </a:txBody>
                  <a:tcPr/>
                </a:tc>
                <a:tc>
                  <a:txBody>
                    <a:bodyPr/>
                    <a:lstStyle/>
                    <a:p>
                      <a:r>
                        <a:rPr lang="en-IN" dirty="0"/>
                        <a:t>0.000</a:t>
                      </a:r>
                    </a:p>
                  </a:txBody>
                  <a:tcPr/>
                </a:tc>
                <a:tc>
                  <a:txBody>
                    <a:bodyPr/>
                    <a:lstStyle/>
                    <a:p>
                      <a:r>
                        <a:rPr lang="en-IN" dirty="0"/>
                        <a:t>0.012</a:t>
                      </a:r>
                    </a:p>
                  </a:txBody>
                  <a:tcPr/>
                </a:tc>
                <a:extLst>
                  <a:ext uri="{0D108BD9-81ED-4DB2-BD59-A6C34878D82A}">
                    <a16:rowId xmlns:a16="http://schemas.microsoft.com/office/drawing/2014/main" val="82114612"/>
                  </a:ext>
                </a:extLst>
              </a:tr>
              <a:tr h="370840">
                <a:tc>
                  <a:txBody>
                    <a:bodyPr/>
                    <a:lstStyle/>
                    <a:p>
                      <a:r>
                        <a:rPr lang="en-IN" dirty="0"/>
                        <a:t>restecg</a:t>
                      </a:r>
                    </a:p>
                  </a:txBody>
                  <a:tcPr/>
                </a:tc>
                <a:tc>
                  <a:txBody>
                    <a:bodyPr/>
                    <a:lstStyle/>
                    <a:p>
                      <a:r>
                        <a:rPr lang="en-IN" dirty="0"/>
                        <a:t>0.075</a:t>
                      </a:r>
                    </a:p>
                  </a:txBody>
                  <a:tcPr/>
                </a:tc>
                <a:tc>
                  <a:txBody>
                    <a:bodyPr/>
                    <a:lstStyle/>
                    <a:p>
                      <a:r>
                        <a:rPr lang="en-IN" dirty="0"/>
                        <a:t>0.007</a:t>
                      </a:r>
                    </a:p>
                  </a:txBody>
                  <a:tcPr/>
                </a:tc>
                <a:tc>
                  <a:txBody>
                    <a:bodyPr/>
                    <a:lstStyle/>
                    <a:p>
                      <a:r>
                        <a:rPr lang="en-IN" dirty="0"/>
                        <a:t>0.016</a:t>
                      </a:r>
                    </a:p>
                  </a:txBody>
                  <a:tcPr/>
                </a:tc>
                <a:extLst>
                  <a:ext uri="{0D108BD9-81ED-4DB2-BD59-A6C34878D82A}">
                    <a16:rowId xmlns:a16="http://schemas.microsoft.com/office/drawing/2014/main" val="2715866894"/>
                  </a:ext>
                </a:extLst>
              </a:tr>
              <a:tr h="370840">
                <a:tc>
                  <a:txBody>
                    <a:bodyPr/>
                    <a:lstStyle/>
                    <a:p>
                      <a:r>
                        <a:rPr lang="en-IN" dirty="0"/>
                        <a:t>Thalach</a:t>
                      </a:r>
                    </a:p>
                  </a:txBody>
                  <a:tcPr/>
                </a:tc>
                <a:tc>
                  <a:txBody>
                    <a:bodyPr/>
                    <a:lstStyle/>
                    <a:p>
                      <a:r>
                        <a:rPr lang="en-IN" dirty="0"/>
                        <a:t>0.540</a:t>
                      </a:r>
                    </a:p>
                  </a:txBody>
                  <a:tcPr/>
                </a:tc>
                <a:tc>
                  <a:txBody>
                    <a:bodyPr/>
                    <a:lstStyle/>
                    <a:p>
                      <a:r>
                        <a:rPr lang="en-IN" dirty="0"/>
                        <a:t>0.087</a:t>
                      </a:r>
                    </a:p>
                  </a:txBody>
                  <a:tcPr/>
                </a:tc>
                <a:tc>
                  <a:txBody>
                    <a:bodyPr/>
                    <a:lstStyle/>
                    <a:p>
                      <a:r>
                        <a:rPr lang="en-IN" dirty="0"/>
                        <a:t>0.105</a:t>
                      </a:r>
                    </a:p>
                  </a:txBody>
                  <a:tcPr/>
                </a:tc>
                <a:extLst>
                  <a:ext uri="{0D108BD9-81ED-4DB2-BD59-A6C34878D82A}">
                    <a16:rowId xmlns:a16="http://schemas.microsoft.com/office/drawing/2014/main" val="298875879"/>
                  </a:ext>
                </a:extLst>
              </a:tr>
              <a:tr h="370840">
                <a:tc>
                  <a:txBody>
                    <a:bodyPr/>
                    <a:lstStyle/>
                    <a:p>
                      <a:r>
                        <a:rPr lang="en-IN" dirty="0"/>
                        <a:t>Exang</a:t>
                      </a:r>
                    </a:p>
                  </a:txBody>
                  <a:tcPr/>
                </a:tc>
                <a:tc>
                  <a:txBody>
                    <a:bodyPr/>
                    <a:lstStyle/>
                    <a:p>
                      <a:r>
                        <a:rPr lang="en-IN" dirty="0"/>
                        <a:t>-0.336</a:t>
                      </a:r>
                    </a:p>
                  </a:txBody>
                  <a:tcPr/>
                </a:tc>
                <a:tc>
                  <a:txBody>
                    <a:bodyPr/>
                    <a:lstStyle/>
                    <a:p>
                      <a:r>
                        <a:rPr lang="en-IN" dirty="0"/>
                        <a:t>0.016</a:t>
                      </a:r>
                    </a:p>
                  </a:txBody>
                  <a:tcPr/>
                </a:tc>
                <a:tc>
                  <a:txBody>
                    <a:bodyPr/>
                    <a:lstStyle/>
                    <a:p>
                      <a:r>
                        <a:rPr lang="en-IN" dirty="0"/>
                        <a:t>0.037</a:t>
                      </a:r>
                    </a:p>
                  </a:txBody>
                  <a:tcPr/>
                </a:tc>
                <a:extLst>
                  <a:ext uri="{0D108BD9-81ED-4DB2-BD59-A6C34878D82A}">
                    <a16:rowId xmlns:a16="http://schemas.microsoft.com/office/drawing/2014/main" val="548895794"/>
                  </a:ext>
                </a:extLst>
              </a:tr>
              <a:tr h="370840">
                <a:tc>
                  <a:txBody>
                    <a:bodyPr/>
                    <a:lstStyle/>
                    <a:p>
                      <a:r>
                        <a:rPr lang="en-IN" dirty="0"/>
                        <a:t>Oldpeak</a:t>
                      </a:r>
                    </a:p>
                  </a:txBody>
                  <a:tcPr/>
                </a:tc>
                <a:tc>
                  <a:txBody>
                    <a:bodyPr/>
                    <a:lstStyle/>
                    <a:p>
                      <a:r>
                        <a:rPr lang="en-IN" dirty="0"/>
                        <a:t>-0.401</a:t>
                      </a:r>
                    </a:p>
                  </a:txBody>
                  <a:tcPr/>
                </a:tc>
                <a:tc>
                  <a:txBody>
                    <a:bodyPr/>
                    <a:lstStyle/>
                    <a:p>
                      <a:r>
                        <a:rPr lang="en-IN" dirty="0"/>
                        <a:t>0.109</a:t>
                      </a:r>
                    </a:p>
                  </a:txBody>
                  <a:tcPr/>
                </a:tc>
                <a:tc>
                  <a:txBody>
                    <a:bodyPr/>
                    <a:lstStyle/>
                    <a:p>
                      <a:r>
                        <a:rPr lang="en-IN" dirty="0"/>
                        <a:t>0.099</a:t>
                      </a:r>
                    </a:p>
                  </a:txBody>
                  <a:tcPr/>
                </a:tc>
                <a:extLst>
                  <a:ext uri="{0D108BD9-81ED-4DB2-BD59-A6C34878D82A}">
                    <a16:rowId xmlns:a16="http://schemas.microsoft.com/office/drawing/2014/main" val="2589867056"/>
                  </a:ext>
                </a:extLst>
              </a:tr>
              <a:tr h="370840">
                <a:tc>
                  <a:txBody>
                    <a:bodyPr/>
                    <a:lstStyle/>
                    <a:p>
                      <a:r>
                        <a:rPr lang="en-IN" dirty="0"/>
                        <a:t>slope</a:t>
                      </a:r>
                    </a:p>
                  </a:txBody>
                  <a:tcPr/>
                </a:tc>
                <a:tc>
                  <a:txBody>
                    <a:bodyPr/>
                    <a:lstStyle/>
                    <a:p>
                      <a:r>
                        <a:rPr lang="en-IN" dirty="0"/>
                        <a:t>0.589</a:t>
                      </a:r>
                    </a:p>
                  </a:txBody>
                  <a:tcPr/>
                </a:tc>
                <a:tc>
                  <a:txBody>
                    <a:bodyPr/>
                    <a:lstStyle/>
                    <a:p>
                      <a:r>
                        <a:rPr lang="en-IN" dirty="0"/>
                        <a:t>0.000</a:t>
                      </a:r>
                    </a:p>
                  </a:txBody>
                  <a:tcPr/>
                </a:tc>
                <a:tc>
                  <a:txBody>
                    <a:bodyPr/>
                    <a:lstStyle/>
                    <a:p>
                      <a:r>
                        <a:rPr lang="en-IN" dirty="0"/>
                        <a:t>0.054</a:t>
                      </a:r>
                    </a:p>
                  </a:txBody>
                  <a:tcPr/>
                </a:tc>
                <a:extLst>
                  <a:ext uri="{0D108BD9-81ED-4DB2-BD59-A6C34878D82A}">
                    <a16:rowId xmlns:a16="http://schemas.microsoft.com/office/drawing/2014/main" val="2728226480"/>
                  </a:ext>
                </a:extLst>
              </a:tr>
              <a:tr h="370840">
                <a:tc>
                  <a:txBody>
                    <a:bodyPr/>
                    <a:lstStyle/>
                    <a:p>
                      <a:r>
                        <a:rPr lang="en-IN" dirty="0"/>
                        <a:t>Ca</a:t>
                      </a:r>
                    </a:p>
                  </a:txBody>
                  <a:tcPr/>
                </a:tc>
                <a:tc>
                  <a:txBody>
                    <a:bodyPr/>
                    <a:lstStyle/>
                    <a:p>
                      <a:r>
                        <a:rPr lang="en-IN" dirty="0"/>
                        <a:t>-1.208</a:t>
                      </a:r>
                    </a:p>
                  </a:txBody>
                  <a:tcPr/>
                </a:tc>
                <a:tc>
                  <a:txBody>
                    <a:bodyPr/>
                    <a:lstStyle/>
                    <a:p>
                      <a:r>
                        <a:rPr lang="en-IN" dirty="0"/>
                        <a:t>0.112</a:t>
                      </a:r>
                    </a:p>
                  </a:txBody>
                  <a:tcPr/>
                </a:tc>
                <a:tc>
                  <a:txBody>
                    <a:bodyPr/>
                    <a:lstStyle/>
                    <a:p>
                      <a:r>
                        <a:rPr lang="en-IN" dirty="0"/>
                        <a:t>0.103</a:t>
                      </a:r>
                    </a:p>
                  </a:txBody>
                  <a:tcPr/>
                </a:tc>
                <a:extLst>
                  <a:ext uri="{0D108BD9-81ED-4DB2-BD59-A6C34878D82A}">
                    <a16:rowId xmlns:a16="http://schemas.microsoft.com/office/drawing/2014/main" val="2785988459"/>
                  </a:ext>
                </a:extLst>
              </a:tr>
              <a:tr h="370840">
                <a:tc>
                  <a:txBody>
                    <a:bodyPr/>
                    <a:lstStyle/>
                    <a:p>
                      <a:r>
                        <a:rPr lang="en-IN" dirty="0"/>
                        <a:t>thal</a:t>
                      </a:r>
                    </a:p>
                  </a:txBody>
                  <a:tcPr/>
                </a:tc>
                <a:tc>
                  <a:txBody>
                    <a:bodyPr/>
                    <a:lstStyle/>
                    <a:p>
                      <a:r>
                        <a:rPr lang="en-IN" dirty="0"/>
                        <a:t>-0.733</a:t>
                      </a:r>
                    </a:p>
                  </a:txBody>
                  <a:tcPr/>
                </a:tc>
                <a:tc>
                  <a:txBody>
                    <a:bodyPr/>
                    <a:lstStyle/>
                    <a:p>
                      <a:r>
                        <a:rPr lang="en-IN" dirty="0"/>
                        <a:t>0.229</a:t>
                      </a:r>
                    </a:p>
                  </a:txBody>
                  <a:tcPr/>
                </a:tc>
                <a:tc>
                  <a:txBody>
                    <a:bodyPr/>
                    <a:lstStyle/>
                    <a:p>
                      <a:r>
                        <a:rPr lang="en-IN" dirty="0"/>
                        <a:t>0.132</a:t>
                      </a:r>
                    </a:p>
                  </a:txBody>
                  <a:tcPr/>
                </a:tc>
                <a:extLst>
                  <a:ext uri="{0D108BD9-81ED-4DB2-BD59-A6C34878D82A}">
                    <a16:rowId xmlns:a16="http://schemas.microsoft.com/office/drawing/2014/main" val="2166318218"/>
                  </a:ext>
                </a:extLst>
              </a:tr>
            </a:tbl>
          </a:graphicData>
        </a:graphic>
      </p:graphicFrame>
      <p:sp>
        <p:nvSpPr>
          <p:cNvPr id="7" name="TextBox 6">
            <a:extLst>
              <a:ext uri="{FF2B5EF4-FFF2-40B4-BE49-F238E27FC236}">
                <a16:creationId xmlns:a16="http://schemas.microsoft.com/office/drawing/2014/main" id="{96FA9185-41D6-47F0-986E-ACA233A65B50}"/>
              </a:ext>
            </a:extLst>
          </p:cNvPr>
          <p:cNvSpPr txBox="1"/>
          <p:nvPr/>
        </p:nvSpPr>
        <p:spPr>
          <a:xfrm>
            <a:off x="765699" y="423482"/>
            <a:ext cx="6094520" cy="369332"/>
          </a:xfrm>
          <a:prstGeom prst="rect">
            <a:avLst/>
          </a:prstGeom>
          <a:noFill/>
        </p:spPr>
        <p:txBody>
          <a:bodyPr wrap="square">
            <a:spAutoFit/>
          </a:bodyPr>
          <a:lstStyle/>
          <a:p>
            <a:r>
              <a:rPr lang="en-IN" b="1" dirty="0"/>
              <a:t>Consolidated Feature Importance Scores</a:t>
            </a:r>
            <a:r>
              <a:rPr lang="en-IN" sz="1800" b="1" dirty="0"/>
              <a:t>:</a:t>
            </a:r>
          </a:p>
        </p:txBody>
      </p:sp>
      <p:pic>
        <p:nvPicPr>
          <p:cNvPr id="5" name="Picture 4">
            <a:extLst>
              <a:ext uri="{FF2B5EF4-FFF2-40B4-BE49-F238E27FC236}">
                <a16:creationId xmlns:a16="http://schemas.microsoft.com/office/drawing/2014/main" id="{DC357A3C-631E-C1BD-C50A-DC7C5C176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428" y="284975"/>
            <a:ext cx="2125980" cy="1177724"/>
          </a:xfrm>
          <a:prstGeom prst="rect">
            <a:avLst/>
          </a:prstGeom>
        </p:spPr>
      </p:pic>
    </p:spTree>
    <p:extLst>
      <p:ext uri="{BB962C8B-B14F-4D97-AF65-F5344CB8AC3E}">
        <p14:creationId xmlns:p14="http://schemas.microsoft.com/office/powerpoint/2010/main" val="364230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19447-7745-4011-A8F7-1188013DF0BE}"/>
              </a:ext>
            </a:extLst>
          </p:cNvPr>
          <p:cNvSpPr>
            <a:spLocks noGrp="1"/>
          </p:cNvSpPr>
          <p:nvPr>
            <p:ph type="sldNum" sz="quarter" idx="12"/>
          </p:nvPr>
        </p:nvSpPr>
        <p:spPr/>
        <p:txBody>
          <a:bodyPr/>
          <a:lstStyle/>
          <a:p>
            <a:fld id="{3EC7DBA6-BD85-4493-A3A9-780C8A2F946D}" type="slidenum">
              <a:rPr lang="en-IN" smtClean="0"/>
              <a:t>33</a:t>
            </a:fld>
            <a:endParaRPr lang="en-IN"/>
          </a:p>
        </p:txBody>
      </p:sp>
      <p:sp>
        <p:nvSpPr>
          <p:cNvPr id="4" name="TextBox 3">
            <a:extLst>
              <a:ext uri="{FF2B5EF4-FFF2-40B4-BE49-F238E27FC236}">
                <a16:creationId xmlns:a16="http://schemas.microsoft.com/office/drawing/2014/main" id="{B7D89FE1-2559-433F-BFE5-059BFA7AD98C}"/>
              </a:ext>
            </a:extLst>
          </p:cNvPr>
          <p:cNvSpPr txBox="1"/>
          <p:nvPr/>
        </p:nvSpPr>
        <p:spPr>
          <a:xfrm>
            <a:off x="656948" y="1314105"/>
            <a:ext cx="6094520" cy="461665"/>
          </a:xfrm>
          <a:prstGeom prst="rect">
            <a:avLst/>
          </a:prstGeom>
          <a:noFill/>
        </p:spPr>
        <p:txBody>
          <a:bodyPr wrap="square">
            <a:spAutoFit/>
          </a:bodyPr>
          <a:lstStyle/>
          <a:p>
            <a:r>
              <a:rPr lang="en-IN" sz="2400" b="1" dirty="0">
                <a:latin typeface="Times" panose="02020603050405020304" pitchFamily="18" charset="0"/>
                <a:cs typeface="Times" panose="02020603050405020304" pitchFamily="18" charset="0"/>
              </a:rPr>
              <a:t>Conclusion:</a:t>
            </a:r>
          </a:p>
        </p:txBody>
      </p:sp>
      <p:sp>
        <p:nvSpPr>
          <p:cNvPr id="3" name="TextBox 2">
            <a:extLst>
              <a:ext uri="{FF2B5EF4-FFF2-40B4-BE49-F238E27FC236}">
                <a16:creationId xmlns:a16="http://schemas.microsoft.com/office/drawing/2014/main" id="{0BCF3961-C971-4E67-92E0-DBDE1D8061C0}"/>
              </a:ext>
            </a:extLst>
          </p:cNvPr>
          <p:cNvSpPr txBox="1"/>
          <p:nvPr/>
        </p:nvSpPr>
        <p:spPr>
          <a:xfrm>
            <a:off x="656948" y="2370338"/>
            <a:ext cx="9154998"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From the Evaluation results we can see that KNN algorithm and Random Forest algorithm gave good performance compared to others followed </a:t>
            </a:r>
            <a:r>
              <a:rPr lang="en-IN">
                <a:latin typeface="Times" panose="02020603050405020304" pitchFamily="18" charset="0"/>
                <a:cs typeface="Times" panose="02020603050405020304" pitchFamily="18" charset="0"/>
              </a:rPr>
              <a:t>by Decision Tree </a:t>
            </a:r>
            <a:r>
              <a:rPr lang="en-IN" dirty="0">
                <a:latin typeface="Times" panose="02020603050405020304" pitchFamily="18" charset="0"/>
                <a:cs typeface="Times" panose="02020603050405020304" pitchFamily="18" charset="0"/>
              </a:rPr>
              <a:t>algorithm.</a:t>
            </a:r>
          </a:p>
          <a:p>
            <a:endParaRPr lang="en-IN"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Also, Features like </a:t>
            </a:r>
            <a:r>
              <a:rPr lang="en-IN" b="1" dirty="0">
                <a:latin typeface="Times" panose="02020603050405020304" pitchFamily="18" charset="0"/>
                <a:cs typeface="Times" panose="02020603050405020304" pitchFamily="18" charset="0"/>
              </a:rPr>
              <a:t>cp</a:t>
            </a:r>
            <a:r>
              <a:rPr lang="en-IN" dirty="0">
                <a:latin typeface="Times" panose="02020603050405020304" pitchFamily="18" charset="0"/>
                <a:cs typeface="Times" panose="02020603050405020304" pitchFamily="18" charset="0"/>
              </a:rPr>
              <a:t>(Chest Pain), </a:t>
            </a:r>
            <a:r>
              <a:rPr lang="en-IN" b="1" dirty="0">
                <a:latin typeface="Times" panose="02020603050405020304" pitchFamily="18" charset="0"/>
                <a:cs typeface="Times" panose="02020603050405020304" pitchFamily="18" charset="0"/>
              </a:rPr>
              <a:t>Thalach</a:t>
            </a:r>
            <a:r>
              <a:rPr lang="en-IN" dirty="0">
                <a:latin typeface="Times" panose="02020603050405020304" pitchFamily="18" charset="0"/>
                <a:cs typeface="Times" panose="02020603050405020304" pitchFamily="18" charset="0"/>
              </a:rPr>
              <a:t>(Max Heartrate achieved), </a:t>
            </a:r>
            <a:r>
              <a:rPr lang="en-IN" b="1" dirty="0">
                <a:latin typeface="Times" panose="02020603050405020304" pitchFamily="18" charset="0"/>
                <a:cs typeface="Times" panose="02020603050405020304" pitchFamily="18" charset="0"/>
              </a:rPr>
              <a:t>Age</a:t>
            </a:r>
            <a:r>
              <a:rPr lang="en-IN" dirty="0">
                <a:latin typeface="Times" panose="02020603050405020304" pitchFamily="18" charset="0"/>
                <a:cs typeface="Times" panose="02020603050405020304" pitchFamily="18" charset="0"/>
              </a:rPr>
              <a:t> have great impact based on feature importance scores table and they rank top 3 when compared to others.</a:t>
            </a:r>
          </a:p>
        </p:txBody>
      </p:sp>
      <p:pic>
        <p:nvPicPr>
          <p:cNvPr id="8" name="Picture 7">
            <a:extLst>
              <a:ext uri="{FF2B5EF4-FFF2-40B4-BE49-F238E27FC236}">
                <a16:creationId xmlns:a16="http://schemas.microsoft.com/office/drawing/2014/main" id="{CE6D701B-7C2A-CC2F-CABB-3048A8D95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428" y="284975"/>
            <a:ext cx="2125980" cy="1177724"/>
          </a:xfrm>
          <a:prstGeom prst="rect">
            <a:avLst/>
          </a:prstGeom>
        </p:spPr>
      </p:pic>
    </p:spTree>
    <p:extLst>
      <p:ext uri="{BB962C8B-B14F-4D97-AF65-F5344CB8AC3E}">
        <p14:creationId xmlns:p14="http://schemas.microsoft.com/office/powerpoint/2010/main" val="573061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8800" y="2228671"/>
            <a:ext cx="6156960" cy="1200329"/>
          </a:xfrm>
          <a:prstGeom prst="rect">
            <a:avLst/>
          </a:prstGeom>
          <a:noFill/>
        </p:spPr>
        <p:txBody>
          <a:bodyPr wrap="square" rtlCol="0">
            <a:spAutoFit/>
          </a:bodyPr>
          <a:lstStyle/>
          <a:p>
            <a:r>
              <a:rPr lang="en-IN" sz="7200" dirty="0">
                <a:latin typeface="Georgia" panose="02040502050405020303"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3EC7DBA6-BD85-4493-A3A9-780C8A2F946D}" type="slidenum">
              <a:rPr lang="en-IN" smtClean="0"/>
              <a:t>34</a:t>
            </a:fld>
            <a:endParaRPr lang="en-IN"/>
          </a:p>
        </p:txBody>
      </p:sp>
      <p:pic>
        <p:nvPicPr>
          <p:cNvPr id="5" name="Picture 4">
            <a:extLst>
              <a:ext uri="{FF2B5EF4-FFF2-40B4-BE49-F238E27FC236}">
                <a16:creationId xmlns:a16="http://schemas.microsoft.com/office/drawing/2014/main" id="{E01D898E-8CBE-6FD6-3E69-87191ED99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658" y="250251"/>
            <a:ext cx="2125980" cy="11777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497"/>
    </mc:Choice>
    <mc:Fallback xmlns="">
      <p:transition spd="slow" advTm="44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880" y="677651"/>
            <a:ext cx="63500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Introduction:</a:t>
            </a:r>
          </a:p>
        </p:txBody>
      </p:sp>
      <p:sp>
        <p:nvSpPr>
          <p:cNvPr id="3" name="Slide Number Placeholder 2"/>
          <p:cNvSpPr>
            <a:spLocks noGrp="1"/>
          </p:cNvSpPr>
          <p:nvPr>
            <p:ph type="sldNum" sz="quarter" idx="12"/>
          </p:nvPr>
        </p:nvSpPr>
        <p:spPr/>
        <p:txBody>
          <a:bodyPr/>
          <a:lstStyle/>
          <a:p>
            <a:fld id="{3EC7DBA6-BD85-4493-A3A9-780C8A2F946D}" type="slidenum">
              <a:rPr lang="en-IN" smtClean="0"/>
              <a:t>4</a:t>
            </a:fld>
            <a:endParaRPr lang="en-IN"/>
          </a:p>
        </p:txBody>
      </p:sp>
      <p:sp>
        <p:nvSpPr>
          <p:cNvPr id="4" name="Text Box 3"/>
          <p:cNvSpPr txBox="1"/>
          <p:nvPr/>
        </p:nvSpPr>
        <p:spPr>
          <a:xfrm>
            <a:off x="644525" y="1168400"/>
            <a:ext cx="10581640" cy="368300"/>
          </a:xfrm>
          <a:prstGeom prst="rect">
            <a:avLst/>
          </a:prstGeom>
          <a:noFill/>
        </p:spPr>
        <p:txBody>
          <a:bodyPr wrap="square" rtlCol="0">
            <a:spAutoFit/>
          </a:bodyPr>
          <a:lstStyle/>
          <a:p>
            <a:endParaRPr lang="en-US"/>
          </a:p>
        </p:txBody>
      </p:sp>
      <p:sp>
        <p:nvSpPr>
          <p:cNvPr id="6" name="Text Box 5"/>
          <p:cNvSpPr txBox="1"/>
          <p:nvPr/>
        </p:nvSpPr>
        <p:spPr>
          <a:xfrm>
            <a:off x="436880" y="1691620"/>
            <a:ext cx="11066145" cy="3693319"/>
          </a:xfrm>
          <a:prstGeom prst="rect">
            <a:avLst/>
          </a:prstGeom>
          <a:noFill/>
        </p:spPr>
        <p:txBody>
          <a:bodyPr wrap="square" rtlCol="0">
            <a:spAutoFit/>
          </a:bodyPr>
          <a:lstStyle/>
          <a:p>
            <a:pPr marL="285750" indent="-285750">
              <a:buFont typeface="Wingdings" panose="05000000000000000000" pitchFamily="2" charset="2"/>
              <a:buChar char="Ø"/>
            </a:pPr>
            <a:r>
              <a:rPr lang="en-IN" altLang="en-US" dirty="0">
                <a:latin typeface="Times" panose="02020603050405020304" pitchFamily="18" charset="0"/>
                <a:cs typeface="Times" panose="02020603050405020304" pitchFamily="18" charset="0"/>
              </a:rPr>
              <a:t>Cardiovascular Diseases(CVD) are the number one cause of deaths worldwide.</a:t>
            </a:r>
          </a:p>
          <a:p>
            <a:pPr marL="285750" indent="-285750">
              <a:buFont typeface="Wingdings" panose="05000000000000000000" pitchFamily="2" charset="2"/>
              <a:buChar char="Ø"/>
            </a:pPr>
            <a:endParaRPr lang="en-IN" altLang="en-US"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IN" altLang="en-US" dirty="0">
                <a:latin typeface="Times" panose="02020603050405020304" pitchFamily="18" charset="0"/>
                <a:cs typeface="Times" panose="02020603050405020304" pitchFamily="18" charset="0"/>
              </a:rPr>
              <a:t>Early-stage detection of CVD minimizes the cost of treatment and reduces the mortality rate.</a:t>
            </a:r>
          </a:p>
          <a:p>
            <a:pPr marL="285750" indent="-285750">
              <a:buFont typeface="Wingdings" panose="05000000000000000000" pitchFamily="2" charset="2"/>
              <a:buChar char="Ø"/>
            </a:pPr>
            <a:endParaRPr lang="en-IN" altLang="en-US"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IN" altLang="en-US" dirty="0">
                <a:latin typeface="Times" panose="02020603050405020304" pitchFamily="18" charset="0"/>
                <a:cs typeface="Times" panose="02020603050405020304" pitchFamily="18" charset="0"/>
              </a:rPr>
              <a:t>Data Mining techniques are playing  key role in the clinical research and medical field.</a:t>
            </a:r>
          </a:p>
          <a:p>
            <a:pPr marL="285750" indent="-285750">
              <a:buFont typeface="Wingdings" panose="05000000000000000000" pitchFamily="2" charset="2"/>
              <a:buChar char="Ø"/>
            </a:pPr>
            <a:endParaRPr lang="en-IN" altLang="en-US"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IN" altLang="en-US" dirty="0">
                <a:latin typeface="Times" panose="02020603050405020304" pitchFamily="18" charset="0"/>
                <a:cs typeface="Times" panose="02020603050405020304" pitchFamily="18" charset="0"/>
              </a:rPr>
              <a:t>CVD occurs due to many reasons like high cholesterol, high blood pressure, high blood sugar etc.</a:t>
            </a:r>
          </a:p>
          <a:p>
            <a:pPr marL="285750" indent="-285750">
              <a:buFont typeface="Wingdings" panose="05000000000000000000" pitchFamily="2" charset="2"/>
              <a:buChar char="Ø"/>
            </a:pPr>
            <a:endParaRPr lang="en-IN" altLang="en-US"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IN" altLang="en-US" dirty="0">
                <a:latin typeface="Times" panose="02020603050405020304" pitchFamily="18" charset="0"/>
                <a:cs typeface="Times" panose="02020603050405020304" pitchFamily="18" charset="0"/>
              </a:rPr>
              <a:t>In this paper we compare different data mining techniques to predict heart disease based on different performance measures on a dataset containing different attributes which have impact on CVD.</a:t>
            </a:r>
          </a:p>
          <a:p>
            <a:pPr marL="285750" indent="-285750">
              <a:buFont typeface="Wingdings" panose="05000000000000000000" pitchFamily="2" charset="2"/>
              <a:buChar char="Ø"/>
            </a:pPr>
            <a:endParaRPr lang="en-IN" altLang="en-US"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IN" altLang="en-US" dirty="0">
                <a:latin typeface="Times" panose="02020603050405020304" pitchFamily="18" charset="0"/>
                <a:cs typeface="Times" panose="02020603050405020304" pitchFamily="18" charset="0"/>
              </a:rPr>
              <a:t>Based on performance, best algorithm is chosen for predicting heart disease.  </a:t>
            </a:r>
          </a:p>
          <a:p>
            <a:pPr marL="285750" indent="-285750">
              <a:buFont typeface="Wingdings" panose="05000000000000000000" pitchFamily="2" charset="2"/>
              <a:buChar char="Ø"/>
            </a:pPr>
            <a:endParaRPr lang="en-IN" altLang="en-US" dirty="0">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284AB094-CFFC-FACC-6D86-D0086C6E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79"/>
    </mc:Choice>
    <mc:Fallback xmlns="">
      <p:transition spd="slow" advTm="90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3380" y="1375463"/>
            <a:ext cx="4838330" cy="584775"/>
          </a:xfrm>
          <a:prstGeom prst="rect">
            <a:avLst/>
          </a:prstGeom>
          <a:noFill/>
        </p:spPr>
        <p:txBody>
          <a:bodyPr wrap="square" rtlCol="0">
            <a:spAutoFit/>
          </a:bodyPr>
          <a:lstStyle/>
          <a:p>
            <a:r>
              <a:rPr lang="en-IN" sz="3200" dirty="0">
                <a:latin typeface="Times" panose="02020603050405020304" pitchFamily="18" charset="0"/>
                <a:cs typeface="Times" panose="02020603050405020304" pitchFamily="18" charset="0"/>
              </a:rPr>
              <a:t>Objective:</a:t>
            </a:r>
          </a:p>
        </p:txBody>
      </p:sp>
      <p:sp>
        <p:nvSpPr>
          <p:cNvPr id="3" name="TextBox 2"/>
          <p:cNvSpPr txBox="1"/>
          <p:nvPr/>
        </p:nvSpPr>
        <p:spPr>
          <a:xfrm>
            <a:off x="843380" y="2565646"/>
            <a:ext cx="8819296" cy="1938992"/>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panose="02020603050405020304" pitchFamily="18" charset="0"/>
                <a:cs typeface="Times" panose="02020603050405020304" pitchFamily="18" charset="0"/>
              </a:rPr>
              <a:t>Understand various parameters that effect the cardio vascular health of a person.</a:t>
            </a:r>
          </a:p>
          <a:p>
            <a:pPr marL="342900" indent="-342900">
              <a:buFont typeface="Wingdings" panose="05000000000000000000" pitchFamily="2" charset="2"/>
              <a:buChar char="Ø"/>
            </a:pPr>
            <a:endParaRPr lang="en-IN" sz="20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IN" sz="2000" dirty="0">
                <a:latin typeface="Times" panose="02020603050405020304" pitchFamily="18" charset="0"/>
                <a:cs typeface="Times" panose="02020603050405020304" pitchFamily="18" charset="0"/>
              </a:rPr>
              <a:t>Compare various Classifiers and predict whether a person can have cardio vascular disease by the best performing model.</a:t>
            </a:r>
          </a:p>
          <a:p>
            <a:endParaRPr lang="en-IN" sz="20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IN" sz="2000" dirty="0">
                <a:latin typeface="Times" panose="02020603050405020304" pitchFamily="18" charset="0"/>
                <a:cs typeface="Times" panose="02020603050405020304" pitchFamily="18" charset="0"/>
              </a:rPr>
              <a:t>Also know about the factors that have great impact on cardiovascular health. </a:t>
            </a:r>
          </a:p>
        </p:txBody>
      </p:sp>
      <p:sp>
        <p:nvSpPr>
          <p:cNvPr id="4" name="Slide Number Placeholder 3"/>
          <p:cNvSpPr>
            <a:spLocks noGrp="1"/>
          </p:cNvSpPr>
          <p:nvPr>
            <p:ph type="sldNum" sz="quarter" idx="12"/>
          </p:nvPr>
        </p:nvSpPr>
        <p:spPr/>
        <p:txBody>
          <a:bodyPr/>
          <a:lstStyle/>
          <a:p>
            <a:fld id="{3EC7DBA6-BD85-4493-A3A9-780C8A2F946D}" type="slidenum">
              <a:rPr lang="en-IN" smtClean="0"/>
              <a:t>5</a:t>
            </a:fld>
            <a:endParaRPr lang="en-IN"/>
          </a:p>
        </p:txBody>
      </p:sp>
      <p:pic>
        <p:nvPicPr>
          <p:cNvPr id="6" name="Picture 5">
            <a:extLst>
              <a:ext uri="{FF2B5EF4-FFF2-40B4-BE49-F238E27FC236}">
                <a16:creationId xmlns:a16="http://schemas.microsoft.com/office/drawing/2014/main" id="{D6506B48-4133-2C35-83E2-B6FB97333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C7DBA6-BD85-4493-A3A9-780C8A2F946D}" type="slidenum">
              <a:rPr lang="en-IN" smtClean="0"/>
              <a:t>6</a:t>
            </a:fld>
            <a:endParaRPr lang="en-IN"/>
          </a:p>
        </p:txBody>
      </p:sp>
      <p:sp>
        <p:nvSpPr>
          <p:cNvPr id="6" name="TextBox 5"/>
          <p:cNvSpPr txBox="1"/>
          <p:nvPr/>
        </p:nvSpPr>
        <p:spPr>
          <a:xfrm>
            <a:off x="659167" y="1031460"/>
            <a:ext cx="6094520" cy="461665"/>
          </a:xfrm>
          <a:prstGeom prst="rect">
            <a:avLst/>
          </a:prstGeom>
          <a:noFill/>
        </p:spPr>
        <p:txBody>
          <a:bodyPr wrap="square">
            <a:spAutoFit/>
          </a:bodyPr>
          <a:lstStyle/>
          <a:p>
            <a:r>
              <a:rPr lang="en-IN" sz="2400" dirty="0">
                <a:latin typeface="Times" panose="02020603050405020304" pitchFamily="18" charset="0"/>
                <a:cs typeface="Times" panose="02020603050405020304" pitchFamily="18" charset="0"/>
              </a:rPr>
              <a:t>Conceptual Diagram: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647" y="2242489"/>
            <a:ext cx="9364431" cy="3048602"/>
          </a:xfrm>
          <a:prstGeom prst="rect">
            <a:avLst/>
          </a:prstGeom>
        </p:spPr>
      </p:pic>
      <p:pic>
        <p:nvPicPr>
          <p:cNvPr id="3" name="Picture 2">
            <a:extLst>
              <a:ext uri="{FF2B5EF4-FFF2-40B4-BE49-F238E27FC236}">
                <a16:creationId xmlns:a16="http://schemas.microsoft.com/office/drawing/2014/main" id="{D1E97181-AE5A-E1B6-4160-31EECEDA7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EC7DBA6-BD85-4493-A3A9-780C8A2F946D}" type="slidenum">
              <a:rPr lang="en-IN" smtClean="0"/>
              <a:t>7</a:t>
            </a:fld>
            <a:endParaRPr lang="en-IN"/>
          </a:p>
        </p:txBody>
      </p:sp>
      <p:sp>
        <p:nvSpPr>
          <p:cNvPr id="5" name="TextBox 4"/>
          <p:cNvSpPr txBox="1"/>
          <p:nvPr/>
        </p:nvSpPr>
        <p:spPr>
          <a:xfrm>
            <a:off x="577049" y="745724"/>
            <a:ext cx="3746376" cy="523220"/>
          </a:xfrm>
          <a:prstGeom prst="rect">
            <a:avLst/>
          </a:prstGeom>
          <a:noFill/>
        </p:spPr>
        <p:txBody>
          <a:bodyPr wrap="square" rtlCol="0">
            <a:spAutoFit/>
          </a:bodyPr>
          <a:lstStyle/>
          <a:p>
            <a:r>
              <a:rPr lang="en-IN" sz="2800" dirty="0">
                <a:latin typeface="Times" panose="02020603050405020304" pitchFamily="18" charset="0"/>
                <a:cs typeface="Times" panose="02020603050405020304" pitchFamily="18" charset="0"/>
              </a:rPr>
              <a:t>Data Set:</a:t>
            </a:r>
          </a:p>
        </p:txBody>
      </p:sp>
      <p:sp>
        <p:nvSpPr>
          <p:cNvPr id="6" name="TextBox 5"/>
          <p:cNvSpPr txBox="1"/>
          <p:nvPr/>
        </p:nvSpPr>
        <p:spPr>
          <a:xfrm>
            <a:off x="577048" y="1660124"/>
            <a:ext cx="9774315" cy="2862322"/>
          </a:xfrm>
          <a:prstGeom prst="rect">
            <a:avLst/>
          </a:prstGeom>
          <a:noFill/>
        </p:spPr>
        <p:txBody>
          <a:bodyPr wrap="square" rtlCol="0">
            <a:spAutoFit/>
          </a:bodyPr>
          <a:lstStyle/>
          <a:p>
            <a:pPr marL="285750" indent="-285750">
              <a:buFont typeface="Wingdings" panose="05000000000000000000" pitchFamily="2" charset="2"/>
              <a:buChar char="§"/>
            </a:pPr>
            <a:endParaRPr lang="en-IN"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
            </a:pPr>
            <a:r>
              <a:rPr lang="en-IN" dirty="0">
                <a:latin typeface="Times" panose="02020603050405020304" pitchFamily="18" charset="0"/>
                <a:cs typeface="Times" panose="02020603050405020304" pitchFamily="18" charset="0"/>
              </a:rPr>
              <a:t>Description   :	</a:t>
            </a:r>
            <a:r>
              <a:rPr lang="en-US" b="0" i="0" dirty="0">
                <a:effectLst/>
                <a:latin typeface="Times" panose="02020603050405020304" pitchFamily="18" charset="0"/>
                <a:cs typeface="Times" panose="02020603050405020304" pitchFamily="18" charset="0"/>
              </a:rPr>
              <a:t>This data set dates from 1988 and consists of four databases: Cleveland, Hungary, 				Switzerland, and Long Beach V. It contains 76 attributes, including the predicted 				attribute, but all published experiments refer to using a subset of 14 of them. The 				"target" field refers to the presence of heart disease in the patient. It is integer 					valued 0 = no disease and 1 = disease.</a:t>
            </a:r>
            <a:endParaRPr lang="en-US"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
            </a:pPr>
            <a:endParaRPr lang="en-IN"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
            </a:pPr>
            <a:r>
              <a:rPr lang="en-IN" dirty="0">
                <a:latin typeface="Times" panose="02020603050405020304" pitchFamily="18" charset="0"/>
                <a:cs typeface="Times" panose="02020603050405020304" pitchFamily="18" charset="0"/>
              </a:rPr>
              <a:t>Link		   :    https://www.kaggle.com/johnsmith88/heart-disease-dataset</a:t>
            </a:r>
          </a:p>
          <a:p>
            <a:pPr marL="285750" indent="-285750">
              <a:buFont typeface="Wingdings" panose="05000000000000000000" pitchFamily="2" charset="2"/>
              <a:buChar char="§"/>
            </a:pPr>
            <a:endParaRPr lang="en-IN"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
            </a:pPr>
            <a:r>
              <a:rPr lang="en-IN" dirty="0">
                <a:latin typeface="Times" panose="02020603050405020304" pitchFamily="18" charset="0"/>
                <a:cs typeface="Times" panose="02020603050405020304" pitchFamily="18" charset="0"/>
              </a:rPr>
              <a:t>Type		   :	csv</a:t>
            </a:r>
          </a:p>
        </p:txBody>
      </p:sp>
      <p:pic>
        <p:nvPicPr>
          <p:cNvPr id="2" name="Picture 1">
            <a:extLst>
              <a:ext uri="{FF2B5EF4-FFF2-40B4-BE49-F238E27FC236}">
                <a16:creationId xmlns:a16="http://schemas.microsoft.com/office/drawing/2014/main" id="{677FCAF1-FFC7-EA83-579E-3856F512A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8396" y="156862"/>
            <a:ext cx="2125980" cy="11777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60D36E-344F-4896-9573-3DD2F45BE732}"/>
              </a:ext>
            </a:extLst>
          </p:cNvPr>
          <p:cNvSpPr>
            <a:spLocks noGrp="1"/>
          </p:cNvSpPr>
          <p:nvPr>
            <p:ph type="sldNum" sz="quarter" idx="12"/>
          </p:nvPr>
        </p:nvSpPr>
        <p:spPr/>
        <p:txBody>
          <a:bodyPr/>
          <a:lstStyle/>
          <a:p>
            <a:fld id="{3EC7DBA6-BD85-4493-A3A9-780C8A2F946D}" type="slidenum">
              <a:rPr lang="en-IN" smtClean="0"/>
              <a:t>8</a:t>
            </a:fld>
            <a:endParaRPr lang="en-IN"/>
          </a:p>
        </p:txBody>
      </p:sp>
      <p:sp>
        <p:nvSpPr>
          <p:cNvPr id="4" name="TextBox 3">
            <a:extLst>
              <a:ext uri="{FF2B5EF4-FFF2-40B4-BE49-F238E27FC236}">
                <a16:creationId xmlns:a16="http://schemas.microsoft.com/office/drawing/2014/main" id="{6787009E-4C47-4E5E-9C21-6E727F2D48CD}"/>
              </a:ext>
            </a:extLst>
          </p:cNvPr>
          <p:cNvSpPr txBox="1"/>
          <p:nvPr/>
        </p:nvSpPr>
        <p:spPr>
          <a:xfrm>
            <a:off x="568170" y="643324"/>
            <a:ext cx="4110361" cy="400110"/>
          </a:xfrm>
          <a:prstGeom prst="rect">
            <a:avLst/>
          </a:prstGeom>
          <a:noFill/>
        </p:spPr>
        <p:txBody>
          <a:bodyPr wrap="square" rtlCol="0">
            <a:spAutoFit/>
          </a:bodyPr>
          <a:lstStyle/>
          <a:p>
            <a:r>
              <a:rPr lang="en-IN" sz="2000" dirty="0"/>
              <a:t>Sample data set:</a:t>
            </a:r>
          </a:p>
        </p:txBody>
      </p:sp>
      <p:pic>
        <p:nvPicPr>
          <p:cNvPr id="6" name="Picture 5">
            <a:extLst>
              <a:ext uri="{FF2B5EF4-FFF2-40B4-BE49-F238E27FC236}">
                <a16:creationId xmlns:a16="http://schemas.microsoft.com/office/drawing/2014/main" id="{694517AC-9B26-498E-B065-062903C223D7}"/>
              </a:ext>
            </a:extLst>
          </p:cNvPr>
          <p:cNvPicPr>
            <a:picLocks noChangeAspect="1"/>
          </p:cNvPicPr>
          <p:nvPr/>
        </p:nvPicPr>
        <p:blipFill>
          <a:blip r:embed="rId2"/>
          <a:stretch>
            <a:fillRect/>
          </a:stretch>
        </p:blipFill>
        <p:spPr>
          <a:xfrm>
            <a:off x="568170" y="1262062"/>
            <a:ext cx="7515225" cy="4333875"/>
          </a:xfrm>
          <a:prstGeom prst="rect">
            <a:avLst/>
          </a:prstGeom>
        </p:spPr>
      </p:pic>
      <p:pic>
        <p:nvPicPr>
          <p:cNvPr id="5" name="Picture 4">
            <a:extLst>
              <a:ext uri="{FF2B5EF4-FFF2-40B4-BE49-F238E27FC236}">
                <a16:creationId xmlns:a16="http://schemas.microsoft.com/office/drawing/2014/main" id="{9C649145-8206-693F-BB3C-9299BAB1E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219922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3721B9-FF86-4AAF-A2C4-672E5552AE72}"/>
              </a:ext>
            </a:extLst>
          </p:cNvPr>
          <p:cNvSpPr>
            <a:spLocks noGrp="1"/>
          </p:cNvSpPr>
          <p:nvPr>
            <p:ph type="sldNum" sz="quarter" idx="12"/>
          </p:nvPr>
        </p:nvSpPr>
        <p:spPr/>
        <p:txBody>
          <a:bodyPr/>
          <a:lstStyle/>
          <a:p>
            <a:fld id="{3EC7DBA6-BD85-4493-A3A9-780C8A2F946D}" type="slidenum">
              <a:rPr lang="en-IN" smtClean="0"/>
              <a:t>9</a:t>
            </a:fld>
            <a:endParaRPr lang="en-IN"/>
          </a:p>
        </p:txBody>
      </p:sp>
      <p:sp>
        <p:nvSpPr>
          <p:cNvPr id="3" name="TextBox 2">
            <a:extLst>
              <a:ext uri="{FF2B5EF4-FFF2-40B4-BE49-F238E27FC236}">
                <a16:creationId xmlns:a16="http://schemas.microsoft.com/office/drawing/2014/main" id="{8BF64F0A-4FC5-41CB-AECD-7A4B836F68FB}"/>
              </a:ext>
            </a:extLst>
          </p:cNvPr>
          <p:cNvSpPr txBox="1"/>
          <p:nvPr/>
        </p:nvSpPr>
        <p:spPr>
          <a:xfrm>
            <a:off x="506027" y="381740"/>
            <a:ext cx="6977849" cy="4708981"/>
          </a:xfrm>
          <a:prstGeom prst="rect">
            <a:avLst/>
          </a:prstGeom>
          <a:noFill/>
        </p:spPr>
        <p:txBody>
          <a:bodyPr wrap="square" rtlCol="0">
            <a:spAutoFit/>
          </a:bodyPr>
          <a:lstStyle/>
          <a:p>
            <a:r>
              <a:rPr lang="en-IN" sz="2400" b="1" dirty="0">
                <a:latin typeface="Times" panose="02020603050405020304" pitchFamily="18" charset="0"/>
                <a:cs typeface="Times" panose="02020603050405020304" pitchFamily="18" charset="0"/>
              </a:rPr>
              <a:t>Modules:</a:t>
            </a:r>
            <a:endParaRPr lang="en-IN" b="1"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r>
              <a:rPr lang="en-IN" sz="2000" dirty="0">
                <a:latin typeface="Times" panose="02020603050405020304" pitchFamily="18" charset="0"/>
                <a:cs typeface="Times" panose="02020603050405020304" pitchFamily="18" charset="0"/>
              </a:rPr>
              <a:t>1. Data Pre-processing</a:t>
            </a:r>
          </a:p>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Outlier Removal(IQR Filter)</a:t>
            </a:r>
          </a:p>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Balancing Data(SMOTE)</a:t>
            </a:r>
          </a:p>
          <a:p>
            <a:endParaRPr lang="en-IN" dirty="0">
              <a:latin typeface="Times" panose="02020603050405020304" pitchFamily="18" charset="0"/>
              <a:cs typeface="Times" panose="02020603050405020304" pitchFamily="18" charset="0"/>
            </a:endParaRPr>
          </a:p>
          <a:p>
            <a:r>
              <a:rPr lang="en-IN" sz="2000" dirty="0">
                <a:latin typeface="Times" panose="02020603050405020304" pitchFamily="18" charset="0"/>
                <a:cs typeface="Times" panose="02020603050405020304" pitchFamily="18" charset="0"/>
              </a:rPr>
              <a:t>2. Models</a:t>
            </a:r>
          </a:p>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Logistic Regression</a:t>
            </a:r>
          </a:p>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K Neighbours</a:t>
            </a:r>
          </a:p>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Decision Tree</a:t>
            </a:r>
          </a:p>
          <a:p>
            <a:pPr marL="285750" indent="-285750">
              <a:buFont typeface="Arial" panose="020B0604020202020204" pitchFamily="34" charset="0"/>
              <a:buChar char="•"/>
            </a:pPr>
            <a:r>
              <a:rPr lang="en-IN" dirty="0">
                <a:latin typeface="Times" panose="02020603050405020304" pitchFamily="18" charset="0"/>
                <a:cs typeface="Times" panose="02020603050405020304" pitchFamily="18" charset="0"/>
              </a:rPr>
              <a:t>Random Forest</a:t>
            </a:r>
          </a:p>
          <a:p>
            <a:endParaRPr lang="en-IN" dirty="0">
              <a:latin typeface="Times" panose="02020603050405020304" pitchFamily="18" charset="0"/>
              <a:cs typeface="Times" panose="02020603050405020304" pitchFamily="18" charset="0"/>
            </a:endParaRPr>
          </a:p>
          <a:p>
            <a:r>
              <a:rPr lang="en-IN" sz="2000" dirty="0">
                <a:latin typeface="Times" panose="02020603050405020304" pitchFamily="18" charset="0"/>
                <a:cs typeface="Times" panose="02020603050405020304" pitchFamily="18" charset="0"/>
              </a:rPr>
              <a:t>3. Feature Importance Scores</a:t>
            </a:r>
          </a:p>
          <a:p>
            <a:pPr marL="800100" lvl="1" indent="-342900">
              <a:buFont typeface="+mj-lt"/>
              <a:buAutoNum type="arabicPeriod"/>
            </a:pPr>
            <a:endParaRPr lang="en-IN" dirty="0">
              <a:latin typeface="Times" panose="02020603050405020304" pitchFamily="18" charset="0"/>
              <a:cs typeface="Times" panose="02020603050405020304" pitchFamily="18" charset="0"/>
            </a:endParaRPr>
          </a:p>
          <a:p>
            <a:pPr marL="800100" lvl="1" indent="-342900">
              <a:buFont typeface="+mj-lt"/>
              <a:buAutoNum type="arabicPeriod"/>
            </a:pPr>
            <a:endParaRPr lang="en-IN" dirty="0">
              <a:latin typeface="Times" panose="02020603050405020304" pitchFamily="18" charset="0"/>
              <a:cs typeface="Times" panose="02020603050405020304" pitchFamily="18" charset="0"/>
            </a:endParaRPr>
          </a:p>
          <a:p>
            <a:pPr marL="800100" lvl="1" indent="-342900">
              <a:buFont typeface="+mj-lt"/>
              <a:buAutoNum type="arabicPeriod"/>
            </a:pPr>
            <a:endParaRPr lang="en-IN"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FF33C677-5E47-8B9A-E0B0-47C8DABF2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106" y="322807"/>
            <a:ext cx="2125980" cy="1177724"/>
          </a:xfrm>
          <a:prstGeom prst="rect">
            <a:avLst/>
          </a:prstGeom>
        </p:spPr>
      </p:pic>
    </p:spTree>
    <p:extLst>
      <p:ext uri="{BB962C8B-B14F-4D97-AF65-F5344CB8AC3E}">
        <p14:creationId xmlns:p14="http://schemas.microsoft.com/office/powerpoint/2010/main" val="74670305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866</TotalTime>
  <Words>1225</Words>
  <Application>Microsoft Macintosh PowerPoint</Application>
  <PresentationFormat>Widescreen</PresentationFormat>
  <Paragraphs>269</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Georgia</vt:lpstr>
      <vt:lpstr>Google Sans Text</vt:lpstr>
      <vt:lpstr>Lato Extended</vt:lpstr>
      <vt:lpstr>Times</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mekala</dc:creator>
  <cp:lastModifiedBy>Marella, Lokesh</cp:lastModifiedBy>
  <cp:revision>67</cp:revision>
  <dcterms:created xsi:type="dcterms:W3CDTF">2021-10-03T12:43:00Z</dcterms:created>
  <dcterms:modified xsi:type="dcterms:W3CDTF">2022-11-09T00:57:50Z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