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77" r:id="rId8"/>
    <p:sldId id="278" r:id="rId9"/>
    <p:sldId id="279" r:id="rId10"/>
    <p:sldId id="294" r:id="rId11"/>
    <p:sldId id="288"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634"/>
  </p:normalViewPr>
  <p:slideViewPr>
    <p:cSldViewPr snapToGrid="0" showGuides="1">
      <p:cViewPr varScale="1">
        <p:scale>
          <a:sx n="82" d="100"/>
          <a:sy n="82" d="100"/>
        </p:scale>
        <p:origin x="874"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10/4/2023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6.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Online Fraud Detection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1570617" cy="735818"/>
          </a:xfrm>
        </p:spPr>
        <p:txBody>
          <a:bodyPr/>
          <a:lstStyle/>
          <a:p>
            <a:r>
              <a:rPr lang="en-US" dirty="0"/>
              <a:t>Room Number : 243</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5463221" y="392847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10065637" y="44864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3DAA8201-DE5E-DA1E-4416-FDDE5F1DCA21}"/>
              </a:ext>
            </a:extLst>
          </p:cNvPr>
          <p:cNvPicPr>
            <a:picLocks noGrp="1" noChangeAspect="1"/>
          </p:cNvPicPr>
          <p:nvPr>
            <p:ph type="pic" sz="quarter" idx="47"/>
          </p:nvPr>
        </p:nvPicPr>
        <p:blipFill>
          <a:blip r:embed="rId4"/>
          <a:srcRect l="28259" r="28259"/>
          <a:stretch>
            <a:fillRect/>
          </a:stretch>
        </p:blipFill>
        <p:spPr>
          <a:xfrm>
            <a:off x="6634065" y="616885"/>
            <a:ext cx="4728599" cy="5437908"/>
          </a:xfr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Team Members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err="1"/>
              <a:t>Rohini.U</a:t>
            </a:r>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err="1"/>
              <a:t>Anusha.R</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err="1"/>
              <a:t>Mounika.V</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err="1"/>
              <a:t>Pratyusha.N</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err="1"/>
              <a:t>Pravalika.P</a:t>
            </a:r>
            <a:endParaRPr lang="en-US" dirty="0"/>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dirty="0"/>
              <a:t>Online Fraud Detection</a:t>
            </a:r>
            <a:endParaRPr lang="en-US" noProof="0" dirty="0"/>
          </a:p>
        </p:txBody>
      </p:sp>
      <p:sp>
        <p:nvSpPr>
          <p:cNvPr id="7" name="TextBox 6">
            <a:extLst>
              <a:ext uri="{FF2B5EF4-FFF2-40B4-BE49-F238E27FC236}">
                <a16:creationId xmlns:a16="http://schemas.microsoft.com/office/drawing/2014/main" id="{2DEFC515-8B5A-9502-D53A-1D9964847DEA}"/>
              </a:ext>
            </a:extLst>
          </p:cNvPr>
          <p:cNvSpPr txBox="1"/>
          <p:nvPr/>
        </p:nvSpPr>
        <p:spPr>
          <a:xfrm>
            <a:off x="5026618" y="3195691"/>
            <a:ext cx="2295331" cy="369332"/>
          </a:xfrm>
          <a:prstGeom prst="rect">
            <a:avLst/>
          </a:prstGeom>
        </p:spPr>
        <p:txBody>
          <a:bodyPr wrap="square" rtlCol="0">
            <a:spAutoFit/>
          </a:bodyPr>
          <a:lstStyle/>
          <a:p>
            <a:pPr marL="0" indent="0" algn="ctr">
              <a:lnSpc>
                <a:spcPct val="100000"/>
              </a:lnSpc>
              <a:spcBef>
                <a:spcPts val="0"/>
              </a:spcBef>
              <a:buFontTx/>
              <a:buNone/>
            </a:pPr>
            <a:r>
              <a:rPr lang="en-US" sz="1800" dirty="0" err="1">
                <a:solidFill>
                  <a:prstClr val="white"/>
                </a:solidFill>
                <a:latin typeface="Posterama" panose="020B0504020200020000" pitchFamily="34" charset="0"/>
                <a:ea typeface="微软雅黑"/>
                <a:cs typeface="Posterama" panose="020B0504020200020000" pitchFamily="34" charset="0"/>
              </a:rPr>
              <a:t>Harshitha.S</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8" name="TextBox 7">
            <a:extLst>
              <a:ext uri="{FF2B5EF4-FFF2-40B4-BE49-F238E27FC236}">
                <a16:creationId xmlns:a16="http://schemas.microsoft.com/office/drawing/2014/main" id="{373DFE04-4240-6052-84C0-BEEE6686605D}"/>
              </a:ext>
            </a:extLst>
          </p:cNvPr>
          <p:cNvSpPr txBox="1"/>
          <p:nvPr/>
        </p:nvSpPr>
        <p:spPr>
          <a:xfrm>
            <a:off x="6403910" y="4881673"/>
            <a:ext cx="1508449" cy="369332"/>
          </a:xfrm>
          <a:prstGeom prst="rect">
            <a:avLst/>
          </a:prstGeom>
        </p:spPr>
        <p:txBody>
          <a:bodyPr wrap="square" rtlCol="0">
            <a:spAutoFit/>
          </a:bodyPr>
          <a:lstStyle/>
          <a:p>
            <a:pPr marL="0" indent="0" algn="ctr">
              <a:lnSpc>
                <a:spcPct val="100000"/>
              </a:lnSpc>
              <a:spcBef>
                <a:spcPts val="0"/>
              </a:spcBef>
              <a:buFontTx/>
              <a:buNone/>
            </a:pPr>
            <a:r>
              <a:rPr lang="en-US" sz="1800" dirty="0" err="1">
                <a:solidFill>
                  <a:prstClr val="white"/>
                </a:solidFill>
                <a:latin typeface="Posterama" panose="020B0504020200020000" pitchFamily="34" charset="0"/>
                <a:ea typeface="微软雅黑"/>
                <a:cs typeface="Posterama" panose="020B0504020200020000" pitchFamily="34" charset="0"/>
              </a:rPr>
              <a:t>Anusha.G</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6A617E4D-2B22-F083-C49D-78DC2F844C57}"/>
              </a:ext>
            </a:extLst>
          </p:cNvPr>
          <p:cNvSpPr txBox="1"/>
          <p:nvPr/>
        </p:nvSpPr>
        <p:spPr>
          <a:xfrm>
            <a:off x="10690234" y="1418938"/>
            <a:ext cx="1265090" cy="369332"/>
          </a:xfrm>
          <a:prstGeom prst="rect">
            <a:avLst/>
          </a:prstGeom>
        </p:spPr>
        <p:txBody>
          <a:bodyPr wrap="none" rtlCol="0">
            <a:spAutoFit/>
          </a:bodyPr>
          <a:lstStyle/>
          <a:p>
            <a:pPr marL="0" indent="0" algn="ctr">
              <a:lnSpc>
                <a:spcPct val="100000"/>
              </a:lnSpc>
              <a:spcBef>
                <a:spcPts val="0"/>
              </a:spcBef>
              <a:buFontTx/>
              <a:buNone/>
            </a:pPr>
            <a:r>
              <a:rPr lang="en-US" sz="1800" dirty="0" err="1">
                <a:solidFill>
                  <a:prstClr val="white"/>
                </a:solidFill>
                <a:latin typeface="Posterama" panose="020B0504020200020000" pitchFamily="34" charset="0"/>
                <a:ea typeface="微软雅黑"/>
                <a:cs typeface="Posterama" panose="020B0504020200020000" pitchFamily="34" charset="0"/>
              </a:rPr>
              <a:t>Pranathi.Y</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720972"/>
            <a:ext cx="5117162" cy="1708028"/>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312160"/>
            <a:ext cx="4641546" cy="2082800"/>
          </a:xfrm>
        </p:spPr>
        <p:txBody>
          <a:bodyPr/>
          <a:lstStyle/>
          <a:p>
            <a:r>
              <a:rPr lang="en-US" sz="1600" b="0" i="0" dirty="0">
                <a:effectLst/>
                <a:latin typeface="Söhne"/>
              </a:rPr>
              <a:t>In an increasingly digital financial landscape, the threat of </a:t>
            </a:r>
            <a:r>
              <a:rPr lang="en-US" sz="1600" dirty="0">
                <a:latin typeface="Söhne"/>
              </a:rPr>
              <a:t>online </a:t>
            </a:r>
            <a:r>
              <a:rPr lang="en-US" sz="1600" b="0" i="0" dirty="0">
                <a:effectLst/>
                <a:latin typeface="Söhne"/>
              </a:rPr>
              <a:t>fraud looms large. Our project focuses on the development of a robust and efficient </a:t>
            </a:r>
            <a:r>
              <a:rPr lang="en-US" sz="1600" dirty="0">
                <a:latin typeface="Söhne"/>
              </a:rPr>
              <a:t>online </a:t>
            </a:r>
            <a:r>
              <a:rPr lang="en-US" sz="1600" b="0" i="0" dirty="0">
                <a:effectLst/>
                <a:latin typeface="Söhne"/>
              </a:rPr>
              <a:t> fraud detection system. By leveraging advanced machine learning algorithms, we aim to safeguard financial transactions by swiftly identifying and mitigating fraudulent activities. </a:t>
            </a:r>
            <a:endParaRPr lang="en-US" sz="1600"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dirty="0"/>
              <a:t>Online</a:t>
            </a:r>
            <a:r>
              <a:rPr lang="en-US" noProof="0" dirty="0"/>
              <a:t> Fraud Detection</a:t>
            </a:r>
          </a:p>
        </p:txBody>
      </p:sp>
      <p:pic>
        <p:nvPicPr>
          <p:cNvPr id="17" name="Picture Placeholder 16">
            <a:extLst>
              <a:ext uri="{FF2B5EF4-FFF2-40B4-BE49-F238E27FC236}">
                <a16:creationId xmlns:a16="http://schemas.microsoft.com/office/drawing/2014/main" id="{BF762EE6-6427-0B7B-D78C-4EE48EF97BAE}"/>
              </a:ext>
            </a:extLst>
          </p:cNvPr>
          <p:cNvPicPr>
            <a:picLocks noGrp="1" noChangeAspect="1"/>
          </p:cNvPicPr>
          <p:nvPr>
            <p:ph type="pic" sz="quarter" idx="51"/>
          </p:nvPr>
        </p:nvPicPr>
        <p:blipFill>
          <a:blip r:embed="rId2"/>
          <a:srcRect l="14704" r="14704"/>
          <a:stretch>
            <a:fillRect/>
          </a:stretch>
        </p:blipFill>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852750" y="1031059"/>
            <a:ext cx="3307250" cy="1285421"/>
          </a:xfrm>
        </p:spPr>
        <p:txBody>
          <a:bodyPr/>
          <a:lstStyle/>
          <a:p>
            <a:r>
              <a:rPr lang="en-US" dirty="0"/>
              <a:t>Libraries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627280" y="2590800"/>
            <a:ext cx="2954522" cy="2326640"/>
          </a:xfrm>
        </p:spPr>
        <p:txBody>
          <a:bodyPr/>
          <a:lstStyle/>
          <a:p>
            <a:endParaRPr lang="en-US" sz="2400" dirty="0">
              <a:solidFill>
                <a:schemeClr val="tx1"/>
              </a:solidFill>
            </a:endParaRPr>
          </a:p>
          <a:p>
            <a:r>
              <a:rPr lang="en-US" sz="2400" dirty="0">
                <a:solidFill>
                  <a:schemeClr val="tx1"/>
                </a:solidFill>
              </a:rPr>
              <a:t>Machine Learning Libraries</a:t>
            </a:r>
          </a:p>
        </p:txBody>
      </p:sp>
      <p:sp>
        <p:nvSpPr>
          <p:cNvPr id="2" name="TextBox 1">
            <a:extLst>
              <a:ext uri="{FF2B5EF4-FFF2-40B4-BE49-F238E27FC236}">
                <a16:creationId xmlns:a16="http://schemas.microsoft.com/office/drawing/2014/main" id="{C149C62A-D9A7-1D06-D42F-3184659EE8F8}"/>
              </a:ext>
            </a:extLst>
          </p:cNvPr>
          <p:cNvSpPr txBox="1"/>
          <p:nvPr/>
        </p:nvSpPr>
        <p:spPr>
          <a:xfrm>
            <a:off x="7132320" y="2692400"/>
            <a:ext cx="4145280" cy="193899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2400" dirty="0">
                <a:solidFill>
                  <a:prstClr val="white"/>
                </a:solidFill>
                <a:latin typeface="Posterama" panose="020B0504020200020000" pitchFamily="34" charset="0"/>
                <a:ea typeface="微软雅黑"/>
                <a:cs typeface="Posterama" panose="020B0504020200020000" pitchFamily="34" charset="0"/>
              </a:rPr>
              <a:t>Pandas</a:t>
            </a:r>
          </a:p>
          <a:p>
            <a:pPr marL="285750" indent="-285750">
              <a:lnSpc>
                <a:spcPct val="100000"/>
              </a:lnSpc>
              <a:spcBef>
                <a:spcPts val="0"/>
              </a:spcBef>
              <a:buFont typeface="Wingdings" panose="05000000000000000000" pitchFamily="2" charset="2"/>
              <a:buChar char="Ø"/>
            </a:pPr>
            <a:r>
              <a:rPr lang="en-US" sz="2400" dirty="0">
                <a:solidFill>
                  <a:prstClr val="white"/>
                </a:solidFill>
                <a:latin typeface="Posterama" panose="020B0504020200020000" pitchFamily="34" charset="0"/>
                <a:ea typeface="微软雅黑"/>
                <a:cs typeface="Posterama" panose="020B0504020200020000" pitchFamily="34" charset="0"/>
              </a:rPr>
              <a:t>Matplotlib </a:t>
            </a:r>
          </a:p>
          <a:p>
            <a:pPr marL="285750" indent="-285750">
              <a:lnSpc>
                <a:spcPct val="100000"/>
              </a:lnSpc>
              <a:spcBef>
                <a:spcPts val="0"/>
              </a:spcBef>
              <a:buFont typeface="Wingdings" panose="05000000000000000000" pitchFamily="2" charset="2"/>
              <a:buChar char="Ø"/>
            </a:pPr>
            <a:r>
              <a:rPr lang="en-US" sz="2400" dirty="0">
                <a:solidFill>
                  <a:prstClr val="white"/>
                </a:solidFill>
                <a:latin typeface="Posterama" panose="020B0504020200020000" pitchFamily="34" charset="0"/>
                <a:ea typeface="微软雅黑"/>
                <a:cs typeface="Posterama" panose="020B0504020200020000" pitchFamily="34" charset="0"/>
              </a:rPr>
              <a:t>NumPy</a:t>
            </a:r>
          </a:p>
          <a:p>
            <a:pPr marL="285750" indent="-285750">
              <a:lnSpc>
                <a:spcPct val="100000"/>
              </a:lnSpc>
              <a:spcBef>
                <a:spcPts val="0"/>
              </a:spcBef>
              <a:buFont typeface="Wingdings" panose="05000000000000000000" pitchFamily="2" charset="2"/>
              <a:buChar char="Ø"/>
            </a:pPr>
            <a:r>
              <a:rPr lang="en-US" sz="2400" dirty="0">
                <a:solidFill>
                  <a:prstClr val="white"/>
                </a:solidFill>
                <a:latin typeface="Posterama" panose="020B0504020200020000" pitchFamily="34" charset="0"/>
                <a:ea typeface="微软雅黑"/>
                <a:cs typeface="Posterama" panose="020B0504020200020000" pitchFamily="34" charset="0"/>
              </a:rPr>
              <a:t>Seaborn</a:t>
            </a:r>
          </a:p>
          <a:p>
            <a:pPr marL="285750" indent="-285750">
              <a:lnSpc>
                <a:spcPct val="100000"/>
              </a:lnSpc>
              <a:spcBef>
                <a:spcPts val="0"/>
              </a:spcBef>
              <a:buFont typeface="Wingdings" panose="05000000000000000000" pitchFamily="2" charset="2"/>
              <a:buChar char="Ø"/>
            </a:pPr>
            <a:r>
              <a:rPr lang="en-US" sz="2400" dirty="0">
                <a:solidFill>
                  <a:prstClr val="white"/>
                </a:solidFill>
                <a:latin typeface="Posterama" panose="020B0504020200020000" pitchFamily="34" charset="0"/>
                <a:ea typeface="微软雅黑"/>
                <a:cs typeface="Posterama" panose="020B0504020200020000" pitchFamily="34" charset="0"/>
              </a:rPr>
              <a:t>Scikit-learn(SK Learn)</a:t>
            </a:r>
            <a:endParaRPr lang="en-IN" sz="2400" dirty="0">
              <a:solidFill>
                <a:prstClr val="white"/>
              </a:solidFill>
              <a:latin typeface="Posterama" panose="020B0504020200020000" pitchFamily="34" charset="0"/>
              <a:ea typeface="微软雅黑"/>
              <a:cs typeface="Posterama" panose="020B0504020200020000" pitchFamily="34" charset="0"/>
            </a:endParaRPr>
          </a:p>
        </p:txBody>
      </p:sp>
      <p:pic>
        <p:nvPicPr>
          <p:cNvPr id="10" name="Picture Placeholder 9">
            <a:extLst>
              <a:ext uri="{FF2B5EF4-FFF2-40B4-BE49-F238E27FC236}">
                <a16:creationId xmlns:a16="http://schemas.microsoft.com/office/drawing/2014/main" id="{107226E0-5D66-64AC-B71D-0E6B9D8261EA}"/>
              </a:ext>
            </a:extLst>
          </p:cNvPr>
          <p:cNvPicPr>
            <a:picLocks noGrp="1" noChangeAspect="1"/>
          </p:cNvPicPr>
          <p:nvPr>
            <p:ph type="pic" sz="quarter" idx="47"/>
          </p:nvPr>
        </p:nvPicPr>
        <p:blipFill>
          <a:blip r:embed="rId2"/>
          <a:srcRect l="25457" r="25457"/>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Decision Tree Algorithm</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dirty="0"/>
              <a:t>Online</a:t>
            </a:r>
            <a:r>
              <a:rPr lang="en-US" noProof="0" dirty="0"/>
              <a:t> Fraud Detection</a:t>
            </a:r>
          </a:p>
        </p:txBody>
      </p:sp>
      <p:sp>
        <p:nvSpPr>
          <p:cNvPr id="3" name="Chart Placeholder 2">
            <a:extLst>
              <a:ext uri="{FF2B5EF4-FFF2-40B4-BE49-F238E27FC236}">
                <a16:creationId xmlns:a16="http://schemas.microsoft.com/office/drawing/2014/main" id="{DFC76401-B768-89B3-0F4D-E348C3785DE6}"/>
              </a:ext>
            </a:extLst>
          </p:cNvPr>
          <p:cNvSpPr>
            <a:spLocks noGrp="1"/>
          </p:cNvSpPr>
          <p:nvPr>
            <p:ph type="chart" sz="quarter" idx="27"/>
          </p:nvPr>
        </p:nvSpPr>
        <p:spPr>
          <a:xfrm>
            <a:off x="587829" y="1622511"/>
            <a:ext cx="10515600" cy="1689650"/>
          </a:xfrm>
        </p:spPr>
        <p:txBody>
          <a:bodyPr/>
          <a:lstStyle/>
          <a:p>
            <a:r>
              <a:rPr lang="en-US" b="0" i="0" dirty="0">
                <a:effectLst/>
                <a:latin typeface="Söhne"/>
              </a:rPr>
              <a:t>The decision tree algorithm is a powerful machine learning technique used for classification and regression tasks. It operates by recursively splitting the dataset based on features, creating a tree-like structure where each node represents a decision based on a specific feature. </a:t>
            </a:r>
          </a:p>
          <a:p>
            <a:r>
              <a:rPr lang="en-US" b="0" i="0" dirty="0">
                <a:effectLst/>
                <a:latin typeface="Söhne"/>
              </a:rPr>
              <a:t>Decision nodes determine the feature to split upon, and leaf nodes provide the final output, whether a class label in classification or a numerical value in regression. Decision trees are easy to interpret and can model complex relationships in the data.</a:t>
            </a:r>
          </a:p>
          <a:p>
            <a:pPr marL="0" indent="0">
              <a:buNone/>
            </a:pPr>
            <a:endParaRPr lang="en-US" dirty="0">
              <a:latin typeface="Söhne"/>
            </a:endParaRPr>
          </a:p>
          <a:p>
            <a:endParaRPr lang="en-IN" dirty="0"/>
          </a:p>
        </p:txBody>
      </p:sp>
      <p:sp>
        <p:nvSpPr>
          <p:cNvPr id="5" name="TextBox 4">
            <a:extLst>
              <a:ext uri="{FF2B5EF4-FFF2-40B4-BE49-F238E27FC236}">
                <a16:creationId xmlns:a16="http://schemas.microsoft.com/office/drawing/2014/main" id="{273AF216-4200-8921-2304-E0BAE30AD397}"/>
              </a:ext>
            </a:extLst>
          </p:cNvPr>
          <p:cNvSpPr txBox="1"/>
          <p:nvPr/>
        </p:nvSpPr>
        <p:spPr>
          <a:xfrm>
            <a:off x="-457200" y="3676964"/>
            <a:ext cx="3972560" cy="523220"/>
          </a:xfrm>
          <a:prstGeom prst="rect">
            <a:avLst/>
          </a:prstGeom>
        </p:spPr>
        <p:txBody>
          <a:bodyPr wrap="square" rtlCol="0">
            <a:spAutoFit/>
          </a:bodyPr>
          <a:lstStyle/>
          <a:p>
            <a:pPr marL="0" indent="0" algn="ctr">
              <a:lnSpc>
                <a:spcPct val="100000"/>
              </a:lnSpc>
              <a:spcBef>
                <a:spcPts val="0"/>
              </a:spcBef>
              <a:buFontTx/>
              <a:buNone/>
            </a:pPr>
            <a:r>
              <a:rPr lang="en-US" sz="2800" b="1" dirty="0">
                <a:solidFill>
                  <a:prstClr val="white"/>
                </a:solidFill>
                <a:latin typeface="Posterama" panose="020B0504020200020000" pitchFamily="34" charset="0"/>
                <a:ea typeface="微软雅黑"/>
                <a:cs typeface="Posterama" panose="020B0504020200020000" pitchFamily="34" charset="0"/>
              </a:rPr>
              <a:t>Benefits</a:t>
            </a:r>
            <a:endParaRPr lang="en-IN" sz="2800" b="1"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39997FA2-64F5-D795-09C5-81BEFD741CCF}"/>
              </a:ext>
            </a:extLst>
          </p:cNvPr>
          <p:cNvSpPr txBox="1"/>
          <p:nvPr/>
        </p:nvSpPr>
        <p:spPr>
          <a:xfrm flipH="1">
            <a:off x="756917" y="4564985"/>
            <a:ext cx="4719322" cy="1015663"/>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Interpretability</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Feature Importance</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Robustness</a:t>
            </a:r>
            <a:endParaRPr lang="en-IN" sz="20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Algorithm Implementation</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Online fraud detection</a:t>
            </a:r>
            <a:endParaRPr lang="en-US" noProof="0" dirty="0"/>
          </a:p>
        </p:txBody>
      </p:sp>
      <p:sp>
        <p:nvSpPr>
          <p:cNvPr id="4" name="Table Placeholder 3">
            <a:extLst>
              <a:ext uri="{FF2B5EF4-FFF2-40B4-BE49-F238E27FC236}">
                <a16:creationId xmlns:a16="http://schemas.microsoft.com/office/drawing/2014/main" id="{8FA46EFF-AECB-EACC-1FF4-06DF7F5F0735}"/>
              </a:ext>
            </a:extLst>
          </p:cNvPr>
          <p:cNvSpPr>
            <a:spLocks noGrp="1"/>
          </p:cNvSpPr>
          <p:nvPr>
            <p:ph type="tbl" sz="quarter" idx="27"/>
          </p:nvPr>
        </p:nvSpPr>
        <p:spPr>
          <a:xfrm>
            <a:off x="581709" y="1879600"/>
            <a:ext cx="4488131" cy="4256862"/>
          </a:xfrm>
        </p:spPr>
        <p:txBody>
          <a:bodyPr/>
          <a:lstStyle/>
          <a:p>
            <a:r>
              <a:rPr lang="en-US" dirty="0"/>
              <a:t>Data Preprocessing</a:t>
            </a:r>
          </a:p>
          <a:p>
            <a:r>
              <a:rPr lang="en-US" dirty="0"/>
              <a:t>Dataset Splitting</a:t>
            </a:r>
          </a:p>
          <a:p>
            <a:r>
              <a:rPr lang="en-US" dirty="0"/>
              <a:t>Model Selection</a:t>
            </a:r>
          </a:p>
          <a:p>
            <a:r>
              <a:rPr lang="en-US" dirty="0"/>
              <a:t>Hyperparameter Tuning</a:t>
            </a:r>
          </a:p>
          <a:p>
            <a:r>
              <a:rPr lang="en-US" dirty="0"/>
              <a:t>Model Training</a:t>
            </a:r>
          </a:p>
          <a:p>
            <a:r>
              <a:rPr lang="en-US" dirty="0"/>
              <a:t>Model Evaluation</a:t>
            </a:r>
          </a:p>
          <a:p>
            <a:r>
              <a:rPr lang="en-IN" dirty="0"/>
              <a:t>Performance Analysis</a:t>
            </a:r>
          </a:p>
          <a:p>
            <a:r>
              <a:rPr lang="en-IN" dirty="0"/>
              <a:t>Cross-Validation</a:t>
            </a:r>
          </a:p>
          <a:p>
            <a:r>
              <a:rPr lang="en-IN" dirty="0"/>
              <a:t>Model Deployment</a:t>
            </a:r>
          </a:p>
          <a:p>
            <a:r>
              <a:rPr lang="en-IN" dirty="0"/>
              <a:t>Monitoring and </a:t>
            </a:r>
            <a:r>
              <a:rPr lang="en-IN" dirty="0" err="1"/>
              <a:t>Manitenance</a:t>
            </a:r>
            <a:endParaRPr lang="en-IN" dirty="0"/>
          </a:p>
        </p:txBody>
      </p:sp>
      <p:pic>
        <p:nvPicPr>
          <p:cNvPr id="9" name="Picture 8">
            <a:extLst>
              <a:ext uri="{FF2B5EF4-FFF2-40B4-BE49-F238E27FC236}">
                <a16:creationId xmlns:a16="http://schemas.microsoft.com/office/drawing/2014/main" id="{F9DDB181-0307-23DC-E24E-8DBBCC952CB1}"/>
              </a:ext>
            </a:extLst>
          </p:cNvPr>
          <p:cNvPicPr>
            <a:picLocks noChangeAspect="1"/>
          </p:cNvPicPr>
          <p:nvPr/>
        </p:nvPicPr>
        <p:blipFill rotWithShape="1">
          <a:blip r:embed="rId3"/>
          <a:srcRect l="8385" t="4961" r="6228"/>
          <a:stretch/>
        </p:blipFill>
        <p:spPr>
          <a:xfrm>
            <a:off x="5300493" y="1737360"/>
            <a:ext cx="6286889" cy="4114800"/>
          </a:xfrm>
          <a:prstGeom prst="rect">
            <a:avLst/>
          </a:prstGeom>
          <a:ln>
            <a:solidFill>
              <a:schemeClr val="bg1"/>
            </a:solidFill>
          </a:ln>
        </p:spPr>
      </p:pic>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250570" y="1018577"/>
            <a:ext cx="4518122" cy="781581"/>
          </a:xfrm>
        </p:spPr>
        <p:txBody>
          <a:bodyPr/>
          <a:lstStyle/>
          <a:p>
            <a:r>
              <a:rPr lang="en-US" sz="4400" dirty="0"/>
              <a:t>Benefits </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1605280"/>
            <a:ext cx="4672693" cy="3778641"/>
          </a:xfrm>
        </p:spPr>
        <p:txBody>
          <a:bodyPr/>
          <a:lstStyle/>
          <a:p>
            <a:endParaRPr lang="en-US" dirty="0"/>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Online fraud detection</a:t>
            </a:r>
            <a:endParaRPr lang="en-US" noProof="0" dirty="0"/>
          </a:p>
        </p:txBody>
      </p:sp>
      <p:sp>
        <p:nvSpPr>
          <p:cNvPr id="2" name="TextBox 1">
            <a:extLst>
              <a:ext uri="{FF2B5EF4-FFF2-40B4-BE49-F238E27FC236}">
                <a16:creationId xmlns:a16="http://schemas.microsoft.com/office/drawing/2014/main" id="{069A040E-ECEF-1A1E-1BDF-A9C10566AB56}"/>
              </a:ext>
            </a:extLst>
          </p:cNvPr>
          <p:cNvSpPr txBox="1"/>
          <p:nvPr/>
        </p:nvSpPr>
        <p:spPr>
          <a:xfrm>
            <a:off x="6431280" y="2143760"/>
            <a:ext cx="4836160" cy="4093428"/>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Financial Security</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Trust Building</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Cost Savings</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Compliance</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Data Insights</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Improved Reputation</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Early Detection</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Global Covering</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Risk Management</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Prevents Account Takeover</a:t>
            </a:r>
          </a:p>
          <a:p>
            <a:pPr marL="285750" indent="-285750">
              <a:lnSpc>
                <a:spcPct val="100000"/>
              </a:lnSpc>
              <a:spcBef>
                <a:spcPts val="0"/>
              </a:spcBef>
              <a:buFont typeface="Wingdings" panose="05000000000000000000" pitchFamily="2" charset="2"/>
              <a:buChar char="Ø"/>
            </a:pPr>
            <a:r>
              <a:rPr lang="en-US" sz="2000" dirty="0">
                <a:solidFill>
                  <a:prstClr val="white"/>
                </a:solidFill>
                <a:latin typeface="Posterama" panose="020B0504020200020000" pitchFamily="34" charset="0"/>
                <a:ea typeface="微软雅黑"/>
                <a:cs typeface="Posterama" panose="020B0504020200020000" pitchFamily="34" charset="0"/>
              </a:rPr>
              <a:t>Fraud Pattern Analysis</a:t>
            </a:r>
          </a:p>
          <a:p>
            <a:pPr>
              <a:lnSpc>
                <a:spcPct val="100000"/>
              </a:lnSpc>
              <a:spcBef>
                <a:spcPts val="0"/>
              </a:spcBef>
            </a:pPr>
            <a:endParaRPr lang="en-US" sz="20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endParaRPr lang="en-IN" sz="2000" dirty="0">
              <a:solidFill>
                <a:prstClr val="white"/>
              </a:solidFill>
              <a:latin typeface="Posterama" panose="020B0504020200020000" pitchFamily="34" charset="0"/>
              <a:ea typeface="微软雅黑"/>
              <a:cs typeface="Posterama" panose="020B0504020200020000" pitchFamily="34" charset="0"/>
            </a:endParaRPr>
          </a:p>
        </p:txBody>
      </p:sp>
      <p:pic>
        <p:nvPicPr>
          <p:cNvPr id="5" name="Picture 4">
            <a:extLst>
              <a:ext uri="{FF2B5EF4-FFF2-40B4-BE49-F238E27FC236}">
                <a16:creationId xmlns:a16="http://schemas.microsoft.com/office/drawing/2014/main" id="{6CB2E152-8E7A-6FA1-5210-F9FBCA5B4995}"/>
              </a:ext>
            </a:extLst>
          </p:cNvPr>
          <p:cNvPicPr>
            <a:picLocks noChangeAspect="1"/>
          </p:cNvPicPr>
          <p:nvPr/>
        </p:nvPicPr>
        <p:blipFill>
          <a:blip r:embed="rId2"/>
          <a:stretch>
            <a:fillRect/>
          </a:stretch>
        </p:blipFill>
        <p:spPr>
          <a:xfrm>
            <a:off x="924560" y="1219200"/>
            <a:ext cx="3817112" cy="3576320"/>
          </a:xfrm>
          <a:prstGeom prst="flowChartConnector">
            <a:avLst/>
          </a:prstGeom>
        </p:spPr>
      </p:pic>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44707" y="785955"/>
            <a:ext cx="5436334" cy="717725"/>
          </a:xfrm>
        </p:spPr>
        <p:txBody>
          <a:bodyPr/>
          <a:lstStyle/>
          <a:p>
            <a:r>
              <a:rPr lang="en-US" dirty="0"/>
              <a:t>Future Enhancement</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920240"/>
            <a:ext cx="4959822" cy="3340038"/>
          </a:xfrm>
        </p:spPr>
        <p:txBody>
          <a:bodyPr/>
          <a:lstStyle/>
          <a:p>
            <a:pPr marL="285750" indent="-285750">
              <a:buFont typeface="Wingdings" panose="05000000000000000000" pitchFamily="2" charset="2"/>
              <a:buChar char="Ø"/>
            </a:pPr>
            <a:r>
              <a:rPr lang="en-US" sz="1800" dirty="0"/>
              <a:t>Machine Learning Model Optimization</a:t>
            </a:r>
          </a:p>
          <a:p>
            <a:pPr marL="285750" indent="-285750">
              <a:buFont typeface="Wingdings" panose="05000000000000000000" pitchFamily="2" charset="2"/>
              <a:buChar char="Ø"/>
            </a:pPr>
            <a:r>
              <a:rPr lang="en-US" sz="1800" dirty="0"/>
              <a:t>Real-Time Alerts</a:t>
            </a:r>
          </a:p>
          <a:p>
            <a:pPr marL="285750" indent="-285750">
              <a:buFont typeface="Wingdings" panose="05000000000000000000" pitchFamily="2" charset="2"/>
              <a:buChar char="Ø"/>
            </a:pPr>
            <a:r>
              <a:rPr lang="en-US" sz="1800" dirty="0"/>
              <a:t>Multi-Channel Integration</a:t>
            </a:r>
          </a:p>
          <a:p>
            <a:pPr marL="285750" indent="-285750">
              <a:buFont typeface="Wingdings" panose="05000000000000000000" pitchFamily="2" charset="2"/>
              <a:buChar char="Ø"/>
            </a:pPr>
            <a:r>
              <a:rPr lang="en-US" sz="1800" dirty="0"/>
              <a:t>AI-Powered Predictive Analytics</a:t>
            </a:r>
          </a:p>
          <a:p>
            <a:pPr marL="285750" indent="-285750">
              <a:buFont typeface="Wingdings" panose="05000000000000000000" pitchFamily="2" charset="2"/>
              <a:buChar char="Ø"/>
            </a:pPr>
            <a:r>
              <a:rPr lang="en-US" sz="1800" dirty="0"/>
              <a:t>Blockchain Integration</a:t>
            </a:r>
          </a:p>
          <a:p>
            <a:pPr marL="285750" indent="-285750">
              <a:buFont typeface="Wingdings" panose="05000000000000000000" pitchFamily="2" charset="2"/>
              <a:buChar char="Ø"/>
            </a:pPr>
            <a:r>
              <a:rPr lang="en-US" sz="1800" dirty="0"/>
              <a:t>Continuous Data Enrichment</a:t>
            </a:r>
          </a:p>
          <a:p>
            <a:pPr marL="285750" indent="-285750">
              <a:buFont typeface="Wingdings" panose="05000000000000000000" pitchFamily="2" charset="2"/>
              <a:buChar char="Ø"/>
            </a:pPr>
            <a:r>
              <a:rPr lang="en-US" sz="1800" dirty="0"/>
              <a:t>Enhanced User Authentication</a:t>
            </a:r>
          </a:p>
          <a:p>
            <a:pPr marL="285750" indent="-285750">
              <a:buFont typeface="Wingdings" panose="05000000000000000000" pitchFamily="2" charset="2"/>
              <a:buChar char="Ø"/>
            </a:pPr>
            <a:r>
              <a:rPr lang="en-US" sz="1800" dirty="0"/>
              <a:t>Geolocation Verification </a:t>
            </a:r>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Online fraud detection</a:t>
            </a:r>
            <a:endParaRPr lang="en-US" noProof="0" dirty="0"/>
          </a:p>
        </p:txBody>
      </p:sp>
      <p:pic>
        <p:nvPicPr>
          <p:cNvPr id="12" name="Picture Placeholder 11">
            <a:extLst>
              <a:ext uri="{FF2B5EF4-FFF2-40B4-BE49-F238E27FC236}">
                <a16:creationId xmlns:a16="http://schemas.microsoft.com/office/drawing/2014/main" id="{67C1CBA3-488A-47A3-2940-FF5267172A56}"/>
              </a:ext>
            </a:extLst>
          </p:cNvPr>
          <p:cNvPicPr>
            <a:picLocks noGrp="1" noChangeAspect="1"/>
          </p:cNvPicPr>
          <p:nvPr>
            <p:ph type="pic" sz="quarter" idx="48"/>
          </p:nvPr>
        </p:nvPicPr>
        <p:blipFill>
          <a:blip r:embed="rId3"/>
          <a:srcRect l="5099" r="5099"/>
          <a:stretch>
            <a:fillRect/>
          </a:stretch>
        </p:blipFill>
        <p:spPr>
          <a:xfrm>
            <a:off x="7425700" y="1063435"/>
            <a:ext cx="4248873" cy="4731130"/>
          </a:xfrm>
        </p:spPr>
      </p:pic>
    </p:spTree>
    <p:extLst>
      <p:ext uri="{BB962C8B-B14F-4D97-AF65-F5344CB8AC3E}">
        <p14:creationId xmlns:p14="http://schemas.microsoft.com/office/powerpoint/2010/main" val="415753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762588" y="724263"/>
            <a:ext cx="2773680" cy="824381"/>
          </a:xfrm>
        </p:spPr>
        <p:txBody>
          <a:bodyPr/>
          <a:lstStyle/>
          <a:p>
            <a:r>
              <a:rPr lang="en-US" dirty="0"/>
              <a:t>Conclusion</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243370" y="2204931"/>
            <a:ext cx="5557520" cy="2656570"/>
          </a:xfrm>
        </p:spPr>
        <p:txBody>
          <a:bodyPr/>
          <a:lstStyle/>
          <a:p>
            <a:r>
              <a:rPr lang="en-US" dirty="0">
                <a:latin typeface="Söhne"/>
              </a:rPr>
              <a:t>O</a:t>
            </a:r>
            <a:r>
              <a:rPr lang="en-US" b="0" i="0" dirty="0">
                <a:effectLst/>
                <a:latin typeface="Söhne"/>
              </a:rPr>
              <a:t>ur </a:t>
            </a:r>
            <a:r>
              <a:rPr lang="en-US" dirty="0">
                <a:latin typeface="Söhne"/>
              </a:rPr>
              <a:t>Online</a:t>
            </a:r>
            <a:r>
              <a:rPr lang="en-US" b="0" i="0" dirty="0">
                <a:effectLst/>
                <a:latin typeface="Söhne"/>
              </a:rPr>
              <a:t> Fraud Detection project demonstrates the critical role technology plays in safeguarding financial transactions. As we continue to evolve and enhance this system, we remain committed to ensuring the security and trustworthiness of digital transactions in an ever-changing financial landscape.</a:t>
            </a:r>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8F8CE2C2-CF36-47E1-C91A-E5E5FA8F128C}"/>
              </a:ext>
            </a:extLst>
          </p:cNvPr>
          <p:cNvSpPr txBox="1"/>
          <p:nvPr/>
        </p:nvSpPr>
        <p:spPr>
          <a:xfrm>
            <a:off x="7843520" y="5052380"/>
            <a:ext cx="3972560" cy="830997"/>
          </a:xfrm>
          <a:prstGeom prst="rect">
            <a:avLst/>
          </a:prstGeom>
        </p:spPr>
        <p:txBody>
          <a:bodyPr wrap="square" rtlCol="0">
            <a:spAutoFit/>
          </a:bodyPr>
          <a:lstStyle/>
          <a:p>
            <a:pPr marL="0" indent="0" algn="ctr">
              <a:lnSpc>
                <a:spcPct val="100000"/>
              </a:lnSpc>
              <a:spcBef>
                <a:spcPts val="0"/>
              </a:spcBef>
              <a:buFontTx/>
              <a:buNone/>
            </a:pPr>
            <a:r>
              <a:rPr lang="en-US" sz="4800" b="1" dirty="0">
                <a:solidFill>
                  <a:prstClr val="white"/>
                </a:solidFill>
                <a:latin typeface="Arial Black" panose="020B0A04020102020204" pitchFamily="34" charset="0"/>
                <a:ea typeface="微软雅黑"/>
                <a:cs typeface="Posterama" panose="020B0504020200020000" pitchFamily="34" charset="0"/>
              </a:rPr>
              <a:t>Thank You</a:t>
            </a:r>
            <a:endParaRPr lang="en-IN" sz="4800" b="1" dirty="0">
              <a:solidFill>
                <a:prstClr val="white"/>
              </a:solidFill>
              <a:latin typeface="Arial Black" panose="020B0A04020102020204" pitchFamily="34" charset="0"/>
              <a:ea typeface="微软雅黑"/>
              <a:cs typeface="Posterama" panose="020B0504020200020000" pitchFamily="34" charset="0"/>
            </a:endParaRPr>
          </a:p>
        </p:txBody>
      </p:sp>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337</TotalTime>
  <Words>336</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等线</vt:lpstr>
      <vt:lpstr>Abadi</vt:lpstr>
      <vt:lpstr>Arial</vt:lpstr>
      <vt:lpstr>Arial Black</vt:lpstr>
      <vt:lpstr>Calibri</vt:lpstr>
      <vt:lpstr>Posterama</vt:lpstr>
      <vt:lpstr>Posterama Text Black</vt:lpstr>
      <vt:lpstr>Posterama Text SemiBold</vt:lpstr>
      <vt:lpstr>Söhne</vt:lpstr>
      <vt:lpstr>Wingdings</vt:lpstr>
      <vt:lpstr>Office 主题​​</vt:lpstr>
      <vt:lpstr>Online Fraud Detection</vt:lpstr>
      <vt:lpstr>Team Members</vt:lpstr>
      <vt:lpstr>Introduction</vt:lpstr>
      <vt:lpstr>Libraries</vt:lpstr>
      <vt:lpstr>Decision Tree Algorithm</vt:lpstr>
      <vt:lpstr>Algorithm Implementation</vt:lpstr>
      <vt:lpstr>Benefits </vt:lpstr>
      <vt:lpstr>Future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mounika valurouthu</dc:creator>
  <cp:lastModifiedBy>mounika valurouthu</cp:lastModifiedBy>
  <cp:revision>4</cp:revision>
  <dcterms:created xsi:type="dcterms:W3CDTF">2023-09-13T03:49:34Z</dcterms:created>
  <dcterms:modified xsi:type="dcterms:W3CDTF">2023-10-04T11:28:58Z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