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dvent Pro SemiBold"/>
      <p:regular r:id="rId20"/>
      <p:bold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regular.fntdata"/><Relationship Id="rId22" Type="http://schemas.openxmlformats.org/officeDocument/2006/relationships/font" Target="fonts/FiraSansExtraCondensedMedium-regular.fntdata"/><Relationship Id="rId21" Type="http://schemas.openxmlformats.org/officeDocument/2006/relationships/font" Target="fonts/AdventProSemiBold-bold.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will start with talking about what didn’t work.  Intuitively, we thought these more complex models would provide better results, but it turned out we were wrong. </a:t>
            </a:r>
            <a:endParaRPr/>
          </a:p>
          <a:p>
            <a:pPr indent="-298450" lvl="0" marL="457200" rtl="0" algn="l">
              <a:spcBef>
                <a:spcPts val="0"/>
              </a:spcBef>
              <a:spcAft>
                <a:spcPts val="0"/>
              </a:spcAft>
              <a:buSzPts val="1100"/>
              <a:buChar char="●"/>
            </a:pPr>
            <a:r>
              <a:rPr lang="en"/>
              <a:t>So on this slide, you can see that we have listed out what each of the models we have tried are good for when making a predictive model</a:t>
            </a:r>
            <a:endParaRPr/>
          </a:p>
          <a:p>
            <a:pPr indent="-298450" lvl="0" marL="457200" rtl="0" algn="l">
              <a:spcBef>
                <a:spcPts val="0"/>
              </a:spcBef>
              <a:spcAft>
                <a:spcPts val="0"/>
              </a:spcAft>
              <a:buSzPts val="1100"/>
              <a:buChar char="●"/>
            </a:pPr>
            <a:r>
              <a:rPr lang="en"/>
              <a:t>Starting with CatBoost, we know that it works best with categorical values, and our data was mainly quantitative</a:t>
            </a:r>
            <a:endParaRPr/>
          </a:p>
          <a:p>
            <a:pPr indent="-298450" lvl="0" marL="457200" rtl="0" algn="l">
              <a:spcBef>
                <a:spcPts val="0"/>
              </a:spcBef>
              <a:spcAft>
                <a:spcPts val="0"/>
              </a:spcAft>
              <a:buSzPts val="1100"/>
              <a:buChar char="●"/>
            </a:pPr>
            <a:r>
              <a:rPr lang="en"/>
              <a:t>Next, random forests are good for multi-class object detection, which ended up performing the best out of these models, but not the best overall</a:t>
            </a:r>
            <a:endParaRPr/>
          </a:p>
          <a:p>
            <a:pPr indent="-298450" lvl="0" marL="457200" rtl="0" algn="l">
              <a:spcBef>
                <a:spcPts val="0"/>
              </a:spcBef>
              <a:spcAft>
                <a:spcPts val="0"/>
              </a:spcAft>
              <a:buSzPts val="1100"/>
              <a:buChar char="●"/>
            </a:pPr>
            <a:r>
              <a:rPr lang="en"/>
              <a:t>Next XGBoost is known for performing well with unbalanced data</a:t>
            </a:r>
            <a:endParaRPr/>
          </a:p>
          <a:p>
            <a:pPr indent="-298450" lvl="0" marL="457200" rtl="0" algn="l">
              <a:spcBef>
                <a:spcPts val="0"/>
              </a:spcBef>
              <a:spcAft>
                <a:spcPts val="0"/>
              </a:spcAft>
              <a:buSzPts val="1100"/>
              <a:buChar char="●"/>
            </a:pPr>
            <a:r>
              <a:rPr lang="en"/>
              <a:t>And decision trees are good when simplicity is important and computing power is limited</a:t>
            </a:r>
            <a:endParaRPr/>
          </a:p>
          <a:p>
            <a:pPr indent="-298450" lvl="0" marL="457200" rtl="0" algn="l">
              <a:spcBef>
                <a:spcPts val="0"/>
              </a:spcBef>
              <a:spcAft>
                <a:spcPts val="0"/>
              </a:spcAft>
              <a:buSzPts val="1100"/>
              <a:buChar char="●"/>
            </a:pPr>
            <a:r>
              <a:rPr lang="en">
                <a:solidFill>
                  <a:schemeClr val="dk1"/>
                </a:solidFill>
              </a:rPr>
              <a:t>These descriptions were important because they helped us realize why the models didnt work for our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09d24f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09d24f7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on this slide you can see the Mean Squared Error Values for each of our models. </a:t>
            </a:r>
            <a:endParaRPr/>
          </a:p>
          <a:p>
            <a:pPr indent="-298450" lvl="0" marL="457200" rtl="0" algn="l">
              <a:spcBef>
                <a:spcPts val="0"/>
              </a:spcBef>
              <a:spcAft>
                <a:spcPts val="0"/>
              </a:spcAft>
              <a:buSzPts val="1100"/>
              <a:buChar char="●"/>
            </a:pPr>
            <a:r>
              <a:rPr lang="en"/>
              <a:t>Mean Squared Error is the metric we used to gauge the accuracy of each model. We used MSE because it is a simple metric that checks how close estimates or forecasts are to actual values. </a:t>
            </a:r>
            <a:endParaRPr/>
          </a:p>
          <a:p>
            <a:pPr indent="-298450" lvl="0" marL="457200" rtl="0" algn="l">
              <a:spcBef>
                <a:spcPts val="0"/>
              </a:spcBef>
              <a:spcAft>
                <a:spcPts val="0"/>
              </a:spcAft>
              <a:buSzPts val="1100"/>
              <a:buChar char="●"/>
            </a:pPr>
            <a:r>
              <a:rPr lang="en"/>
              <a:t>We first tried each model “out-of-the-box” with little to no hyperparameter tuning to find out which model fits our data best.  </a:t>
            </a:r>
            <a:endParaRPr/>
          </a:p>
          <a:p>
            <a:pPr indent="-298450" lvl="0" marL="457200" rtl="0" algn="l">
              <a:spcBef>
                <a:spcPts val="0"/>
              </a:spcBef>
              <a:spcAft>
                <a:spcPts val="0"/>
              </a:spcAft>
              <a:buSzPts val="1100"/>
              <a:buChar char="●"/>
            </a:pPr>
            <a:r>
              <a:rPr lang="en"/>
              <a:t>You can see that decision trees did not perform well at all, followed by random forests.  XGBoost and CatBoost had similar performance, but still did not have the best overall MSE.</a:t>
            </a:r>
            <a:endParaRPr/>
          </a:p>
          <a:p>
            <a:pPr indent="-298450" lvl="0" marL="457200" rtl="0" algn="l">
              <a:spcBef>
                <a:spcPts val="0"/>
              </a:spcBef>
              <a:spcAft>
                <a:spcPts val="0"/>
              </a:spcAft>
              <a:buSzPts val="1100"/>
              <a:buChar char="●"/>
            </a:pPr>
            <a:r>
              <a:rPr lang="en"/>
              <a:t>It turned out that the model Gillian will talk about next fit our data best, so we did not end up doing more hyperparameter tuning with these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a80ac6b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a80ac6b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a80ac6bd7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a80ac6bd7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Perhaps hourly values might work better</a:t>
            </a:r>
            <a:endParaRPr/>
          </a:p>
          <a:p>
            <a:pPr indent="-298450" lvl="0" marL="457200" rtl="0" algn="l">
              <a:spcBef>
                <a:spcPts val="0"/>
              </a:spcBef>
              <a:spcAft>
                <a:spcPts val="0"/>
              </a:spcAft>
              <a:buSzPts val="1100"/>
              <a:buChar char="-"/>
            </a:pPr>
            <a:r>
              <a:rPr lang="en"/>
              <a:t>Trim date range to “useful” data points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b0af8a65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b0af8a65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Malik</a:t>
            </a:r>
            <a:endParaRPr/>
          </a:p>
          <a:p>
            <a:pPr indent="0" lvl="0" marL="0" rtl="0" algn="l">
              <a:lnSpc>
                <a:spcPct val="115000"/>
              </a:lnSpc>
              <a:spcBef>
                <a:spcPts val="1200"/>
              </a:spcBef>
              <a:spcAft>
                <a:spcPts val="0"/>
              </a:spcAft>
              <a:buNone/>
            </a:pPr>
            <a:r>
              <a:rPr lang="en"/>
              <a:t>As we come to a close on this project, we feel as a team we have built a really successful project that ultimately resulted in very interesting visualizations of our data that provided a lot of insights into mobility usage in Austin, and we also ended up with a fair model for predicting vehicle usage. This model could potentially be used by the City of Austin or mobility companies to predict usage and increase or decrease supply accordingly, ultimately minimizing the cost of idle scooters. We were able to achieve this model by combining our data with a weather dataset, and we could likely further improve our model by including data about holidays, event, and other human behaviors to get a better sense of when people are more likely to use scooters in Austin.</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had a really good time building out this project from the data preprocessing pipeline to the visualizations to our final model. We found the mobility dataset fun to explore and enjoyed being able to apply the skills and strategies we learned into this course to a dataset that has real implications and a more concrete context. Thank you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Advancements in location-based services, the Internet, and mobile technologies have contributed to a new form of transportation: shared dockless mobility (these are the short-term rental scooters you see downtown cruising down the wrong side of the street or crashing into pedestrians on the sidewalks)</a:t>
            </a:r>
            <a:endParaRPr/>
          </a:p>
          <a:p>
            <a:pPr indent="-298450" lvl="0" marL="457200" rtl="0" algn="l">
              <a:spcBef>
                <a:spcPts val="0"/>
              </a:spcBef>
              <a:spcAft>
                <a:spcPts val="0"/>
              </a:spcAft>
              <a:buSzPts val="1100"/>
              <a:buChar char="●"/>
            </a:pPr>
            <a:r>
              <a:rPr lang="en"/>
              <a:t>We use advanced analytics to predict number of trips from shared dockless mobility services by leveraging historical weather and historical shared dockless mobility data with the aim to help service provides better meet demand, limit the number of idle scooters and maximize customer satisfaction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af1d32e6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af1d32e6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Malik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final dataset that we used for modeling contained data from two datasets: a mobility dataset, and a weather dataset. The mobility dataset that we began with contained about 10 million rows of data about trips on personal mobility vehicles: bicycles, scooters, and mopeds. We took this data and cleaned it, aggregated it by day, and merged it with daily weather data to further improve our predictions in our modeling pipeline. Our cleaned and merged dataset contained information from April 4th, 2018 to November 16th, 2020. It contained 1450 rows, and 23 columns where each row represented one day of mobility and weather information. The mobility data contained aggregated data about the number of trips per day per vehicle type, the average trip duration and distance, as well as date information. Our weather data, which required no cleaning, contained data about the temperature, wind speed, and precipitation, and others, however we only used the most relevant of these columns in our final models, as not all of the columns would have a large effect on mobility vehicle usage.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6c52a2e8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c52a2e8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three types of mobility (scooter, bicycle, moped) have different times at which they have been available to consumers. Most notably mopeds have been around since late 2019 while scooter and bicycles have been around early to mid 2018.</a:t>
            </a:r>
            <a:endParaRPr/>
          </a:p>
          <a:p>
            <a:pPr indent="-298450" lvl="0" marL="457200" rtl="0" algn="l">
              <a:lnSpc>
                <a:spcPct val="115000"/>
              </a:lnSpc>
              <a:spcBef>
                <a:spcPts val="0"/>
              </a:spcBef>
              <a:spcAft>
                <a:spcPts val="0"/>
              </a:spcAft>
              <a:buClr>
                <a:schemeClr val="dk1"/>
              </a:buClr>
              <a:buSzPts val="1100"/>
              <a:buChar char="●"/>
            </a:pPr>
            <a:r>
              <a:rPr lang="en"/>
              <a:t>Scooter rides are by far the most popular choice</a:t>
            </a:r>
            <a:endParaRPr/>
          </a:p>
          <a:p>
            <a:pPr indent="-298450" lvl="0" marL="457200" rtl="0" algn="l">
              <a:lnSpc>
                <a:spcPct val="115000"/>
              </a:lnSpc>
              <a:spcBef>
                <a:spcPts val="0"/>
              </a:spcBef>
              <a:spcAft>
                <a:spcPts val="0"/>
              </a:spcAft>
              <a:buClr>
                <a:schemeClr val="dk1"/>
              </a:buClr>
              <a:buSzPts val="1100"/>
              <a:buChar char="●"/>
            </a:pPr>
            <a:r>
              <a:rPr lang="en"/>
              <a:t>we see an increase in scooter rides from april 2018 through sept 2018 probably because a) more people became accustomed to the new mode of shared mobility and b) more of the vehicles were available from more and more vendors.</a:t>
            </a:r>
            <a:endParaRPr/>
          </a:p>
          <a:p>
            <a:pPr indent="-298450" lvl="0" marL="457200" rtl="0" algn="l">
              <a:lnSpc>
                <a:spcPct val="115000"/>
              </a:lnSpc>
              <a:spcBef>
                <a:spcPts val="0"/>
              </a:spcBef>
              <a:spcAft>
                <a:spcPts val="0"/>
              </a:spcAft>
              <a:buClr>
                <a:schemeClr val="dk1"/>
              </a:buClr>
              <a:buSzPts val="1100"/>
              <a:buChar char="●"/>
            </a:pPr>
            <a:r>
              <a:rPr lang="en"/>
              <a:t>we see seasonality effects where oct-dec 2018 and 2019 had a dip in numbers</a:t>
            </a:r>
            <a:endParaRPr/>
          </a:p>
          <a:p>
            <a:pPr indent="-298450" lvl="0" marL="457200" rtl="0" algn="l">
              <a:lnSpc>
                <a:spcPct val="115000"/>
              </a:lnSpc>
              <a:spcBef>
                <a:spcPts val="0"/>
              </a:spcBef>
              <a:spcAft>
                <a:spcPts val="0"/>
              </a:spcAft>
              <a:buClr>
                <a:schemeClr val="dk1"/>
              </a:buClr>
              <a:buSzPts val="1100"/>
              <a:buChar char="●"/>
            </a:pPr>
            <a:r>
              <a:rPr lang="en"/>
              <a:t>we see the effect of covid-19 as sharp decrease from march to april 2020</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f1d32e63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f1d32e63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af1d32e63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af1d32e63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From the plot above, we see that, on average, weekends have a greater number of trips than weekdays. Weekends see a steady rise in number of trips throughout morning and early afternoon hours, peak around 3pm and decrease after.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For weekdays, we see three peaks: one in the morning, one midday and one in the early evening. These peaks probably correspond to morning and afternoon rush hours, as well as lunch time.</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af1d32e63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af1d32e63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f1d32e63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f1d32e63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Nadia + Gillian: we should mention that we </a:t>
            </a:r>
            <a:r>
              <a:rPr b="1" lang="en"/>
              <a:t>expected </a:t>
            </a:r>
            <a:r>
              <a:rPr lang="en"/>
              <a:t>a trend b/w temp and num of trips, but there is no clear indication of one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1710775" y="2804500"/>
            <a:ext cx="5803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Gillian Foster, Saranya Nagarajan, Katherine Wroble, Malik Ouda, Mounika Tarigopula, Nadia Florez</a:t>
            </a:r>
            <a:endParaRPr/>
          </a:p>
        </p:txBody>
      </p:sp>
      <p:sp>
        <p:nvSpPr>
          <p:cNvPr id="431" name="Google Shape;431;p23"/>
          <p:cNvSpPr txBox="1"/>
          <p:nvPr>
            <p:ph type="ctrTitle"/>
          </p:nvPr>
        </p:nvSpPr>
        <p:spPr>
          <a:xfrm>
            <a:off x="726025" y="751900"/>
            <a:ext cx="7781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SHARED DOCKLESS MOBILITY: PREDICTING USAGE</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2"/>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 What Didn’t Work</a:t>
            </a:r>
            <a:endParaRPr sz="3000"/>
          </a:p>
        </p:txBody>
      </p:sp>
      <p:sp>
        <p:nvSpPr>
          <p:cNvPr id="574" name="Google Shape;574;p32"/>
          <p:cNvSpPr txBox="1"/>
          <p:nvPr>
            <p:ph idx="2" type="ctrTitle"/>
          </p:nvPr>
        </p:nvSpPr>
        <p:spPr>
          <a:xfrm>
            <a:off x="6054555"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Forests</a:t>
            </a:r>
            <a:endParaRPr/>
          </a:p>
        </p:txBody>
      </p:sp>
      <p:sp>
        <p:nvSpPr>
          <p:cNvPr id="575" name="Google Shape;575;p32"/>
          <p:cNvSpPr txBox="1"/>
          <p:nvPr>
            <p:ph idx="4" type="ctrTitle"/>
          </p:nvPr>
        </p:nvSpPr>
        <p:spPr>
          <a:xfrm>
            <a:off x="954627" y="2778800"/>
            <a:ext cx="2373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XGBoost</a:t>
            </a:r>
            <a:endParaRPr/>
          </a:p>
        </p:txBody>
      </p:sp>
      <p:sp>
        <p:nvSpPr>
          <p:cNvPr id="576" name="Google Shape;576;p32"/>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Good when simplicity is important</a:t>
            </a:r>
            <a:endParaRPr/>
          </a:p>
        </p:txBody>
      </p:sp>
      <p:sp>
        <p:nvSpPr>
          <p:cNvPr id="577" name="Google Shape;577;p32"/>
          <p:cNvSpPr txBox="1"/>
          <p:nvPr>
            <p:ph type="ctrTitle"/>
          </p:nvPr>
        </p:nvSpPr>
        <p:spPr>
          <a:xfrm>
            <a:off x="1218551" y="1373200"/>
            <a:ext cx="2109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CatBoost</a:t>
            </a:r>
            <a:endParaRPr/>
          </a:p>
        </p:txBody>
      </p:sp>
      <p:sp>
        <p:nvSpPr>
          <p:cNvPr id="578" name="Google Shape;578;p32"/>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Good for categorical values</a:t>
            </a:r>
            <a:endParaRPr/>
          </a:p>
        </p:txBody>
      </p:sp>
      <p:sp>
        <p:nvSpPr>
          <p:cNvPr id="579" name="Google Shape;579;p32"/>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
            </a:r>
            <a:r>
              <a:rPr lang="en"/>
              <a:t>erforms well for multi-class object detection </a:t>
            </a:r>
            <a:endParaRPr/>
          </a:p>
        </p:txBody>
      </p:sp>
      <p:sp>
        <p:nvSpPr>
          <p:cNvPr id="580" name="Google Shape;580;p32"/>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Performs well with unbalanced data</a:t>
            </a:r>
            <a:endParaRPr/>
          </a:p>
        </p:txBody>
      </p:sp>
      <p:sp>
        <p:nvSpPr>
          <p:cNvPr id="581" name="Google Shape;581;p32"/>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582" name="Google Shape;582;p32"/>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6" name="Google Shape;586;p32"/>
          <p:cNvCxnSpPr>
            <a:stCxn id="582" idx="3"/>
            <a:endCxn id="584"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87" name="Google Shape;587;p32"/>
          <p:cNvCxnSpPr>
            <a:stCxn id="584" idx="2"/>
            <a:endCxn id="583"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88" name="Google Shape;588;p32"/>
          <p:cNvCxnSpPr>
            <a:stCxn id="583" idx="3"/>
            <a:endCxn id="585"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589" name="Google Shape;589;p32"/>
          <p:cNvGrpSpPr/>
          <p:nvPr/>
        </p:nvGrpSpPr>
        <p:grpSpPr>
          <a:xfrm>
            <a:off x="5072712" y="3212678"/>
            <a:ext cx="402156" cy="456781"/>
            <a:chOff x="5357662" y="4297637"/>
            <a:chExt cx="287275" cy="326296"/>
          </a:xfrm>
        </p:grpSpPr>
        <p:sp>
          <p:nvSpPr>
            <p:cNvPr id="590" name="Google Shape;590;p32"/>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32"/>
          <p:cNvGrpSpPr/>
          <p:nvPr/>
        </p:nvGrpSpPr>
        <p:grpSpPr>
          <a:xfrm>
            <a:off x="3630590" y="3198869"/>
            <a:ext cx="484361" cy="484405"/>
            <a:chOff x="4890434" y="4287389"/>
            <a:chExt cx="345997" cy="346029"/>
          </a:xfrm>
        </p:grpSpPr>
        <p:sp>
          <p:nvSpPr>
            <p:cNvPr id="596" name="Google Shape;596;p32"/>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2"/>
          <p:cNvGrpSpPr/>
          <p:nvPr/>
        </p:nvGrpSpPr>
        <p:grpSpPr>
          <a:xfrm>
            <a:off x="5029465" y="1816807"/>
            <a:ext cx="488638" cy="438246"/>
            <a:chOff x="5778676" y="3826972"/>
            <a:chExt cx="349052" cy="313055"/>
          </a:xfrm>
        </p:grpSpPr>
        <p:sp>
          <p:nvSpPr>
            <p:cNvPr id="604" name="Google Shape;604;p32"/>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2"/>
          <p:cNvGrpSpPr/>
          <p:nvPr/>
        </p:nvGrpSpPr>
        <p:grpSpPr>
          <a:xfrm>
            <a:off x="3630860" y="1790353"/>
            <a:ext cx="483826" cy="491133"/>
            <a:chOff x="4874902" y="3808799"/>
            <a:chExt cx="345615" cy="350835"/>
          </a:xfrm>
        </p:grpSpPr>
        <p:sp>
          <p:nvSpPr>
            <p:cNvPr id="610" name="Google Shape;610;p32"/>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cxnSp>
        <p:nvCxnSpPr>
          <p:cNvPr id="631" name="Google Shape;631;p33"/>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2" name="Google Shape;632;p33"/>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3" name="Google Shape;633;p33"/>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4" name="Google Shape;634;p33"/>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635" name="Google Shape;635;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 What Didn’t Work</a:t>
            </a:r>
            <a:endParaRPr/>
          </a:p>
        </p:txBody>
      </p:sp>
      <p:cxnSp>
        <p:nvCxnSpPr>
          <p:cNvPr id="636" name="Google Shape;636;p33"/>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637" name="Google Shape;637;p33"/>
          <p:cNvGrpSpPr/>
          <p:nvPr/>
        </p:nvGrpSpPr>
        <p:grpSpPr>
          <a:xfrm>
            <a:off x="1372725" y="2731350"/>
            <a:ext cx="373500" cy="373500"/>
            <a:chOff x="1372725" y="1912500"/>
            <a:chExt cx="373500" cy="373500"/>
          </a:xfrm>
        </p:grpSpPr>
        <p:sp>
          <p:nvSpPr>
            <p:cNvPr id="638" name="Google Shape;638;p33"/>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33"/>
          <p:cNvGrpSpPr/>
          <p:nvPr/>
        </p:nvGrpSpPr>
        <p:grpSpPr>
          <a:xfrm>
            <a:off x="3401092" y="2731350"/>
            <a:ext cx="373500" cy="373500"/>
            <a:chOff x="3212675" y="1912500"/>
            <a:chExt cx="373500" cy="373500"/>
          </a:xfrm>
        </p:grpSpPr>
        <p:sp>
          <p:nvSpPr>
            <p:cNvPr id="641" name="Google Shape;641;p33"/>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33"/>
          <p:cNvGrpSpPr/>
          <p:nvPr/>
        </p:nvGrpSpPr>
        <p:grpSpPr>
          <a:xfrm>
            <a:off x="5429458" y="2731350"/>
            <a:ext cx="373500" cy="373500"/>
            <a:chOff x="5557850" y="1912500"/>
            <a:chExt cx="373500" cy="373500"/>
          </a:xfrm>
        </p:grpSpPr>
        <p:sp>
          <p:nvSpPr>
            <p:cNvPr id="644" name="Google Shape;644;p33"/>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33"/>
          <p:cNvGrpSpPr/>
          <p:nvPr/>
        </p:nvGrpSpPr>
        <p:grpSpPr>
          <a:xfrm>
            <a:off x="7457825" y="2731350"/>
            <a:ext cx="373500" cy="373500"/>
            <a:chOff x="7457825" y="1912500"/>
            <a:chExt cx="373500" cy="373500"/>
          </a:xfrm>
        </p:grpSpPr>
        <p:sp>
          <p:nvSpPr>
            <p:cNvPr id="647" name="Google Shape;647;p33"/>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33"/>
          <p:cNvSpPr txBox="1"/>
          <p:nvPr>
            <p:ph idx="4294967295" type="subTitle"/>
          </p:nvPr>
        </p:nvSpPr>
        <p:spPr>
          <a:xfrm>
            <a:off x="610413" y="1701406"/>
            <a:ext cx="18813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MSE: 101,681,458</a:t>
            </a:r>
            <a:endParaRPr sz="1400"/>
          </a:p>
        </p:txBody>
      </p:sp>
      <p:sp>
        <p:nvSpPr>
          <p:cNvPr id="650" name="Google Shape;650;p33"/>
          <p:cNvSpPr txBox="1"/>
          <p:nvPr>
            <p:ph idx="4294967295" type="subTitle"/>
          </p:nvPr>
        </p:nvSpPr>
        <p:spPr>
          <a:xfrm>
            <a:off x="6703928" y="3431661"/>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MSE: 67,575,173</a:t>
            </a:r>
            <a:endParaRPr sz="1400"/>
          </a:p>
        </p:txBody>
      </p:sp>
      <p:sp>
        <p:nvSpPr>
          <p:cNvPr id="651" name="Google Shape;651;p33"/>
          <p:cNvSpPr txBox="1"/>
          <p:nvPr>
            <p:ph idx="4294967295" type="subTitle"/>
          </p:nvPr>
        </p:nvSpPr>
        <p:spPr>
          <a:xfrm>
            <a:off x="2532889" y="3431648"/>
            <a:ext cx="21099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t>MSE: 42,182,216</a:t>
            </a:r>
            <a:endParaRPr sz="1400"/>
          </a:p>
          <a:p>
            <a:pPr indent="0" lvl="0" marL="0" rtl="0" algn="ctr">
              <a:lnSpc>
                <a:spcPct val="100000"/>
              </a:lnSpc>
              <a:spcBef>
                <a:spcPts val="1600"/>
              </a:spcBef>
              <a:spcAft>
                <a:spcPts val="0"/>
              </a:spcAft>
              <a:buNone/>
            </a:pPr>
            <a:r>
              <a:t/>
            </a:r>
            <a:endParaRPr sz="1400"/>
          </a:p>
          <a:p>
            <a:pPr indent="0" lvl="0" marL="0" rtl="0" algn="ctr">
              <a:lnSpc>
                <a:spcPct val="100000"/>
              </a:lnSpc>
              <a:spcBef>
                <a:spcPts val="1600"/>
              </a:spcBef>
              <a:spcAft>
                <a:spcPts val="1600"/>
              </a:spcAft>
              <a:buNone/>
            </a:pPr>
            <a:r>
              <a:t/>
            </a:r>
            <a:endParaRPr sz="1400"/>
          </a:p>
        </p:txBody>
      </p:sp>
      <p:sp>
        <p:nvSpPr>
          <p:cNvPr id="652" name="Google Shape;652;p33"/>
          <p:cNvSpPr txBox="1"/>
          <p:nvPr>
            <p:ph idx="4294967295" type="subTitle"/>
          </p:nvPr>
        </p:nvSpPr>
        <p:spPr>
          <a:xfrm>
            <a:off x="4569650" y="1701392"/>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MSE: 37,000,954</a:t>
            </a:r>
            <a:endParaRPr sz="1400"/>
          </a:p>
        </p:txBody>
      </p:sp>
      <p:sp>
        <p:nvSpPr>
          <p:cNvPr id="653" name="Google Shape;653;p33"/>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Decision Tree</a:t>
            </a:r>
            <a:endParaRPr sz="2400">
              <a:solidFill>
                <a:schemeClr val="accent2"/>
              </a:solidFill>
            </a:endParaRPr>
          </a:p>
        </p:txBody>
      </p:sp>
      <p:sp>
        <p:nvSpPr>
          <p:cNvPr id="654" name="Google Shape;654;p33"/>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XGBoost</a:t>
            </a:r>
            <a:endParaRPr sz="2400">
              <a:solidFill>
                <a:schemeClr val="accent1"/>
              </a:solidFill>
            </a:endParaRPr>
          </a:p>
        </p:txBody>
      </p:sp>
      <p:sp>
        <p:nvSpPr>
          <p:cNvPr id="655" name="Google Shape;655;p33"/>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CatBoost</a:t>
            </a:r>
            <a:endParaRPr sz="2400">
              <a:solidFill>
                <a:schemeClr val="accent3"/>
              </a:solidFill>
            </a:endParaRPr>
          </a:p>
        </p:txBody>
      </p:sp>
      <p:sp>
        <p:nvSpPr>
          <p:cNvPr id="656" name="Google Shape;656;p33"/>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Random Forests</a:t>
            </a:r>
            <a:endParaRPr sz="240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What Worked</a:t>
            </a:r>
            <a:endParaRPr/>
          </a:p>
        </p:txBody>
      </p:sp>
      <p:sp>
        <p:nvSpPr>
          <p:cNvPr id="662" name="Google Shape;662;p34"/>
          <p:cNvSpPr txBox="1"/>
          <p:nvPr>
            <p:ph idx="4294967295" type="ctrTitle"/>
          </p:nvPr>
        </p:nvSpPr>
        <p:spPr>
          <a:xfrm>
            <a:off x="4883924" y="1127575"/>
            <a:ext cx="29646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One-Hot Encoding</a:t>
            </a:r>
            <a:endParaRPr/>
          </a:p>
        </p:txBody>
      </p:sp>
      <p:sp>
        <p:nvSpPr>
          <p:cNvPr id="663" name="Google Shape;663;p34"/>
          <p:cNvSpPr txBox="1"/>
          <p:nvPr>
            <p:ph idx="4294967295" type="subTitle"/>
          </p:nvPr>
        </p:nvSpPr>
        <p:spPr>
          <a:xfrm>
            <a:off x="4883931" y="1597641"/>
            <a:ext cx="3039300" cy="93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Creating numerical features from weekdays and months</a:t>
            </a:r>
            <a:endParaRPr/>
          </a:p>
        </p:txBody>
      </p:sp>
      <p:sp>
        <p:nvSpPr>
          <p:cNvPr id="664" name="Google Shape;664;p34"/>
          <p:cNvSpPr txBox="1"/>
          <p:nvPr>
            <p:ph idx="4294967295" type="ctrTitle"/>
          </p:nvPr>
        </p:nvSpPr>
        <p:spPr>
          <a:xfrm>
            <a:off x="923350" y="1127575"/>
            <a:ext cx="3039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665" name="Google Shape;665;p34"/>
          <p:cNvSpPr txBox="1"/>
          <p:nvPr>
            <p:ph idx="4294967295" type="subTitle"/>
          </p:nvPr>
        </p:nvSpPr>
        <p:spPr>
          <a:xfrm>
            <a:off x="923625" y="1598015"/>
            <a:ext cx="3039300" cy="117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Tuned with L1 regularization and limited weather data</a:t>
            </a:r>
            <a:endParaRPr/>
          </a:p>
        </p:txBody>
      </p:sp>
      <p:sp>
        <p:nvSpPr>
          <p:cNvPr id="666" name="Google Shape;666;p34"/>
          <p:cNvSpPr/>
          <p:nvPr/>
        </p:nvSpPr>
        <p:spPr>
          <a:xfrm>
            <a:off x="366825" y="2535750"/>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7092250" y="389170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txBox="1"/>
          <p:nvPr>
            <p:ph idx="4294967295" type="ctrTitle"/>
          </p:nvPr>
        </p:nvSpPr>
        <p:spPr>
          <a:xfrm>
            <a:off x="2904550" y="3032575"/>
            <a:ext cx="3039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Series</a:t>
            </a:r>
            <a:endParaRPr/>
          </a:p>
        </p:txBody>
      </p:sp>
      <p:sp>
        <p:nvSpPr>
          <p:cNvPr id="669" name="Google Shape;669;p34"/>
          <p:cNvSpPr txBox="1"/>
          <p:nvPr>
            <p:ph idx="4294967295" type="subTitle"/>
          </p:nvPr>
        </p:nvSpPr>
        <p:spPr>
          <a:xfrm>
            <a:off x="2904825" y="3503015"/>
            <a:ext cx="3039300" cy="117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Inclusion of the previous day’s trip count was our most significant improvement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cxnSp>
        <p:nvCxnSpPr>
          <p:cNvPr id="674" name="Google Shape;674;p35"/>
          <p:cNvCxnSpPr>
            <a:endCxn id="675" idx="1"/>
          </p:cNvCxnSpPr>
          <p:nvPr/>
        </p:nvCxnSpPr>
        <p:spPr>
          <a:xfrm flipH="1" rot="5400000">
            <a:off x="944100" y="1698650"/>
            <a:ext cx="2823900" cy="1244700"/>
          </a:xfrm>
          <a:prstGeom prst="bentConnector4">
            <a:avLst>
              <a:gd fmla="val 58090" name="adj1"/>
              <a:gd fmla="val 119131" name="adj2"/>
            </a:avLst>
          </a:prstGeom>
          <a:noFill/>
          <a:ln cap="flat" cmpd="sng" w="9525">
            <a:solidFill>
              <a:schemeClr val="lt2"/>
            </a:solidFill>
            <a:prstDash val="solid"/>
            <a:round/>
            <a:headEnd len="med" w="med" type="none"/>
            <a:tailEnd len="med" w="med" type="none"/>
          </a:ln>
        </p:spPr>
      </p:cxnSp>
      <p:sp>
        <p:nvSpPr>
          <p:cNvPr id="675" name="Google Shape;675;p35"/>
          <p:cNvSpPr txBox="1"/>
          <p:nvPr>
            <p:ph type="title"/>
          </p:nvPr>
        </p:nvSpPr>
        <p:spPr>
          <a:xfrm>
            <a:off x="1733700" y="29390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700"/>
              <a:t>24</a:t>
            </a:r>
            <a:r>
              <a:rPr lang="en" sz="7700"/>
              <a:t>,237,005</a:t>
            </a:r>
            <a:endParaRPr sz="7700"/>
          </a:p>
        </p:txBody>
      </p:sp>
      <p:sp>
        <p:nvSpPr>
          <p:cNvPr id="676" name="Google Shape;676;p35"/>
          <p:cNvSpPr txBox="1"/>
          <p:nvPr>
            <p:ph idx="1" type="body"/>
          </p:nvPr>
        </p:nvSpPr>
        <p:spPr>
          <a:xfrm>
            <a:off x="3208050" y="1295600"/>
            <a:ext cx="27279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t>Final Regression MSE</a:t>
            </a:r>
            <a:endParaRPr sz="1700"/>
          </a:p>
        </p:txBody>
      </p:sp>
      <p:sp>
        <p:nvSpPr>
          <p:cNvPr id="677" name="Google Shape;677;p35"/>
          <p:cNvSpPr txBox="1"/>
          <p:nvPr>
            <p:ph type="title"/>
          </p:nvPr>
        </p:nvSpPr>
        <p:spPr>
          <a:xfrm>
            <a:off x="1733700" y="189410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700"/>
              <a:t>3</a:t>
            </a:r>
            <a:r>
              <a:rPr lang="en" sz="7700"/>
              <a:t>,771</a:t>
            </a:r>
            <a:endParaRPr sz="7700"/>
          </a:p>
        </p:txBody>
      </p:sp>
      <p:sp>
        <p:nvSpPr>
          <p:cNvPr id="678" name="Google Shape;678;p35"/>
          <p:cNvSpPr txBox="1"/>
          <p:nvPr>
            <p:ph idx="1" type="body"/>
          </p:nvPr>
        </p:nvSpPr>
        <p:spPr>
          <a:xfrm>
            <a:off x="3208050" y="2895800"/>
            <a:ext cx="27279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t>Final Regression MAE</a:t>
            </a:r>
            <a:endParaRPr sz="1700"/>
          </a:p>
        </p:txBody>
      </p:sp>
      <p:cxnSp>
        <p:nvCxnSpPr>
          <p:cNvPr id="679" name="Google Shape;679;p35"/>
          <p:cNvCxnSpPr/>
          <p:nvPr/>
        </p:nvCxnSpPr>
        <p:spPr>
          <a:xfrm rot="10800000">
            <a:off x="5848625" y="2467525"/>
            <a:ext cx="1792800" cy="1534800"/>
          </a:xfrm>
          <a:prstGeom prst="bentConnector3">
            <a:avLst>
              <a:gd fmla="val 17644" name="adj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idx="4" type="ctrTitle"/>
          </p:nvPr>
        </p:nvSpPr>
        <p:spPr>
          <a:xfrm>
            <a:off x="618825" y="411675"/>
            <a:ext cx="500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a:t>
            </a:r>
            <a:endParaRPr sz="3000"/>
          </a:p>
        </p:txBody>
      </p:sp>
      <p:sp>
        <p:nvSpPr>
          <p:cNvPr id="685" name="Google Shape;685;p36"/>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8380675" y="449915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txBox="1"/>
          <p:nvPr>
            <p:ph idx="4294967295" type="body"/>
          </p:nvPr>
        </p:nvSpPr>
        <p:spPr>
          <a:xfrm>
            <a:off x="727500" y="1391525"/>
            <a:ext cx="7689000" cy="3337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Interesting data insights and visualizations</a:t>
            </a:r>
            <a:endParaRPr sz="1900"/>
          </a:p>
          <a:p>
            <a:pPr indent="-349250" lvl="0" marL="457200" rtl="0" algn="l">
              <a:spcBef>
                <a:spcPts val="0"/>
              </a:spcBef>
              <a:spcAft>
                <a:spcPts val="0"/>
              </a:spcAft>
              <a:buSzPts val="1900"/>
              <a:buChar char="●"/>
            </a:pPr>
            <a:r>
              <a:rPr lang="en" sz="1900"/>
              <a:t>Achieved minimally accurate model for predicting vehicle usage</a:t>
            </a:r>
            <a:endParaRPr sz="1900"/>
          </a:p>
          <a:p>
            <a:pPr indent="-349250" lvl="0" marL="457200" rtl="0" algn="l">
              <a:spcBef>
                <a:spcPts val="0"/>
              </a:spcBef>
              <a:spcAft>
                <a:spcPts val="0"/>
              </a:spcAft>
              <a:buSzPts val="1900"/>
              <a:buChar char="●"/>
            </a:pPr>
            <a:r>
              <a:rPr lang="en" sz="1900"/>
              <a:t>Usefulness of the model</a:t>
            </a:r>
            <a:endParaRPr sz="1900"/>
          </a:p>
          <a:p>
            <a:pPr indent="-349250" lvl="1" marL="914400" rtl="0" algn="l">
              <a:spcBef>
                <a:spcPts val="0"/>
              </a:spcBef>
              <a:spcAft>
                <a:spcPts val="0"/>
              </a:spcAft>
              <a:buSzPts val="1900"/>
              <a:buChar char="○"/>
            </a:pPr>
            <a:r>
              <a:rPr lang="en" sz="1900"/>
              <a:t>Can be used to predict usage and increase or decrease supply accordingly</a:t>
            </a:r>
            <a:endParaRPr sz="1900"/>
          </a:p>
          <a:p>
            <a:pPr indent="-349250" lvl="1" marL="914400" rtl="0" algn="l">
              <a:spcBef>
                <a:spcPts val="0"/>
              </a:spcBef>
              <a:spcAft>
                <a:spcPts val="0"/>
              </a:spcAft>
              <a:buSzPts val="1900"/>
              <a:buChar char="○"/>
            </a:pPr>
            <a:r>
              <a:rPr lang="en" sz="1900"/>
              <a:t>Minimize cost of idle scooters</a:t>
            </a:r>
            <a:endParaRPr sz="1900"/>
          </a:p>
          <a:p>
            <a:pPr indent="-349250" lvl="0" marL="457200" rtl="0" algn="l">
              <a:spcBef>
                <a:spcPts val="0"/>
              </a:spcBef>
              <a:spcAft>
                <a:spcPts val="0"/>
              </a:spcAft>
              <a:buSzPts val="1900"/>
              <a:buChar char="●"/>
            </a:pPr>
            <a:r>
              <a:rPr lang="en" sz="1900"/>
              <a:t>Using some weather data improved our model</a:t>
            </a:r>
            <a:endParaRPr sz="1900"/>
          </a:p>
          <a:p>
            <a:pPr indent="-349250" lvl="1" marL="914400" rtl="0" algn="l">
              <a:spcBef>
                <a:spcPts val="0"/>
              </a:spcBef>
              <a:spcAft>
                <a:spcPts val="0"/>
              </a:spcAft>
              <a:buSzPts val="1900"/>
              <a:buChar char="○"/>
            </a:pPr>
            <a:r>
              <a:rPr lang="en" sz="1900"/>
              <a:t>Holiday and event (ACL and SXSW) data could improve our model</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7"/>
          <p:cNvSpPr txBox="1"/>
          <p:nvPr>
            <p:ph type="title"/>
          </p:nvPr>
        </p:nvSpPr>
        <p:spPr>
          <a:xfrm>
            <a:off x="2471150" y="21348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93" name="Google Shape;693;p37"/>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37"/>
          <p:cNvGrpSpPr/>
          <p:nvPr/>
        </p:nvGrpSpPr>
        <p:grpSpPr>
          <a:xfrm>
            <a:off x="7981434" y="-1177061"/>
            <a:ext cx="203789" cy="1274754"/>
            <a:chOff x="2877432" y="975334"/>
            <a:chExt cx="188886" cy="1181531"/>
          </a:xfrm>
        </p:grpSpPr>
        <p:sp>
          <p:nvSpPr>
            <p:cNvPr id="695" name="Google Shape;695;p3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37"/>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3" type="ctrTitle"/>
          </p:nvPr>
        </p:nvSpPr>
        <p:spPr>
          <a:xfrm>
            <a:off x="5142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462" name="Google Shape;462;p24"/>
          <p:cNvSpPr txBox="1"/>
          <p:nvPr>
            <p:ph idx="4" type="ctrTitle"/>
          </p:nvPr>
        </p:nvSpPr>
        <p:spPr>
          <a:xfrm>
            <a:off x="2690000" y="3396800"/>
            <a:ext cx="19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a:t>
            </a:r>
            <a:endParaRPr/>
          </a:p>
        </p:txBody>
      </p:sp>
      <p:sp>
        <p:nvSpPr>
          <p:cNvPr id="463" name="Google Shape;463;p24"/>
          <p:cNvSpPr txBox="1"/>
          <p:nvPr>
            <p:ph type="ctrTitle"/>
          </p:nvPr>
        </p:nvSpPr>
        <p:spPr>
          <a:xfrm>
            <a:off x="469400" y="3549200"/>
            <a:ext cx="222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 DATA DESCRIPTION</a:t>
            </a:r>
            <a:endParaRPr i="1"/>
          </a:p>
        </p:txBody>
      </p:sp>
      <p:sp>
        <p:nvSpPr>
          <p:cNvPr id="464" name="Google Shape;464;p24"/>
          <p:cNvSpPr txBox="1"/>
          <p:nvPr>
            <p:ph idx="3" type="title"/>
          </p:nvPr>
        </p:nvSpPr>
        <p:spPr>
          <a:xfrm>
            <a:off x="10709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5" name="Google Shape;465;p24"/>
          <p:cNvSpPr txBox="1"/>
          <p:nvPr>
            <p:ph idx="6" type="title"/>
          </p:nvPr>
        </p:nvSpPr>
        <p:spPr>
          <a:xfrm>
            <a:off x="31046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6" name="Google Shape;466;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7" name="Google Shape;467;p24"/>
          <p:cNvSpPr txBox="1"/>
          <p:nvPr>
            <p:ph idx="9" type="title"/>
          </p:nvPr>
        </p:nvSpPr>
        <p:spPr>
          <a:xfrm>
            <a:off x="52179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68" name="Google Shape;468;p24"/>
          <p:cNvSpPr/>
          <p:nvPr/>
        </p:nvSpPr>
        <p:spPr>
          <a:xfrm>
            <a:off x="10709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1046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52179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4"/>
          <p:cNvCxnSpPr>
            <a:stCxn id="468" idx="1"/>
            <a:endCxn id="464" idx="1"/>
          </p:cNvCxnSpPr>
          <p:nvPr/>
        </p:nvCxnSpPr>
        <p:spPr>
          <a:xfrm>
            <a:off x="10709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2" name="Google Shape;472;p24"/>
          <p:cNvCxnSpPr>
            <a:stCxn id="469" idx="1"/>
            <a:endCxn id="465" idx="1"/>
          </p:cNvCxnSpPr>
          <p:nvPr/>
        </p:nvCxnSpPr>
        <p:spPr>
          <a:xfrm>
            <a:off x="31046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3" name="Google Shape;473;p24"/>
          <p:cNvCxnSpPr>
            <a:stCxn id="470" idx="1"/>
            <a:endCxn id="467" idx="1"/>
          </p:cNvCxnSpPr>
          <p:nvPr/>
        </p:nvCxnSpPr>
        <p:spPr>
          <a:xfrm>
            <a:off x="52179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4" name="Google Shape;474;p24"/>
          <p:cNvSpPr/>
          <p:nvPr/>
        </p:nvSpPr>
        <p:spPr>
          <a:xfrm>
            <a:off x="21236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60420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11943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4"/>
          <p:cNvGrpSpPr/>
          <p:nvPr/>
        </p:nvGrpSpPr>
        <p:grpSpPr>
          <a:xfrm>
            <a:off x="3226443" y="1668022"/>
            <a:ext cx="583817" cy="580314"/>
            <a:chOff x="3541011" y="3367320"/>
            <a:chExt cx="348257" cy="346188"/>
          </a:xfrm>
        </p:grpSpPr>
        <p:sp>
          <p:nvSpPr>
            <p:cNvPr id="478" name="Google Shape;478;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4"/>
          <p:cNvGrpSpPr/>
          <p:nvPr/>
        </p:nvGrpSpPr>
        <p:grpSpPr>
          <a:xfrm>
            <a:off x="5428875" y="1746403"/>
            <a:ext cx="402156" cy="456781"/>
            <a:chOff x="5357662" y="4297637"/>
            <a:chExt cx="287275" cy="326296"/>
          </a:xfrm>
        </p:grpSpPr>
        <p:sp>
          <p:nvSpPr>
            <p:cNvPr id="483" name="Google Shape;483;p24"/>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24"/>
          <p:cNvSpPr txBox="1"/>
          <p:nvPr>
            <p:ph type="ctrTitle"/>
          </p:nvPr>
        </p:nvSpPr>
        <p:spPr>
          <a:xfrm>
            <a:off x="70145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a:t>
            </a:r>
            <a:endParaRPr/>
          </a:p>
        </p:txBody>
      </p:sp>
      <p:sp>
        <p:nvSpPr>
          <p:cNvPr id="489" name="Google Shape;489;p24"/>
          <p:cNvSpPr txBox="1"/>
          <p:nvPr>
            <p:ph idx="3" type="title"/>
          </p:nvPr>
        </p:nvSpPr>
        <p:spPr>
          <a:xfrm>
            <a:off x="70907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90" name="Google Shape;490;p24"/>
          <p:cNvSpPr/>
          <p:nvPr/>
        </p:nvSpPr>
        <p:spPr>
          <a:xfrm>
            <a:off x="70907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24"/>
          <p:cNvGrpSpPr/>
          <p:nvPr/>
        </p:nvGrpSpPr>
        <p:grpSpPr>
          <a:xfrm>
            <a:off x="7214145" y="1684660"/>
            <a:ext cx="577210" cy="580282"/>
            <a:chOff x="3095745" y="3805393"/>
            <a:chExt cx="352840" cy="354717"/>
          </a:xfrm>
        </p:grpSpPr>
        <p:sp>
          <p:nvSpPr>
            <p:cNvPr id="492" name="Google Shape;492;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5"/>
          <p:cNvSpPr txBox="1"/>
          <p:nvPr>
            <p:ph type="ctrTitle"/>
          </p:nvPr>
        </p:nvSpPr>
        <p:spPr>
          <a:xfrm>
            <a:off x="618825" y="411675"/>
            <a:ext cx="5312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grpSp>
        <p:nvGrpSpPr>
          <p:cNvPr id="503" name="Google Shape;503;p25"/>
          <p:cNvGrpSpPr/>
          <p:nvPr/>
        </p:nvGrpSpPr>
        <p:grpSpPr>
          <a:xfrm>
            <a:off x="7686104" y="-476250"/>
            <a:ext cx="2291257" cy="2922300"/>
            <a:chOff x="4882900" y="-64350"/>
            <a:chExt cx="2493750" cy="2922300"/>
          </a:xfrm>
        </p:grpSpPr>
        <p:sp>
          <p:nvSpPr>
            <p:cNvPr id="504" name="Google Shape;504;p2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25"/>
          <p:cNvSpPr txBox="1"/>
          <p:nvPr>
            <p:ph idx="1" type="body"/>
          </p:nvPr>
        </p:nvSpPr>
        <p:spPr>
          <a:xfrm>
            <a:off x="4700100" y="1279650"/>
            <a:ext cx="3811200" cy="308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a:t>
            </a:r>
            <a:r>
              <a:rPr lang="en" sz="1600"/>
              <a:t> new form of transportation: shared dockless mobility</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use advanced analytics to p</a:t>
            </a:r>
            <a:r>
              <a:rPr lang="en" sz="1600"/>
              <a:t>redict number of trips from shared dockless mobility services by leveraging historical weather and shared dockless mobility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Our model will help service provides better meet demand, limit the number of idle scooters and maximize customer satisfaction</a:t>
            </a:r>
            <a:endParaRPr sz="1600"/>
          </a:p>
        </p:txBody>
      </p:sp>
      <p:pic>
        <p:nvPicPr>
          <p:cNvPr id="510" name="Google Shape;510;p25"/>
          <p:cNvPicPr preferRelativeResize="0"/>
          <p:nvPr/>
        </p:nvPicPr>
        <p:blipFill rotWithShape="1">
          <a:blip r:embed="rId3">
            <a:alphaModFix/>
          </a:blip>
          <a:srcRect b="0" l="0" r="12929" t="0"/>
          <a:stretch/>
        </p:blipFill>
        <p:spPr>
          <a:xfrm>
            <a:off x="-335350" y="1229350"/>
            <a:ext cx="5101943" cy="3914150"/>
          </a:xfrm>
          <a:prstGeom prst="rect">
            <a:avLst/>
          </a:prstGeom>
          <a:noFill/>
          <a:ln>
            <a:noFill/>
          </a:ln>
        </p:spPr>
      </p:pic>
      <p:pic>
        <p:nvPicPr>
          <p:cNvPr id="511" name="Google Shape;511;p25"/>
          <p:cNvPicPr preferRelativeResize="0"/>
          <p:nvPr/>
        </p:nvPicPr>
        <p:blipFill>
          <a:blip r:embed="rId4">
            <a:alphaModFix amt="39000"/>
          </a:blip>
          <a:stretch>
            <a:fillRect/>
          </a:stretch>
        </p:blipFill>
        <p:spPr>
          <a:xfrm>
            <a:off x="3605000" y="3979551"/>
            <a:ext cx="1161600" cy="116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6"/>
          <p:cNvSpPr txBox="1"/>
          <p:nvPr>
            <p:ph type="ctrTitle"/>
          </p:nvPr>
        </p:nvSpPr>
        <p:spPr>
          <a:xfrm>
            <a:off x="618825" y="411675"/>
            <a:ext cx="5312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DESCRIPTION</a:t>
            </a:r>
            <a:endParaRPr/>
          </a:p>
        </p:txBody>
      </p:sp>
      <p:grpSp>
        <p:nvGrpSpPr>
          <p:cNvPr id="517" name="Google Shape;517;p26"/>
          <p:cNvGrpSpPr/>
          <p:nvPr/>
        </p:nvGrpSpPr>
        <p:grpSpPr>
          <a:xfrm>
            <a:off x="7686104" y="-476250"/>
            <a:ext cx="2291257" cy="2922300"/>
            <a:chOff x="4882900" y="-64350"/>
            <a:chExt cx="2493750" cy="2922300"/>
          </a:xfrm>
        </p:grpSpPr>
        <p:sp>
          <p:nvSpPr>
            <p:cNvPr id="518" name="Google Shape;518;p2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6"/>
          <p:cNvSpPr txBox="1"/>
          <p:nvPr>
            <p:ph idx="1" type="body"/>
          </p:nvPr>
        </p:nvSpPr>
        <p:spPr>
          <a:xfrm>
            <a:off x="618825" y="1298100"/>
            <a:ext cx="7612800" cy="307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preprocessing</a:t>
            </a:r>
            <a:endParaRPr/>
          </a:p>
          <a:p>
            <a:pPr indent="-317500" lvl="1" marL="914400" rtl="0" algn="l">
              <a:lnSpc>
                <a:spcPct val="115000"/>
              </a:lnSpc>
              <a:spcBef>
                <a:spcPts val="0"/>
              </a:spcBef>
              <a:spcAft>
                <a:spcPts val="0"/>
              </a:spcAft>
              <a:buSzPts val="1400"/>
              <a:buChar char="○"/>
            </a:pPr>
            <a:r>
              <a:rPr lang="en" sz="1400"/>
              <a:t>Original mobility dataset: ~10MM rows of individual trip information</a:t>
            </a:r>
            <a:endParaRPr sz="1400"/>
          </a:p>
          <a:p>
            <a:pPr indent="-317500" lvl="1" marL="914400" rtl="0" algn="l">
              <a:lnSpc>
                <a:spcPct val="115000"/>
              </a:lnSpc>
              <a:spcBef>
                <a:spcPts val="0"/>
              </a:spcBef>
              <a:spcAft>
                <a:spcPts val="0"/>
              </a:spcAft>
              <a:buSzPts val="1400"/>
              <a:buChar char="○"/>
            </a:pPr>
            <a:r>
              <a:rPr lang="en"/>
              <a:t>Cleaned and merged with weather data</a:t>
            </a:r>
            <a:endParaRPr/>
          </a:p>
          <a:p>
            <a:pPr indent="-342900" lvl="0" marL="457200" rtl="0" algn="l">
              <a:spcBef>
                <a:spcPts val="0"/>
              </a:spcBef>
              <a:spcAft>
                <a:spcPts val="0"/>
              </a:spcAft>
              <a:buSzPts val="1800"/>
              <a:buChar char="●"/>
            </a:pPr>
            <a:r>
              <a:rPr lang="en"/>
              <a:t>Data description</a:t>
            </a:r>
            <a:endParaRPr/>
          </a:p>
          <a:p>
            <a:pPr indent="-317500" lvl="1" marL="914400" rtl="0" algn="l">
              <a:spcBef>
                <a:spcPts val="0"/>
              </a:spcBef>
              <a:spcAft>
                <a:spcPts val="0"/>
              </a:spcAft>
              <a:buSzPts val="1400"/>
              <a:buChar char="○"/>
            </a:pPr>
            <a:r>
              <a:rPr lang="en"/>
              <a:t>April 4, 2018 - November 16, 2020</a:t>
            </a:r>
            <a:endParaRPr/>
          </a:p>
          <a:p>
            <a:pPr indent="-317500" lvl="1" marL="914400" rtl="0" algn="l">
              <a:spcBef>
                <a:spcPts val="0"/>
              </a:spcBef>
              <a:spcAft>
                <a:spcPts val="0"/>
              </a:spcAft>
              <a:buSzPts val="1400"/>
              <a:buChar char="○"/>
            </a:pPr>
            <a:r>
              <a:rPr lang="en"/>
              <a:t>1450 rows, 23 columns</a:t>
            </a:r>
            <a:endParaRPr/>
          </a:p>
          <a:p>
            <a:pPr indent="-317500" lvl="1" marL="914400" rtl="0" algn="l">
              <a:spcBef>
                <a:spcPts val="0"/>
              </a:spcBef>
              <a:spcAft>
                <a:spcPts val="0"/>
              </a:spcAft>
              <a:buSzPts val="1400"/>
              <a:buChar char="○"/>
            </a:pPr>
            <a:r>
              <a:rPr lang="en"/>
              <a:t>Merged weather + mobility data</a:t>
            </a:r>
            <a:endParaRPr/>
          </a:p>
          <a:p>
            <a:pPr indent="-317500" lvl="2" marL="1371600" rtl="0" algn="l">
              <a:spcBef>
                <a:spcPts val="0"/>
              </a:spcBef>
              <a:spcAft>
                <a:spcPts val="0"/>
              </a:spcAft>
              <a:buSzPts val="1400"/>
              <a:buChar char="■"/>
            </a:pPr>
            <a:r>
              <a:rPr lang="en"/>
              <a:t>Mobility data: Number of scooter/bicycle/moped trips, average trip duration and distance, date information</a:t>
            </a:r>
            <a:endParaRPr/>
          </a:p>
          <a:p>
            <a:pPr indent="-317500" lvl="2" marL="1371600" rtl="0" algn="l">
              <a:spcBef>
                <a:spcPts val="0"/>
              </a:spcBef>
              <a:spcAft>
                <a:spcPts val="0"/>
              </a:spcAft>
              <a:buSzPts val="1400"/>
              <a:buChar char="■"/>
            </a:pPr>
            <a:r>
              <a:rPr lang="en"/>
              <a:t>Weather data: Temperature, humidity, dew point, wind speed, pressure, precipitation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7"/>
          <p:cNvSpPr txBox="1"/>
          <p:nvPr>
            <p:ph idx="4" type="ctrTitle"/>
          </p:nvPr>
        </p:nvSpPr>
        <p:spPr>
          <a:xfrm>
            <a:off x="618825" y="411675"/>
            <a:ext cx="500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MOBILITY DATA</a:t>
            </a:r>
            <a:endParaRPr sz="3000"/>
          </a:p>
        </p:txBody>
      </p:sp>
      <p:sp>
        <p:nvSpPr>
          <p:cNvPr id="529" name="Google Shape;529;p27"/>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0" name="Google Shape;530;p27"/>
          <p:cNvPicPr preferRelativeResize="0"/>
          <p:nvPr/>
        </p:nvPicPr>
        <p:blipFill rotWithShape="1">
          <a:blip r:embed="rId3">
            <a:alphaModFix/>
          </a:blip>
          <a:srcRect b="2419" l="0" r="8248" t="0"/>
          <a:stretch/>
        </p:blipFill>
        <p:spPr>
          <a:xfrm>
            <a:off x="-109875" y="1134350"/>
            <a:ext cx="6462599" cy="4009150"/>
          </a:xfrm>
          <a:prstGeom prst="rect">
            <a:avLst/>
          </a:prstGeom>
          <a:noFill/>
          <a:ln>
            <a:noFill/>
          </a:ln>
        </p:spPr>
      </p:pic>
      <p:sp>
        <p:nvSpPr>
          <p:cNvPr id="531" name="Google Shape;531;p27"/>
          <p:cNvSpPr txBox="1"/>
          <p:nvPr>
            <p:ph idx="4294967295" type="body"/>
          </p:nvPr>
        </p:nvSpPr>
        <p:spPr>
          <a:xfrm>
            <a:off x="6352725" y="1134350"/>
            <a:ext cx="2791200" cy="336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Mopeds were introduced in late 2019</a:t>
            </a:r>
            <a:endParaRPr sz="1600"/>
          </a:p>
          <a:p>
            <a:pPr indent="-330200" lvl="0" marL="457200" rtl="0" algn="l">
              <a:spcBef>
                <a:spcPts val="0"/>
              </a:spcBef>
              <a:spcAft>
                <a:spcPts val="0"/>
              </a:spcAft>
              <a:buSzPts val="1600"/>
              <a:buChar char="●"/>
            </a:pPr>
            <a:r>
              <a:rPr lang="en" sz="1600"/>
              <a:t>Scooter rides are by far the most popular mode</a:t>
            </a:r>
            <a:endParaRPr sz="1600"/>
          </a:p>
          <a:p>
            <a:pPr indent="-330200" lvl="0" marL="457200" rtl="0" algn="l">
              <a:spcBef>
                <a:spcPts val="0"/>
              </a:spcBef>
              <a:spcAft>
                <a:spcPts val="0"/>
              </a:spcAft>
              <a:buSzPts val="1600"/>
              <a:buChar char="●"/>
            </a:pPr>
            <a:r>
              <a:rPr lang="en" sz="1600"/>
              <a:t>Seasonality effects are present</a:t>
            </a:r>
            <a:endParaRPr sz="1600"/>
          </a:p>
          <a:p>
            <a:pPr indent="-330200" lvl="0" marL="457200" rtl="0" algn="l">
              <a:spcBef>
                <a:spcPts val="0"/>
              </a:spcBef>
              <a:spcAft>
                <a:spcPts val="0"/>
              </a:spcAft>
              <a:buSzPts val="1600"/>
              <a:buChar char="●"/>
            </a:pPr>
            <a:r>
              <a:rPr lang="en" sz="1600"/>
              <a:t>Covid-19 sharply reduced number of trips from starting in March 2020</a:t>
            </a:r>
            <a:endParaRPr sz="1600"/>
          </a:p>
          <a:p>
            <a:pPr indent="0" lvl="0" marL="0" rtl="0" algn="l">
              <a:spcBef>
                <a:spcPts val="1600"/>
              </a:spcBef>
              <a:spcAft>
                <a:spcPts val="1600"/>
              </a:spcAft>
              <a:buNone/>
            </a:pPr>
            <a:r>
              <a:t/>
            </a:r>
            <a:endParaRPr/>
          </a:p>
        </p:txBody>
      </p:sp>
      <p:sp>
        <p:nvSpPr>
          <p:cNvPr id="532" name="Google Shape;532;p27"/>
          <p:cNvSpPr/>
          <p:nvPr/>
        </p:nvSpPr>
        <p:spPr>
          <a:xfrm>
            <a:off x="8380675" y="449915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8"/>
          <p:cNvSpPr txBox="1"/>
          <p:nvPr>
            <p:ph idx="4" type="ctrTitle"/>
          </p:nvPr>
        </p:nvSpPr>
        <p:spPr>
          <a:xfrm>
            <a:off x="618825" y="411675"/>
            <a:ext cx="500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MOBILITY DATA</a:t>
            </a:r>
            <a:endParaRPr sz="3000"/>
          </a:p>
        </p:txBody>
      </p:sp>
      <p:sp>
        <p:nvSpPr>
          <p:cNvPr id="538" name="Google Shape;538;p28"/>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txBox="1"/>
          <p:nvPr>
            <p:ph idx="4294967295" type="body"/>
          </p:nvPr>
        </p:nvSpPr>
        <p:spPr>
          <a:xfrm>
            <a:off x="6352725" y="1134350"/>
            <a:ext cx="2791200" cy="251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plot shows that shared mobility trips occur mostly on Friday, Saturday and Sunday. Particularly, Saturday shows the highest amount of trips</a:t>
            </a:r>
            <a:endParaRPr sz="1600"/>
          </a:p>
          <a:p>
            <a:pPr indent="0" lvl="0" marL="0" rtl="0" algn="l">
              <a:spcBef>
                <a:spcPts val="1600"/>
              </a:spcBef>
              <a:spcAft>
                <a:spcPts val="1600"/>
              </a:spcAft>
              <a:buNone/>
            </a:pPr>
            <a:r>
              <a:t/>
            </a:r>
            <a:endParaRPr/>
          </a:p>
        </p:txBody>
      </p:sp>
      <p:pic>
        <p:nvPicPr>
          <p:cNvPr id="540" name="Google Shape;540;p28"/>
          <p:cNvPicPr preferRelativeResize="0"/>
          <p:nvPr/>
        </p:nvPicPr>
        <p:blipFill rotWithShape="1">
          <a:blip r:embed="rId3">
            <a:alphaModFix/>
          </a:blip>
          <a:srcRect b="0" l="2973" r="4107" t="0"/>
          <a:stretch/>
        </p:blipFill>
        <p:spPr>
          <a:xfrm>
            <a:off x="-33675" y="1134350"/>
            <a:ext cx="6386401" cy="4009150"/>
          </a:xfrm>
          <a:prstGeom prst="rect">
            <a:avLst/>
          </a:prstGeom>
          <a:noFill/>
          <a:ln>
            <a:noFill/>
          </a:ln>
        </p:spPr>
      </p:pic>
      <p:sp>
        <p:nvSpPr>
          <p:cNvPr id="541" name="Google Shape;541;p28"/>
          <p:cNvSpPr/>
          <p:nvPr/>
        </p:nvSpPr>
        <p:spPr>
          <a:xfrm>
            <a:off x="8380675" y="449915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9"/>
          <p:cNvSpPr txBox="1"/>
          <p:nvPr>
            <p:ph idx="4" type="ctrTitle"/>
          </p:nvPr>
        </p:nvSpPr>
        <p:spPr>
          <a:xfrm>
            <a:off x="618825" y="411675"/>
            <a:ext cx="500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MOBILITY DATA</a:t>
            </a:r>
            <a:endParaRPr sz="3000"/>
          </a:p>
        </p:txBody>
      </p:sp>
      <p:sp>
        <p:nvSpPr>
          <p:cNvPr id="547" name="Google Shape;547;p29"/>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8380675" y="449915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9" name="Google Shape;549;p29"/>
          <p:cNvPicPr preferRelativeResize="0"/>
          <p:nvPr/>
        </p:nvPicPr>
        <p:blipFill rotWithShape="1">
          <a:blip r:embed="rId3">
            <a:alphaModFix/>
          </a:blip>
          <a:srcRect b="0" l="2980" r="2990" t="0"/>
          <a:stretch/>
        </p:blipFill>
        <p:spPr>
          <a:xfrm>
            <a:off x="-109875" y="1134350"/>
            <a:ext cx="6462599" cy="4009150"/>
          </a:xfrm>
          <a:prstGeom prst="rect">
            <a:avLst/>
          </a:prstGeom>
          <a:noFill/>
          <a:ln>
            <a:noFill/>
          </a:ln>
        </p:spPr>
      </p:pic>
      <p:sp>
        <p:nvSpPr>
          <p:cNvPr id="550" name="Google Shape;550;p29"/>
          <p:cNvSpPr txBox="1"/>
          <p:nvPr>
            <p:ph idx="4294967295" type="body"/>
          </p:nvPr>
        </p:nvSpPr>
        <p:spPr>
          <a:xfrm>
            <a:off x="6352725" y="1134350"/>
            <a:ext cx="2791200" cy="336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 average, weekends have a greater number of trips than weekdays </a:t>
            </a:r>
            <a:endParaRPr sz="1600"/>
          </a:p>
          <a:p>
            <a:pPr indent="-330200" lvl="0" marL="457200" rtl="0" algn="l">
              <a:spcBef>
                <a:spcPts val="0"/>
              </a:spcBef>
              <a:spcAft>
                <a:spcPts val="0"/>
              </a:spcAft>
              <a:buSzPts val="1600"/>
              <a:buChar char="●"/>
            </a:pPr>
            <a:r>
              <a:rPr lang="en" sz="1600"/>
              <a:t>Weekends see a steady rise in number of trips throughout morning and early afternoon hours, peak around 3pm and decrease after. </a:t>
            </a:r>
            <a:endParaRPr sz="1600"/>
          </a:p>
          <a:p>
            <a:pPr indent="-330200" lvl="0" marL="457200" rtl="0" algn="l">
              <a:spcBef>
                <a:spcPts val="0"/>
              </a:spcBef>
              <a:spcAft>
                <a:spcPts val="1600"/>
              </a:spcAft>
              <a:buSzPts val="1600"/>
              <a:buChar char="●"/>
            </a:pPr>
            <a:r>
              <a:rPr lang="en" sz="1600"/>
              <a:t>For weekdays, we see three peaks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0"/>
          <p:cNvSpPr txBox="1"/>
          <p:nvPr>
            <p:ph idx="4" type="ctrTitle"/>
          </p:nvPr>
        </p:nvSpPr>
        <p:spPr>
          <a:xfrm>
            <a:off x="618825" y="411675"/>
            <a:ext cx="500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WEATHER</a:t>
            </a:r>
            <a:endParaRPr sz="3000"/>
          </a:p>
        </p:txBody>
      </p:sp>
      <p:sp>
        <p:nvSpPr>
          <p:cNvPr id="556" name="Google Shape;556;p30"/>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txBox="1"/>
          <p:nvPr>
            <p:ph idx="4294967295" type="body"/>
          </p:nvPr>
        </p:nvSpPr>
        <p:spPr>
          <a:xfrm>
            <a:off x="6352725" y="1134350"/>
            <a:ext cx="2791200" cy="2587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Gathered daily weather data for the same period as the mobility data</a:t>
            </a:r>
            <a:endParaRPr sz="1600"/>
          </a:p>
          <a:p>
            <a:pPr indent="-330200" lvl="0" marL="457200" rtl="0" algn="l">
              <a:spcBef>
                <a:spcPts val="0"/>
              </a:spcBef>
              <a:spcAft>
                <a:spcPts val="0"/>
              </a:spcAft>
              <a:buSzPts val="1600"/>
              <a:buChar char="●"/>
            </a:pPr>
            <a:r>
              <a:rPr lang="en" sz="1600"/>
              <a:t>Highest temperature observed during June/July</a:t>
            </a:r>
            <a:endParaRPr sz="1600"/>
          </a:p>
          <a:p>
            <a:pPr indent="-330200" lvl="0" marL="457200" rtl="0" algn="l">
              <a:spcBef>
                <a:spcPts val="0"/>
              </a:spcBef>
              <a:spcAft>
                <a:spcPts val="0"/>
              </a:spcAft>
              <a:buSzPts val="1600"/>
              <a:buChar char="●"/>
            </a:pPr>
            <a:r>
              <a:rPr lang="en" sz="1600"/>
              <a:t>Lowest temperature during December/ January </a:t>
            </a:r>
            <a:endParaRPr sz="1600"/>
          </a:p>
          <a:p>
            <a:pPr indent="0" lvl="0" marL="0" rtl="0" algn="l">
              <a:spcBef>
                <a:spcPts val="1600"/>
              </a:spcBef>
              <a:spcAft>
                <a:spcPts val="1600"/>
              </a:spcAft>
              <a:buNone/>
            </a:pPr>
            <a:r>
              <a:t/>
            </a:r>
            <a:endParaRPr/>
          </a:p>
        </p:txBody>
      </p:sp>
      <p:sp>
        <p:nvSpPr>
          <p:cNvPr id="558" name="Google Shape;558;p30"/>
          <p:cNvSpPr/>
          <p:nvPr/>
        </p:nvSpPr>
        <p:spPr>
          <a:xfrm>
            <a:off x="8380675" y="449915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30"/>
          <p:cNvPicPr preferRelativeResize="0"/>
          <p:nvPr/>
        </p:nvPicPr>
        <p:blipFill>
          <a:blip r:embed="rId3">
            <a:alphaModFix/>
          </a:blip>
          <a:stretch>
            <a:fillRect/>
          </a:stretch>
        </p:blipFill>
        <p:spPr>
          <a:xfrm>
            <a:off x="-50225" y="1199225"/>
            <a:ext cx="6248975" cy="395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1"/>
          <p:cNvSpPr txBox="1"/>
          <p:nvPr>
            <p:ph idx="4" type="ctrTitle"/>
          </p:nvPr>
        </p:nvSpPr>
        <p:spPr>
          <a:xfrm>
            <a:off x="618825" y="411675"/>
            <a:ext cx="5445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WEATHER VS. TRIPS</a:t>
            </a:r>
            <a:endParaRPr sz="3000"/>
          </a:p>
        </p:txBody>
      </p:sp>
      <p:sp>
        <p:nvSpPr>
          <p:cNvPr id="565" name="Google Shape;565;p31"/>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txBox="1"/>
          <p:nvPr>
            <p:ph idx="4294967295" type="body"/>
          </p:nvPr>
        </p:nvSpPr>
        <p:spPr>
          <a:xfrm>
            <a:off x="6549925" y="1154450"/>
            <a:ext cx="2594100" cy="2587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Number of trips at a lower range for 40F&lt;temp&gt;90F</a:t>
            </a:r>
            <a:endParaRPr sz="1600"/>
          </a:p>
          <a:p>
            <a:pPr indent="-330200" lvl="0" marL="457200" rtl="0" algn="l">
              <a:spcBef>
                <a:spcPts val="0"/>
              </a:spcBef>
              <a:spcAft>
                <a:spcPts val="0"/>
              </a:spcAft>
              <a:buSzPts val="1600"/>
              <a:buChar char="●"/>
            </a:pPr>
            <a:r>
              <a:rPr lang="en" sz="1600"/>
              <a:t>No distinct correlation between temperature and number of trips for a normal temperature range</a:t>
            </a:r>
            <a:endParaRPr sz="1600"/>
          </a:p>
          <a:p>
            <a:pPr indent="0" lvl="0" marL="0" rtl="0" algn="l">
              <a:spcBef>
                <a:spcPts val="1600"/>
              </a:spcBef>
              <a:spcAft>
                <a:spcPts val="1600"/>
              </a:spcAft>
              <a:buNone/>
            </a:pPr>
            <a:r>
              <a:t/>
            </a:r>
            <a:endParaRPr/>
          </a:p>
        </p:txBody>
      </p:sp>
      <p:sp>
        <p:nvSpPr>
          <p:cNvPr id="567" name="Google Shape;567;p31"/>
          <p:cNvSpPr/>
          <p:nvPr/>
        </p:nvSpPr>
        <p:spPr>
          <a:xfrm>
            <a:off x="8380675" y="4499150"/>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8" name="Google Shape;568;p31"/>
          <p:cNvPicPr preferRelativeResize="0"/>
          <p:nvPr/>
        </p:nvPicPr>
        <p:blipFill>
          <a:blip r:embed="rId3">
            <a:alphaModFix/>
          </a:blip>
          <a:stretch>
            <a:fillRect/>
          </a:stretch>
        </p:blipFill>
        <p:spPr>
          <a:xfrm>
            <a:off x="-37462" y="1199225"/>
            <a:ext cx="6605176" cy="394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