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1B1E8-4D33-4660-9259-00E604D6538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IN"/>
        </a:p>
      </dgm:t>
    </dgm:pt>
    <dgm:pt modelId="{26B9E402-F6A0-4B62-8FE2-E9271C8EF96D}">
      <dgm:prSet phldrT="[Text]"/>
      <dgm:spPr/>
      <dgm:t>
        <a:bodyPr/>
        <a:lstStyle/>
        <a:p>
          <a:r>
            <a:rPr lang="en-IN" dirty="0"/>
            <a:t>160 x 600</a:t>
          </a:r>
        </a:p>
      </dgm:t>
    </dgm:pt>
    <dgm:pt modelId="{DA6D6F70-8CA5-44B0-BDCB-DBE5C27798DC}" type="parTrans" cxnId="{B1E2DCD2-C0F2-4D7B-AEBB-5A24233AE756}">
      <dgm:prSet/>
      <dgm:spPr/>
      <dgm:t>
        <a:bodyPr/>
        <a:lstStyle/>
        <a:p>
          <a:endParaRPr lang="en-IN"/>
        </a:p>
      </dgm:t>
    </dgm:pt>
    <dgm:pt modelId="{C622DFC6-B067-4033-B57E-342F2F37F048}" type="sibTrans" cxnId="{B1E2DCD2-C0F2-4D7B-AEBB-5A24233AE756}">
      <dgm:prSet/>
      <dgm:spPr/>
      <dgm:t>
        <a:bodyPr/>
        <a:lstStyle/>
        <a:p>
          <a:endParaRPr lang="en-IN"/>
        </a:p>
      </dgm:t>
    </dgm:pt>
    <dgm:pt modelId="{CEF2FAC2-B429-4C2B-A3D7-75BC4B0EB2D6}">
      <dgm:prSet phldrT="[Text]"/>
      <dgm:spPr/>
      <dgm:t>
        <a:bodyPr/>
        <a:lstStyle/>
        <a:p>
          <a:r>
            <a:rPr lang="en-IN" dirty="0"/>
            <a:t>Average Clicks: 132.73</a:t>
          </a:r>
        </a:p>
      </dgm:t>
    </dgm:pt>
    <dgm:pt modelId="{11455542-8C7C-4046-A005-90E54E232587}" type="parTrans" cxnId="{6A53ACBE-83FB-4232-AEC1-4599F163A9E9}">
      <dgm:prSet/>
      <dgm:spPr/>
      <dgm:t>
        <a:bodyPr/>
        <a:lstStyle/>
        <a:p>
          <a:endParaRPr lang="en-IN"/>
        </a:p>
      </dgm:t>
    </dgm:pt>
    <dgm:pt modelId="{A4B1B066-2B96-4AF2-BDE6-76BFC65628B6}" type="sibTrans" cxnId="{6A53ACBE-83FB-4232-AEC1-4599F163A9E9}">
      <dgm:prSet/>
      <dgm:spPr/>
      <dgm:t>
        <a:bodyPr/>
        <a:lstStyle/>
        <a:p>
          <a:endParaRPr lang="en-IN"/>
        </a:p>
      </dgm:t>
    </dgm:pt>
    <dgm:pt modelId="{6BAFAF2D-B507-497A-8CFB-27C5410A705D}">
      <dgm:prSet phldrT="[Text]"/>
      <dgm:spPr/>
      <dgm:t>
        <a:bodyPr/>
        <a:lstStyle/>
        <a:p>
          <a:r>
            <a:rPr lang="en-IN" dirty="0"/>
            <a:t>Banner Performance</a:t>
          </a:r>
        </a:p>
      </dgm:t>
    </dgm:pt>
    <dgm:pt modelId="{9A653A85-8283-4C81-AAB8-D7F27AC2E4F2}" type="parTrans" cxnId="{DB46913E-67DF-4D55-8A9E-0C53AE33A1B2}">
      <dgm:prSet/>
      <dgm:spPr/>
      <dgm:t>
        <a:bodyPr/>
        <a:lstStyle/>
        <a:p>
          <a:endParaRPr lang="en-IN"/>
        </a:p>
      </dgm:t>
    </dgm:pt>
    <dgm:pt modelId="{43EF24C6-85AC-47DA-8B35-C288A4A7C3F3}" type="sibTrans" cxnId="{DB46913E-67DF-4D55-8A9E-0C53AE33A1B2}">
      <dgm:prSet/>
      <dgm:spPr/>
      <dgm:t>
        <a:bodyPr/>
        <a:lstStyle/>
        <a:p>
          <a:endParaRPr lang="en-IN"/>
        </a:p>
      </dgm:t>
    </dgm:pt>
    <dgm:pt modelId="{E836EF41-6819-4056-9935-D9D8AD07A017}">
      <dgm:prSet phldrT="[Text]"/>
      <dgm:spPr/>
      <dgm:t>
        <a:bodyPr/>
        <a:lstStyle/>
        <a:p>
          <a:r>
            <a:rPr lang="en-IN" dirty="0"/>
            <a:t>Average Clicks: 459.07</a:t>
          </a:r>
        </a:p>
      </dgm:t>
    </dgm:pt>
    <dgm:pt modelId="{00AA567A-9748-41B8-B4D4-56AC731A4406}" type="parTrans" cxnId="{F294FDD3-AA55-4162-9582-2D47430EB226}">
      <dgm:prSet/>
      <dgm:spPr/>
      <dgm:t>
        <a:bodyPr/>
        <a:lstStyle/>
        <a:p>
          <a:endParaRPr lang="en-IN"/>
        </a:p>
      </dgm:t>
    </dgm:pt>
    <dgm:pt modelId="{FDFA1A0C-5043-4CFF-8BDB-9D9C595AAB0A}" type="sibTrans" cxnId="{F294FDD3-AA55-4162-9582-2D47430EB226}">
      <dgm:prSet/>
      <dgm:spPr/>
      <dgm:t>
        <a:bodyPr/>
        <a:lstStyle/>
        <a:p>
          <a:endParaRPr lang="en-IN"/>
        </a:p>
      </dgm:t>
    </dgm:pt>
    <dgm:pt modelId="{BC40B3DC-A33C-4B49-B561-A26C1113FA4E}">
      <dgm:prSet phldrT="[Text]"/>
      <dgm:spPr/>
      <dgm:t>
        <a:bodyPr/>
        <a:lstStyle/>
        <a:p>
          <a:r>
            <a:rPr lang="en-IN" dirty="0"/>
            <a:t>300 x 250</a:t>
          </a:r>
        </a:p>
      </dgm:t>
    </dgm:pt>
    <dgm:pt modelId="{F5D0CB50-67C4-4A60-89BF-1339F3A76A1A}" type="parTrans" cxnId="{33418793-32DB-48CF-97D0-478D3BC80602}">
      <dgm:prSet/>
      <dgm:spPr/>
      <dgm:t>
        <a:bodyPr/>
        <a:lstStyle/>
        <a:p>
          <a:endParaRPr lang="en-IN"/>
        </a:p>
      </dgm:t>
    </dgm:pt>
    <dgm:pt modelId="{06FDBF64-9D05-4CDB-9DC1-5C95E575D9AB}" type="sibTrans" cxnId="{33418793-32DB-48CF-97D0-478D3BC80602}">
      <dgm:prSet/>
      <dgm:spPr/>
      <dgm:t>
        <a:bodyPr/>
        <a:lstStyle/>
        <a:p>
          <a:endParaRPr lang="en-IN"/>
        </a:p>
      </dgm:t>
    </dgm:pt>
    <dgm:pt modelId="{DA895585-2AB7-4E82-96B4-8D5B974176A6}">
      <dgm:prSet phldrT="[Text]"/>
      <dgm:spPr/>
      <dgm:t>
        <a:bodyPr/>
        <a:lstStyle/>
        <a:p>
          <a:r>
            <a:rPr lang="en-IN" dirty="0"/>
            <a:t>Average Clicks: 145.82</a:t>
          </a:r>
        </a:p>
      </dgm:t>
    </dgm:pt>
    <dgm:pt modelId="{13A3DBD1-027D-4337-B5DF-68FFA6D8EB2E}" type="parTrans" cxnId="{C91FB622-9343-412F-9460-C47748A9B65C}">
      <dgm:prSet/>
      <dgm:spPr/>
      <dgm:t>
        <a:bodyPr/>
        <a:lstStyle/>
        <a:p>
          <a:endParaRPr lang="en-IN"/>
        </a:p>
      </dgm:t>
    </dgm:pt>
    <dgm:pt modelId="{A6977C0D-4E16-4733-8366-A5F133043EF2}" type="sibTrans" cxnId="{C91FB622-9343-412F-9460-C47748A9B65C}">
      <dgm:prSet/>
      <dgm:spPr/>
      <dgm:t>
        <a:bodyPr/>
        <a:lstStyle/>
        <a:p>
          <a:endParaRPr lang="en-IN"/>
        </a:p>
      </dgm:t>
    </dgm:pt>
    <dgm:pt modelId="{6BFFAEC3-ACCA-4555-8C3F-E120851794ED}" type="pres">
      <dgm:prSet presAssocID="{5C91B1E8-4D33-4660-9259-00E604D6538F}" presName="Name0" presStyleCnt="0">
        <dgm:presLayoutVars>
          <dgm:dir/>
          <dgm:animLvl val="lvl"/>
          <dgm:resizeHandles val="exact"/>
        </dgm:presLayoutVars>
      </dgm:prSet>
      <dgm:spPr/>
    </dgm:pt>
    <dgm:pt modelId="{9B40FA36-1BBD-4954-ABA9-2FCA66FF0A71}" type="pres">
      <dgm:prSet presAssocID="{26B9E402-F6A0-4B62-8FE2-E9271C8EF96D}" presName="composite" presStyleCnt="0"/>
      <dgm:spPr/>
    </dgm:pt>
    <dgm:pt modelId="{ACF3B5E3-0F43-4D01-835B-0E5512C2044E}" type="pres">
      <dgm:prSet presAssocID="{26B9E402-F6A0-4B62-8FE2-E9271C8EF96D}" presName="parTx" presStyleLbl="alignNode1" presStyleIdx="0" presStyleCnt="3">
        <dgm:presLayoutVars>
          <dgm:chMax val="0"/>
          <dgm:chPref val="0"/>
          <dgm:bulletEnabled val="1"/>
        </dgm:presLayoutVars>
      </dgm:prSet>
      <dgm:spPr/>
    </dgm:pt>
    <dgm:pt modelId="{09349F9E-2656-4F51-BE41-256944702392}" type="pres">
      <dgm:prSet presAssocID="{26B9E402-F6A0-4B62-8FE2-E9271C8EF96D}" presName="desTx" presStyleLbl="alignAccFollowNode1" presStyleIdx="0" presStyleCnt="3">
        <dgm:presLayoutVars>
          <dgm:bulletEnabled val="1"/>
        </dgm:presLayoutVars>
      </dgm:prSet>
      <dgm:spPr/>
    </dgm:pt>
    <dgm:pt modelId="{E9A327B4-095C-4553-AAB6-9E41ABD17472}" type="pres">
      <dgm:prSet presAssocID="{C622DFC6-B067-4033-B57E-342F2F37F048}" presName="space" presStyleCnt="0"/>
      <dgm:spPr/>
    </dgm:pt>
    <dgm:pt modelId="{E2869435-FA26-4AB4-AFDD-FBEC4604F97B}" type="pres">
      <dgm:prSet presAssocID="{6BAFAF2D-B507-497A-8CFB-27C5410A705D}" presName="composite" presStyleCnt="0"/>
      <dgm:spPr/>
    </dgm:pt>
    <dgm:pt modelId="{978A49DF-1A86-4650-A7E4-437AC93A0E4A}" type="pres">
      <dgm:prSet presAssocID="{6BAFAF2D-B507-497A-8CFB-27C5410A705D}" presName="parTx" presStyleLbl="alignNode1" presStyleIdx="1" presStyleCnt="3">
        <dgm:presLayoutVars>
          <dgm:chMax val="0"/>
          <dgm:chPref val="0"/>
          <dgm:bulletEnabled val="1"/>
        </dgm:presLayoutVars>
      </dgm:prSet>
      <dgm:spPr/>
    </dgm:pt>
    <dgm:pt modelId="{9D7EEAC9-5620-4818-BAE7-2421E492280B}" type="pres">
      <dgm:prSet presAssocID="{6BAFAF2D-B507-497A-8CFB-27C5410A705D}" presName="desTx" presStyleLbl="alignAccFollowNode1" presStyleIdx="1" presStyleCnt="3">
        <dgm:presLayoutVars>
          <dgm:bulletEnabled val="1"/>
        </dgm:presLayoutVars>
      </dgm:prSet>
      <dgm:spPr/>
    </dgm:pt>
    <dgm:pt modelId="{2FABB07C-5D61-4C6A-8463-9342A6C57416}" type="pres">
      <dgm:prSet presAssocID="{43EF24C6-85AC-47DA-8B35-C288A4A7C3F3}" presName="space" presStyleCnt="0"/>
      <dgm:spPr/>
    </dgm:pt>
    <dgm:pt modelId="{01D9FE54-0367-4AF8-8E12-8EF091864A41}" type="pres">
      <dgm:prSet presAssocID="{BC40B3DC-A33C-4B49-B561-A26C1113FA4E}" presName="composite" presStyleCnt="0"/>
      <dgm:spPr/>
    </dgm:pt>
    <dgm:pt modelId="{8CA321C0-2FB1-4806-8455-37B14C8ECCA5}" type="pres">
      <dgm:prSet presAssocID="{BC40B3DC-A33C-4B49-B561-A26C1113FA4E}" presName="parTx" presStyleLbl="alignNode1" presStyleIdx="2" presStyleCnt="3">
        <dgm:presLayoutVars>
          <dgm:chMax val="0"/>
          <dgm:chPref val="0"/>
          <dgm:bulletEnabled val="1"/>
        </dgm:presLayoutVars>
      </dgm:prSet>
      <dgm:spPr/>
    </dgm:pt>
    <dgm:pt modelId="{A216F172-8741-4DD2-A272-FCC60A9B0AB7}" type="pres">
      <dgm:prSet presAssocID="{BC40B3DC-A33C-4B49-B561-A26C1113FA4E}" presName="desTx" presStyleLbl="alignAccFollowNode1" presStyleIdx="2" presStyleCnt="3">
        <dgm:presLayoutVars>
          <dgm:bulletEnabled val="1"/>
        </dgm:presLayoutVars>
      </dgm:prSet>
      <dgm:spPr/>
    </dgm:pt>
  </dgm:ptLst>
  <dgm:cxnLst>
    <dgm:cxn modelId="{C91FB622-9343-412F-9460-C47748A9B65C}" srcId="{BC40B3DC-A33C-4B49-B561-A26C1113FA4E}" destId="{DA895585-2AB7-4E82-96B4-8D5B974176A6}" srcOrd="0" destOrd="0" parTransId="{13A3DBD1-027D-4337-B5DF-68FFA6D8EB2E}" sibTransId="{A6977C0D-4E16-4733-8366-A5F133043EF2}"/>
    <dgm:cxn modelId="{32719D2C-0B00-4837-99CD-A87903F59E2A}" type="presOf" srcId="{CEF2FAC2-B429-4C2B-A3D7-75BC4B0EB2D6}" destId="{09349F9E-2656-4F51-BE41-256944702392}" srcOrd="0" destOrd="0" presId="urn:microsoft.com/office/officeart/2005/8/layout/hList1"/>
    <dgm:cxn modelId="{F114CB32-7E27-4390-9B8E-A8EAF12F6997}" type="presOf" srcId="{BC40B3DC-A33C-4B49-B561-A26C1113FA4E}" destId="{8CA321C0-2FB1-4806-8455-37B14C8ECCA5}" srcOrd="0" destOrd="0" presId="urn:microsoft.com/office/officeart/2005/8/layout/hList1"/>
    <dgm:cxn modelId="{DB46913E-67DF-4D55-8A9E-0C53AE33A1B2}" srcId="{5C91B1E8-4D33-4660-9259-00E604D6538F}" destId="{6BAFAF2D-B507-497A-8CFB-27C5410A705D}" srcOrd="1" destOrd="0" parTransId="{9A653A85-8283-4C81-AAB8-D7F27AC2E4F2}" sibTransId="{43EF24C6-85AC-47DA-8B35-C288A4A7C3F3}"/>
    <dgm:cxn modelId="{4A4C9189-AA0D-4DB1-88F7-E0AAA0DD4592}" type="presOf" srcId="{6BAFAF2D-B507-497A-8CFB-27C5410A705D}" destId="{978A49DF-1A86-4650-A7E4-437AC93A0E4A}" srcOrd="0" destOrd="0" presId="urn:microsoft.com/office/officeart/2005/8/layout/hList1"/>
    <dgm:cxn modelId="{73C65E8F-7652-4E35-89F9-B50C6A30C08B}" type="presOf" srcId="{E836EF41-6819-4056-9935-D9D8AD07A017}" destId="{9D7EEAC9-5620-4818-BAE7-2421E492280B}" srcOrd="0" destOrd="0" presId="urn:microsoft.com/office/officeart/2005/8/layout/hList1"/>
    <dgm:cxn modelId="{33418793-32DB-48CF-97D0-478D3BC80602}" srcId="{5C91B1E8-4D33-4660-9259-00E604D6538F}" destId="{BC40B3DC-A33C-4B49-B561-A26C1113FA4E}" srcOrd="2" destOrd="0" parTransId="{F5D0CB50-67C4-4A60-89BF-1339F3A76A1A}" sibTransId="{06FDBF64-9D05-4CDB-9DC1-5C95E575D9AB}"/>
    <dgm:cxn modelId="{1C63CE94-05DD-416F-A12D-79D1C02A01EE}" type="presOf" srcId="{5C91B1E8-4D33-4660-9259-00E604D6538F}" destId="{6BFFAEC3-ACCA-4555-8C3F-E120851794ED}" srcOrd="0" destOrd="0" presId="urn:microsoft.com/office/officeart/2005/8/layout/hList1"/>
    <dgm:cxn modelId="{6A53ACBE-83FB-4232-AEC1-4599F163A9E9}" srcId="{26B9E402-F6A0-4B62-8FE2-E9271C8EF96D}" destId="{CEF2FAC2-B429-4C2B-A3D7-75BC4B0EB2D6}" srcOrd="0" destOrd="0" parTransId="{11455542-8C7C-4046-A005-90E54E232587}" sibTransId="{A4B1B066-2B96-4AF2-BDE6-76BFC65628B6}"/>
    <dgm:cxn modelId="{B1E2DCD2-C0F2-4D7B-AEBB-5A24233AE756}" srcId="{5C91B1E8-4D33-4660-9259-00E604D6538F}" destId="{26B9E402-F6A0-4B62-8FE2-E9271C8EF96D}" srcOrd="0" destOrd="0" parTransId="{DA6D6F70-8CA5-44B0-BDCB-DBE5C27798DC}" sibTransId="{C622DFC6-B067-4033-B57E-342F2F37F048}"/>
    <dgm:cxn modelId="{F294FDD3-AA55-4162-9582-2D47430EB226}" srcId="{6BAFAF2D-B507-497A-8CFB-27C5410A705D}" destId="{E836EF41-6819-4056-9935-D9D8AD07A017}" srcOrd="0" destOrd="0" parTransId="{00AA567A-9748-41B8-B4D4-56AC731A4406}" sibTransId="{FDFA1A0C-5043-4CFF-8BDB-9D9C595AAB0A}"/>
    <dgm:cxn modelId="{0062AAD8-2F3B-43C8-90E8-39766CA7E0A0}" type="presOf" srcId="{DA895585-2AB7-4E82-96B4-8D5B974176A6}" destId="{A216F172-8741-4DD2-A272-FCC60A9B0AB7}" srcOrd="0" destOrd="0" presId="urn:microsoft.com/office/officeart/2005/8/layout/hList1"/>
    <dgm:cxn modelId="{84D976EE-8E11-4015-98B4-3F37E43BEFBD}" type="presOf" srcId="{26B9E402-F6A0-4B62-8FE2-E9271C8EF96D}" destId="{ACF3B5E3-0F43-4D01-835B-0E5512C2044E}" srcOrd="0" destOrd="0" presId="urn:microsoft.com/office/officeart/2005/8/layout/hList1"/>
    <dgm:cxn modelId="{3C7DFC44-E31A-49A6-BCE1-F19CCEA768F2}" type="presParOf" srcId="{6BFFAEC3-ACCA-4555-8C3F-E120851794ED}" destId="{9B40FA36-1BBD-4954-ABA9-2FCA66FF0A71}" srcOrd="0" destOrd="0" presId="urn:microsoft.com/office/officeart/2005/8/layout/hList1"/>
    <dgm:cxn modelId="{C2156BCC-ECDF-4D73-B49B-B930254C396F}" type="presParOf" srcId="{9B40FA36-1BBD-4954-ABA9-2FCA66FF0A71}" destId="{ACF3B5E3-0F43-4D01-835B-0E5512C2044E}" srcOrd="0" destOrd="0" presId="urn:microsoft.com/office/officeart/2005/8/layout/hList1"/>
    <dgm:cxn modelId="{6AFF3A44-D324-4153-AE67-DA4C20472240}" type="presParOf" srcId="{9B40FA36-1BBD-4954-ABA9-2FCA66FF0A71}" destId="{09349F9E-2656-4F51-BE41-256944702392}" srcOrd="1" destOrd="0" presId="urn:microsoft.com/office/officeart/2005/8/layout/hList1"/>
    <dgm:cxn modelId="{98E87CC5-8667-4584-BECE-4504B3762FC1}" type="presParOf" srcId="{6BFFAEC3-ACCA-4555-8C3F-E120851794ED}" destId="{E9A327B4-095C-4553-AAB6-9E41ABD17472}" srcOrd="1" destOrd="0" presId="urn:microsoft.com/office/officeart/2005/8/layout/hList1"/>
    <dgm:cxn modelId="{D0F8FBA1-BEB5-42F3-B041-255BD1EB1BE3}" type="presParOf" srcId="{6BFFAEC3-ACCA-4555-8C3F-E120851794ED}" destId="{E2869435-FA26-4AB4-AFDD-FBEC4604F97B}" srcOrd="2" destOrd="0" presId="urn:microsoft.com/office/officeart/2005/8/layout/hList1"/>
    <dgm:cxn modelId="{BE0B7D3F-8BAF-43BA-ACE9-3DE67959D243}" type="presParOf" srcId="{E2869435-FA26-4AB4-AFDD-FBEC4604F97B}" destId="{978A49DF-1A86-4650-A7E4-437AC93A0E4A}" srcOrd="0" destOrd="0" presId="urn:microsoft.com/office/officeart/2005/8/layout/hList1"/>
    <dgm:cxn modelId="{F1531782-1D7E-48EE-AD10-135C1007985D}" type="presParOf" srcId="{E2869435-FA26-4AB4-AFDD-FBEC4604F97B}" destId="{9D7EEAC9-5620-4818-BAE7-2421E492280B}" srcOrd="1" destOrd="0" presId="urn:microsoft.com/office/officeart/2005/8/layout/hList1"/>
    <dgm:cxn modelId="{90C0402E-4E9C-4F9E-9AA4-2A83ECA556DF}" type="presParOf" srcId="{6BFFAEC3-ACCA-4555-8C3F-E120851794ED}" destId="{2FABB07C-5D61-4C6A-8463-9342A6C57416}" srcOrd="3" destOrd="0" presId="urn:microsoft.com/office/officeart/2005/8/layout/hList1"/>
    <dgm:cxn modelId="{0C8D9D76-D2AA-494A-9E5D-1CFB645D885F}" type="presParOf" srcId="{6BFFAEC3-ACCA-4555-8C3F-E120851794ED}" destId="{01D9FE54-0367-4AF8-8E12-8EF091864A41}" srcOrd="4" destOrd="0" presId="urn:microsoft.com/office/officeart/2005/8/layout/hList1"/>
    <dgm:cxn modelId="{F39A0433-5748-4E01-82C7-028DC04BAE63}" type="presParOf" srcId="{01D9FE54-0367-4AF8-8E12-8EF091864A41}" destId="{8CA321C0-2FB1-4806-8455-37B14C8ECCA5}" srcOrd="0" destOrd="0" presId="urn:microsoft.com/office/officeart/2005/8/layout/hList1"/>
    <dgm:cxn modelId="{BA00669E-21FA-4F8E-9542-4C971839F2DD}" type="presParOf" srcId="{01D9FE54-0367-4AF8-8E12-8EF091864A41}" destId="{A216F172-8741-4DD2-A272-FCC60A9B0AB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3B5E3-0F43-4D01-835B-0E5512C2044E}">
      <dsp:nvSpPr>
        <dsp:cNvPr id="0" name=""/>
        <dsp:cNvSpPr/>
      </dsp:nvSpPr>
      <dsp:spPr>
        <a:xfrm>
          <a:off x="2910" y="122154"/>
          <a:ext cx="2837421" cy="100148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kern="1200" dirty="0"/>
            <a:t>160 x 600</a:t>
          </a:r>
        </a:p>
      </dsp:txBody>
      <dsp:txXfrm>
        <a:off x="2910" y="122154"/>
        <a:ext cx="2837421" cy="1001487"/>
      </dsp:txXfrm>
    </dsp:sp>
    <dsp:sp modelId="{09349F9E-2656-4F51-BE41-256944702392}">
      <dsp:nvSpPr>
        <dsp:cNvPr id="0" name=""/>
        <dsp:cNvSpPr/>
      </dsp:nvSpPr>
      <dsp:spPr>
        <a:xfrm>
          <a:off x="2910" y="1123642"/>
          <a:ext cx="2837421" cy="122975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IN" sz="2800" kern="1200" dirty="0"/>
            <a:t>Average Clicks: 132.73</a:t>
          </a:r>
        </a:p>
      </dsp:txBody>
      <dsp:txXfrm>
        <a:off x="2910" y="1123642"/>
        <a:ext cx="2837421" cy="1229759"/>
      </dsp:txXfrm>
    </dsp:sp>
    <dsp:sp modelId="{978A49DF-1A86-4650-A7E4-437AC93A0E4A}">
      <dsp:nvSpPr>
        <dsp:cNvPr id="0" name=""/>
        <dsp:cNvSpPr/>
      </dsp:nvSpPr>
      <dsp:spPr>
        <a:xfrm>
          <a:off x="3237570" y="122154"/>
          <a:ext cx="2837421" cy="100148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kern="1200" dirty="0"/>
            <a:t>Banner Performance</a:t>
          </a:r>
        </a:p>
      </dsp:txBody>
      <dsp:txXfrm>
        <a:off x="3237570" y="122154"/>
        <a:ext cx="2837421" cy="1001487"/>
      </dsp:txXfrm>
    </dsp:sp>
    <dsp:sp modelId="{9D7EEAC9-5620-4818-BAE7-2421E492280B}">
      <dsp:nvSpPr>
        <dsp:cNvPr id="0" name=""/>
        <dsp:cNvSpPr/>
      </dsp:nvSpPr>
      <dsp:spPr>
        <a:xfrm>
          <a:off x="3237570" y="1123642"/>
          <a:ext cx="2837421" cy="122975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IN" sz="2800" kern="1200" dirty="0"/>
            <a:t>Average Clicks: 459.07</a:t>
          </a:r>
        </a:p>
      </dsp:txBody>
      <dsp:txXfrm>
        <a:off x="3237570" y="1123642"/>
        <a:ext cx="2837421" cy="1229759"/>
      </dsp:txXfrm>
    </dsp:sp>
    <dsp:sp modelId="{8CA321C0-2FB1-4806-8455-37B14C8ECCA5}">
      <dsp:nvSpPr>
        <dsp:cNvPr id="0" name=""/>
        <dsp:cNvSpPr/>
      </dsp:nvSpPr>
      <dsp:spPr>
        <a:xfrm>
          <a:off x="6472230" y="122154"/>
          <a:ext cx="2837421" cy="100148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IN" sz="2800" kern="1200" dirty="0"/>
            <a:t>300 x 250</a:t>
          </a:r>
        </a:p>
      </dsp:txBody>
      <dsp:txXfrm>
        <a:off x="6472230" y="122154"/>
        <a:ext cx="2837421" cy="1001487"/>
      </dsp:txXfrm>
    </dsp:sp>
    <dsp:sp modelId="{A216F172-8741-4DD2-A272-FCC60A9B0AB7}">
      <dsp:nvSpPr>
        <dsp:cNvPr id="0" name=""/>
        <dsp:cNvSpPr/>
      </dsp:nvSpPr>
      <dsp:spPr>
        <a:xfrm>
          <a:off x="6472230" y="1123642"/>
          <a:ext cx="2837421" cy="122975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IN" sz="2800" kern="1200" dirty="0"/>
            <a:t>Average Clicks: 145.82</a:t>
          </a:r>
        </a:p>
      </dsp:txBody>
      <dsp:txXfrm>
        <a:off x="6472230" y="1123642"/>
        <a:ext cx="2837421" cy="12297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5551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435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153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3251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63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527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7/20/2024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796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8196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4532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3186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7/20/2024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8424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7/20/2024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04475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D0A348B8-3F2F-474A-A276-9C9066176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7" name="Picture 46" descr="A colorful light bulb with business icons">
            <a:extLst>
              <a:ext uri="{FF2B5EF4-FFF2-40B4-BE49-F238E27FC236}">
                <a16:creationId xmlns:a16="http://schemas.microsoft.com/office/drawing/2014/main" id="{BDA79396-19AF-DED9-901D-D30CA2FC4A4F}"/>
              </a:ext>
            </a:extLst>
          </p:cNvPr>
          <p:cNvPicPr>
            <a:picLocks noChangeAspect="1"/>
          </p:cNvPicPr>
          <p:nvPr/>
        </p:nvPicPr>
        <p:blipFill rotWithShape="1">
          <a:blip r:embed="rId2"/>
          <a:srcRect t="9778" r="24" b="28985"/>
          <a:stretch/>
        </p:blipFill>
        <p:spPr>
          <a:xfrm>
            <a:off x="-22827" y="1628651"/>
            <a:ext cx="12188946" cy="5226244"/>
          </a:xfrm>
          <a:prstGeom prst="rect">
            <a:avLst/>
          </a:prstGeom>
        </p:spPr>
      </p:pic>
      <p:grpSp>
        <p:nvGrpSpPr>
          <p:cNvPr id="94" name="Group 93">
            <a:extLst>
              <a:ext uri="{FF2B5EF4-FFF2-40B4-BE49-F238E27FC236}">
                <a16:creationId xmlns:a16="http://schemas.microsoft.com/office/drawing/2014/main" id="{46400ECE-9877-489B-9D66-A71DE0575C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81A5D329-D649-4E9F-8096-A2ACE125E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A92DB4E-8447-45DB-9823-5CFC7C66C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5D5DFBD-BCEC-48CF-808D-F7E1C14047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61903FC-FD80-4FBD-AA8A-C2193BC9C3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9D55ECC-9F8E-4CA7-B6E4-B16810D9A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B70EC0-20B9-4B4E-92A9-EC13F4DF03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1E75303-322B-4EE7-823D-F77D7EF54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9F1C7D3-2BCC-49A7-B6F7-5A186ADDD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4F36A6-486F-4AD6-9A4D-8287F046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B7EBF09-A754-4C44-A040-2B439F27D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D6C4580-856F-4186-B589-28D864BB5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A808157-3585-4AB1-9749-F9A67F988B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946DFD7-0F51-48C5-A9D1-6792FFC26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8CB18E0-7882-4E21-9A48-1A54F4445F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9A3F90D-FBDD-4CF7-872C-040EF586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4E87E7-02B5-4FD8-866D-A8F25F5DD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3020-73D6-4060-BFD2-F0A63261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2C3845D-5E59-4D90-9D5C-76ED34F4EF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3B5D9CF-B022-4B61-84CC-9CE47428D4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FA28D78-4A5A-40AC-8EA0-AE36CD6A3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FD55823-36C9-47C0-B8B3-7BA814BE0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63E8057-634C-41C8-9352-31517F552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4380C6A-DAC6-4C80-A2B1-341AD173F0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0C73B68-20DB-4B0D-BDFC-46D2E2DFA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5C3543E-8CC7-4D2C-A1B6-3260366B7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FA75029-DAD3-4FA3-9603-6CF2C96C2A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9E0D540-01C4-47A7-8F32-603003412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CD20989-6E8E-45DA-81C2-E2615D8DB1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F5210F8-5C9F-47B3-B18D-EA0DDAFE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0670A10-674D-4A17-9F65-1BFD98FF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436A5B2-61EC-401D-8CCC-7C2CE96F1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7" name="Rectangle 126">
            <a:extLst>
              <a:ext uri="{FF2B5EF4-FFF2-40B4-BE49-F238E27FC236}">
                <a16:creationId xmlns:a16="http://schemas.microsoft.com/office/drawing/2014/main" id="{8606225D-3AFB-411A-A409-9199957FC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rgbClr val="000000">
                  <a:alpha val="30000"/>
                </a:srgbClr>
              </a:gs>
              <a:gs pos="80000">
                <a:srgbClr val="000000">
                  <a:alpha val="15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D0E8C-F432-F90D-411F-286E9D7B8427}"/>
              </a:ext>
            </a:extLst>
          </p:cNvPr>
          <p:cNvSpPr>
            <a:spLocks noGrp="1"/>
          </p:cNvSpPr>
          <p:nvPr>
            <p:ph type="ctrTitle"/>
          </p:nvPr>
        </p:nvSpPr>
        <p:spPr>
          <a:xfrm>
            <a:off x="1203379" y="411900"/>
            <a:ext cx="9820188" cy="1628647"/>
          </a:xfrm>
        </p:spPr>
        <p:txBody>
          <a:bodyPr>
            <a:normAutofit fontScale="90000"/>
          </a:bodyPr>
          <a:lstStyle/>
          <a:p>
            <a:pPr algn="ctr">
              <a:lnSpc>
                <a:spcPct val="90000"/>
              </a:lnSpc>
            </a:pPr>
            <a:r>
              <a:rPr lang="en-US" dirty="0">
                <a:solidFill>
                  <a:schemeClr val="tx1"/>
                </a:solidFill>
              </a:rPr>
              <a:t>Analysis of Online </a:t>
            </a:r>
            <a:r>
              <a:rPr lang="en-US" sz="6700" dirty="0">
                <a:solidFill>
                  <a:schemeClr val="tx1"/>
                </a:solidFill>
              </a:rPr>
              <a:t>Advertising</a:t>
            </a:r>
            <a:r>
              <a:rPr lang="en-US" dirty="0">
                <a:solidFill>
                  <a:schemeClr val="tx1"/>
                </a:solidFill>
              </a:rPr>
              <a:t> Performance</a:t>
            </a:r>
            <a:endParaRPr lang="en-IN" dirty="0">
              <a:solidFill>
                <a:schemeClr val="tx1"/>
              </a:solidFill>
            </a:endParaRPr>
          </a:p>
        </p:txBody>
      </p:sp>
    </p:spTree>
    <p:extLst>
      <p:ext uri="{BB962C8B-B14F-4D97-AF65-F5344CB8AC3E}">
        <p14:creationId xmlns:p14="http://schemas.microsoft.com/office/powerpoint/2010/main" val="357425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FB2896D-6116-756B-EE55-EB0223D8D7ED}"/>
              </a:ext>
            </a:extLst>
          </p:cNvPr>
          <p:cNvSpPr>
            <a:spLocks noGrp="1"/>
          </p:cNvSpPr>
          <p:nvPr>
            <p:ph type="title"/>
          </p:nvPr>
        </p:nvSpPr>
        <p:spPr>
          <a:xfrm>
            <a:off x="6088653" y="725951"/>
            <a:ext cx="4927425" cy="1938525"/>
          </a:xfrm>
        </p:spPr>
        <p:txBody>
          <a:bodyPr>
            <a:normAutofit/>
          </a:bodyPr>
          <a:lstStyle/>
          <a:p>
            <a:r>
              <a:rPr lang="en-IN" dirty="0"/>
              <a:t>User Engagement by Banners</a:t>
            </a:r>
          </a:p>
        </p:txBody>
      </p:sp>
      <p:pic>
        <p:nvPicPr>
          <p:cNvPr id="5" name="Picture 4" descr="Drawings on colourful paper">
            <a:extLst>
              <a:ext uri="{FF2B5EF4-FFF2-40B4-BE49-F238E27FC236}">
                <a16:creationId xmlns:a16="http://schemas.microsoft.com/office/drawing/2014/main" id="{E8D2F6E8-74E0-E5A9-7F70-22A7AB4E66AF}"/>
              </a:ext>
            </a:extLst>
          </p:cNvPr>
          <p:cNvPicPr>
            <a:picLocks noChangeAspect="1"/>
          </p:cNvPicPr>
          <p:nvPr/>
        </p:nvPicPr>
        <p:blipFill>
          <a:blip r:embed="rId2"/>
          <a:srcRect l="11378" r="31635"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CB0C790-1EB4-46EF-E85C-00AB16B37353}"/>
              </a:ext>
            </a:extLst>
          </p:cNvPr>
          <p:cNvSpPr>
            <a:spLocks noGrp="1"/>
          </p:cNvSpPr>
          <p:nvPr>
            <p:ph idx="1"/>
          </p:nvPr>
        </p:nvSpPr>
        <p:spPr>
          <a:xfrm>
            <a:off x="6088653" y="2886116"/>
            <a:ext cx="4927425" cy="3245931"/>
          </a:xfrm>
        </p:spPr>
        <p:txBody>
          <a:bodyPr>
            <a:normAutofit/>
          </a:bodyPr>
          <a:lstStyle/>
          <a:p>
            <a:r>
              <a:rPr lang="en-US" dirty="0"/>
              <a:t>Analysis of user engagement levels across different banner sizes revealed that the 728 x 90 banners had the highest engagement levels. This insight can help in optimizing banner sizes for future campaigns.</a:t>
            </a:r>
            <a:endParaRPr lang="en-IN" dirty="0"/>
          </a:p>
        </p:txBody>
      </p:sp>
    </p:spTree>
    <p:extLst>
      <p:ext uri="{BB962C8B-B14F-4D97-AF65-F5344CB8AC3E}">
        <p14:creationId xmlns:p14="http://schemas.microsoft.com/office/powerpoint/2010/main" val="26346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B8A24-E052-7A58-1B31-D39BD3F73BE4}"/>
              </a:ext>
            </a:extLst>
          </p:cNvPr>
          <p:cNvSpPr>
            <a:spLocks noGrp="1"/>
          </p:cNvSpPr>
          <p:nvPr>
            <p:ph type="title"/>
          </p:nvPr>
        </p:nvSpPr>
        <p:spPr>
          <a:xfrm>
            <a:off x="691079" y="725951"/>
            <a:ext cx="4927425" cy="1938525"/>
          </a:xfrm>
        </p:spPr>
        <p:txBody>
          <a:bodyPr>
            <a:normAutofit/>
          </a:bodyPr>
          <a:lstStyle/>
          <a:p>
            <a:r>
              <a:rPr lang="en-IN" dirty="0"/>
              <a:t>Placement Conversion Rates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6133063-FA38-D58D-FA6A-2B67663E88D1}"/>
              </a:ext>
            </a:extLst>
          </p:cNvPr>
          <p:cNvSpPr>
            <a:spLocks noGrp="1"/>
          </p:cNvSpPr>
          <p:nvPr>
            <p:ph idx="1"/>
          </p:nvPr>
        </p:nvSpPr>
        <p:spPr>
          <a:xfrm>
            <a:off x="691079" y="2886116"/>
            <a:ext cx="4927425" cy="3245931"/>
          </a:xfrm>
        </p:spPr>
        <p:txBody>
          <a:bodyPr>
            <a:normAutofit/>
          </a:bodyPr>
          <a:lstStyle/>
          <a:p>
            <a:r>
              <a:rPr lang="en-US" dirty="0"/>
              <a:t>Among different placement types, placement '</a:t>
            </a:r>
            <a:r>
              <a:rPr lang="en-US" dirty="0" err="1"/>
              <a:t>abc</a:t>
            </a:r>
            <a:r>
              <a:rPr lang="en-US" dirty="0"/>
              <a:t>' had the highest post-click conversion rate at 52.02%. Other placements like 'def' and '</a:t>
            </a:r>
            <a:r>
              <a:rPr lang="en-US" dirty="0" err="1"/>
              <a:t>ghi</a:t>
            </a:r>
            <a:r>
              <a:rPr lang="en-US" dirty="0"/>
              <a:t>' also showed significant conversion rates, indicating the effectiveness of specific placements.</a:t>
            </a:r>
            <a:endParaRPr lang="en-IN" dirty="0"/>
          </a:p>
        </p:txBody>
      </p:sp>
      <p:pic>
        <p:nvPicPr>
          <p:cNvPr id="5" name="Picture 4" descr="Colourful charts and graphs">
            <a:extLst>
              <a:ext uri="{FF2B5EF4-FFF2-40B4-BE49-F238E27FC236}">
                <a16:creationId xmlns:a16="http://schemas.microsoft.com/office/drawing/2014/main" id="{80163F8A-1F2F-25A7-10DD-B2A6D2AC8062}"/>
              </a:ext>
            </a:extLst>
          </p:cNvPr>
          <p:cNvPicPr>
            <a:picLocks noChangeAspect="1"/>
          </p:cNvPicPr>
          <p:nvPr/>
        </p:nvPicPr>
        <p:blipFill>
          <a:blip r:embed="rId2"/>
          <a:srcRect l="23359" r="1925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16241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F1E77BC-8232-497F-20A8-B4D597BAF7D1}"/>
              </a:ext>
            </a:extLst>
          </p:cNvPr>
          <p:cNvSpPr>
            <a:spLocks noGrp="1"/>
          </p:cNvSpPr>
          <p:nvPr>
            <p:ph type="title"/>
          </p:nvPr>
        </p:nvSpPr>
        <p:spPr>
          <a:xfrm>
            <a:off x="691079" y="725951"/>
            <a:ext cx="4927425" cy="1938525"/>
          </a:xfrm>
        </p:spPr>
        <p:txBody>
          <a:bodyPr>
            <a:normAutofit/>
          </a:bodyPr>
          <a:lstStyle/>
          <a:p>
            <a:r>
              <a:rPr lang="en-IN" dirty="0"/>
              <a:t>Daily Sales Analysis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1A60C1B-6B4E-56B1-6ABA-8AA26B7049FB}"/>
              </a:ext>
            </a:extLst>
          </p:cNvPr>
          <p:cNvSpPr>
            <a:spLocks noGrp="1"/>
          </p:cNvSpPr>
          <p:nvPr>
            <p:ph idx="1"/>
          </p:nvPr>
        </p:nvSpPr>
        <p:spPr>
          <a:xfrm>
            <a:off x="691079" y="2886116"/>
            <a:ext cx="4927425" cy="3245931"/>
          </a:xfrm>
        </p:spPr>
        <p:txBody>
          <a:bodyPr>
            <a:normAutofit/>
          </a:bodyPr>
          <a:lstStyle/>
          <a:p>
            <a:r>
              <a:rPr lang="en-US" dirty="0"/>
              <a:t>Daily sales analysis showed fluctuations in post-click sales amounts over time. These fluctuations can be attributed to various factors, including the day of the week, campaign strategies, and user behavior.</a:t>
            </a:r>
            <a:endParaRPr lang="en-IN" dirty="0"/>
          </a:p>
        </p:txBody>
      </p:sp>
      <p:pic>
        <p:nvPicPr>
          <p:cNvPr id="5" name="Picture 4" descr="Codes on papers">
            <a:extLst>
              <a:ext uri="{FF2B5EF4-FFF2-40B4-BE49-F238E27FC236}">
                <a16:creationId xmlns:a16="http://schemas.microsoft.com/office/drawing/2014/main" id="{72CCFE52-FA2D-38E5-A276-5879E7DFE2A9}"/>
              </a:ext>
            </a:extLst>
          </p:cNvPr>
          <p:cNvPicPr>
            <a:picLocks noChangeAspect="1"/>
          </p:cNvPicPr>
          <p:nvPr/>
        </p:nvPicPr>
        <p:blipFill>
          <a:blip r:embed="rId2"/>
          <a:srcRect l="22282" r="2033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59823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82FD622D-988E-4643-87EB-6197BAB53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0017DA54-DDDC-44E6-8AC4-7FDC000A2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82E709A-9270-42A6-8B58-D1F149D2D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D07979B-226B-4F37-B9F9-DAAAFCF18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61923EF-C2E0-4CB2-A37D-56251914B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81FC8C6-CA0F-414F-B5D8-A22C3BA18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D0A1778-5358-4A84-AFC7-F5FE52170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A575A-2DD5-4400-A8EB-CA087B366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6FE83E2-842D-4DB0-879B-0AAE74E88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C65B4D5-97A8-4B99-95F1-A8ABACD57F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9C1AEC-921E-4B21-AB7C-3B314FAF8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BC6C036-973A-4049-A3ED-DBE599BFC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933D27E-05C8-4261-BFB0-C54343814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810A5DC-6FA9-4464-B677-A8EE7C068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C4C342D-588F-4B7E-8911-5079C1E2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B43446F-FEE4-48A6-B092-FCA67607A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37AAF31-1287-4F06-82C2-152B97CE4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B0E018F-0A4A-4940-A9C5-2F7537878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AD144D6-982B-4822-9C5F-D588A3CF3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B969311-3C7A-46EE-9348-6B433664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9FECC74-E0E3-4128-8632-2FA99414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D280A9-4057-47B5-A9AE-7AF211431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AC388-396D-47BE-A84F-13F905DE4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BC423F5-785F-4726-A136-AFB50AA1E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1D18134-78BA-4375-8130-1036457BC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1EC74D1-2591-4C00-AADF-5CCDAA556A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7C355CE-3A38-42CE-B108-F859C995E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838FD71-CBEE-4752-81BF-145F91BAE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0C40E9D-9C2D-478A-8BD0-FC1623D55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00592A-3AD4-4CB7-A596-B160E835B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4DF9447-BDCC-4AD3-BD3F-6203D64B1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8BF451A-8BE3-4DAE-9731-362B5D5E3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Flowchart: Document 125">
            <a:extLst>
              <a:ext uri="{FF2B5EF4-FFF2-40B4-BE49-F238E27FC236}">
                <a16:creationId xmlns:a16="http://schemas.microsoft.com/office/drawing/2014/main" id="{B135F0A9-346D-45D8-9316-99A6C7776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Digital financial graph">
            <a:extLst>
              <a:ext uri="{FF2B5EF4-FFF2-40B4-BE49-F238E27FC236}">
                <a16:creationId xmlns:a16="http://schemas.microsoft.com/office/drawing/2014/main" id="{EE062508-FD55-A58F-7B52-0C30FC4BC2BD}"/>
              </a:ext>
            </a:extLst>
          </p:cNvPr>
          <p:cNvPicPr>
            <a:picLocks noChangeAspect="1"/>
          </p:cNvPicPr>
          <p:nvPr/>
        </p:nvPicPr>
        <p:blipFill>
          <a:blip r:embed="rId2">
            <a:alphaModFix amt="60000"/>
          </a:blip>
          <a:srcRect t="6443" r="2" b="2"/>
          <a:stretch/>
        </p:blipFill>
        <p:spPr>
          <a:xfrm>
            <a:off x="-6331" y="-14856"/>
            <a:ext cx="12208610"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a:extLst>
              <a:ext uri="{FF2B5EF4-FFF2-40B4-BE49-F238E27FC236}">
                <a16:creationId xmlns:a16="http://schemas.microsoft.com/office/drawing/2014/main" id="{348CFF36-1B8D-664E-7E74-1B5FA6DFEF89}"/>
              </a:ext>
            </a:extLst>
          </p:cNvPr>
          <p:cNvSpPr>
            <a:spLocks noGrp="1"/>
          </p:cNvSpPr>
          <p:nvPr>
            <p:ph type="title"/>
          </p:nvPr>
        </p:nvSpPr>
        <p:spPr>
          <a:xfrm>
            <a:off x="691079" y="725951"/>
            <a:ext cx="10325000" cy="1442463"/>
          </a:xfrm>
        </p:spPr>
        <p:txBody>
          <a:bodyPr>
            <a:normAutofit/>
          </a:bodyPr>
          <a:lstStyle/>
          <a:p>
            <a:r>
              <a:rPr lang="en-IN">
                <a:solidFill>
                  <a:srgbClr val="FFFFFF"/>
                </a:solidFill>
              </a:rPr>
              <a:t>Conclusion</a:t>
            </a:r>
          </a:p>
        </p:txBody>
      </p:sp>
      <p:sp>
        <p:nvSpPr>
          <p:cNvPr id="3" name="Content Placeholder 2">
            <a:extLst>
              <a:ext uri="{FF2B5EF4-FFF2-40B4-BE49-F238E27FC236}">
                <a16:creationId xmlns:a16="http://schemas.microsoft.com/office/drawing/2014/main" id="{94C22D64-0F23-890B-D112-8569687900F0}"/>
              </a:ext>
            </a:extLst>
          </p:cNvPr>
          <p:cNvSpPr>
            <a:spLocks noGrp="1"/>
          </p:cNvSpPr>
          <p:nvPr>
            <p:ph idx="1"/>
          </p:nvPr>
        </p:nvSpPr>
        <p:spPr>
          <a:xfrm>
            <a:off x="691079" y="2340131"/>
            <a:ext cx="9312562" cy="2475557"/>
          </a:xfrm>
        </p:spPr>
        <p:txBody>
          <a:bodyPr>
            <a:normAutofit/>
          </a:bodyPr>
          <a:lstStyle/>
          <a:p>
            <a:r>
              <a:rPr lang="en-US">
                <a:solidFill>
                  <a:srgbClr val="FFFFFF"/>
                </a:solidFill>
              </a:rPr>
              <a:t>The analysis provides valuable insights into online advertising performance. By understanding trends in user engagement, banner and placement effectiveness, and conversion rates, we can optimize future advertising strategies for better ROI.</a:t>
            </a:r>
            <a:endParaRPr lang="en-IN">
              <a:solidFill>
                <a:srgbClr val="FFFFFF"/>
              </a:solidFill>
            </a:endParaRPr>
          </a:p>
        </p:txBody>
      </p:sp>
    </p:spTree>
    <p:extLst>
      <p:ext uri="{BB962C8B-B14F-4D97-AF65-F5344CB8AC3E}">
        <p14:creationId xmlns:p14="http://schemas.microsoft.com/office/powerpoint/2010/main" val="319706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D8BFB32-23E2-65C1-B685-340634ED9CE4}"/>
              </a:ext>
            </a:extLst>
          </p:cNvPr>
          <p:cNvPicPr>
            <a:picLocks noChangeAspect="1"/>
          </p:cNvPicPr>
          <p:nvPr/>
        </p:nvPicPr>
        <p:blipFill>
          <a:blip r:embed="rId2">
            <a:alphaModFix amt="60000"/>
          </a:blip>
          <a:srcRect r="-1" b="7997"/>
          <a:stretch/>
        </p:blipFill>
        <p:spPr>
          <a:xfrm>
            <a:off x="-23207"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92F19742-1795-12F0-2F19-B9BC679CCA42}"/>
              </a:ext>
            </a:extLst>
          </p:cNvPr>
          <p:cNvSpPr>
            <a:spLocks noGrp="1"/>
          </p:cNvSpPr>
          <p:nvPr>
            <p:ph type="title"/>
          </p:nvPr>
        </p:nvSpPr>
        <p:spPr>
          <a:xfrm>
            <a:off x="691079" y="725951"/>
            <a:ext cx="8351994" cy="1375333"/>
          </a:xfrm>
        </p:spPr>
        <p:txBody>
          <a:bodyPr>
            <a:normAutofit/>
          </a:bodyPr>
          <a:lstStyle/>
          <a:p>
            <a:r>
              <a:rPr lang="en-IN">
                <a:solidFill>
                  <a:srgbClr val="FFFFFF"/>
                </a:solidFill>
              </a:rPr>
              <a:t>Contents</a:t>
            </a:r>
          </a:p>
        </p:txBody>
      </p:sp>
      <p:sp>
        <p:nvSpPr>
          <p:cNvPr id="3" name="Content Placeholder 2">
            <a:extLst>
              <a:ext uri="{FF2B5EF4-FFF2-40B4-BE49-F238E27FC236}">
                <a16:creationId xmlns:a16="http://schemas.microsoft.com/office/drawing/2014/main" id="{79DF401D-FB94-BFBF-200E-7EB2C0568117}"/>
              </a:ext>
            </a:extLst>
          </p:cNvPr>
          <p:cNvSpPr>
            <a:spLocks noGrp="1"/>
          </p:cNvSpPr>
          <p:nvPr>
            <p:ph idx="1"/>
          </p:nvPr>
        </p:nvSpPr>
        <p:spPr>
          <a:xfrm>
            <a:off x="691079" y="2340131"/>
            <a:ext cx="6385206" cy="3822452"/>
          </a:xfrm>
        </p:spPr>
        <p:txBody>
          <a:bodyPr>
            <a:normAutofit/>
          </a:bodyPr>
          <a:lstStyle/>
          <a:p>
            <a:pPr>
              <a:lnSpc>
                <a:spcPct val="100000"/>
              </a:lnSpc>
            </a:pPr>
            <a:r>
              <a:rPr lang="en-IN" sz="1400">
                <a:solidFill>
                  <a:srgbClr val="FFFFFF"/>
                </a:solidFill>
              </a:rPr>
              <a:t>1. Introduction</a:t>
            </a:r>
          </a:p>
          <a:p>
            <a:pPr>
              <a:lnSpc>
                <a:spcPct val="100000"/>
              </a:lnSpc>
            </a:pPr>
            <a:r>
              <a:rPr lang="en-IN" sz="1400">
                <a:solidFill>
                  <a:srgbClr val="FFFFFF"/>
                </a:solidFill>
              </a:rPr>
              <a:t> 2. User Engagement Trend</a:t>
            </a:r>
          </a:p>
          <a:p>
            <a:pPr>
              <a:lnSpc>
                <a:spcPct val="100000"/>
              </a:lnSpc>
            </a:pPr>
            <a:r>
              <a:rPr lang="en-IN" sz="1400">
                <a:solidFill>
                  <a:srgbClr val="FFFFFF"/>
                </a:solidFill>
              </a:rPr>
              <a:t> 3. Banner Performance</a:t>
            </a:r>
          </a:p>
          <a:p>
            <a:pPr>
              <a:lnSpc>
                <a:spcPct val="100000"/>
              </a:lnSpc>
            </a:pPr>
            <a:r>
              <a:rPr lang="en-IN" sz="1400">
                <a:solidFill>
                  <a:srgbClr val="FFFFFF"/>
                </a:solidFill>
              </a:rPr>
              <a:t> 4. Placement Performance</a:t>
            </a:r>
          </a:p>
          <a:p>
            <a:pPr>
              <a:lnSpc>
                <a:spcPct val="100000"/>
              </a:lnSpc>
            </a:pPr>
            <a:r>
              <a:rPr lang="en-IN" sz="1400">
                <a:solidFill>
                  <a:srgbClr val="FFFFFF"/>
                </a:solidFill>
              </a:rPr>
              <a:t> 5. Correlation Analysis</a:t>
            </a:r>
          </a:p>
          <a:p>
            <a:pPr>
              <a:lnSpc>
                <a:spcPct val="100000"/>
              </a:lnSpc>
            </a:pPr>
            <a:r>
              <a:rPr lang="en-IN" sz="1400">
                <a:solidFill>
                  <a:srgbClr val="FFFFFF"/>
                </a:solidFill>
              </a:rPr>
              <a:t> 6. Campaign Performance</a:t>
            </a:r>
          </a:p>
          <a:p>
            <a:pPr>
              <a:lnSpc>
                <a:spcPct val="100000"/>
              </a:lnSpc>
            </a:pPr>
            <a:r>
              <a:rPr lang="en-IN" sz="1400">
                <a:solidFill>
                  <a:srgbClr val="FFFFFF"/>
                </a:solidFill>
              </a:rPr>
              <a:t> 7. Revenue Analysis</a:t>
            </a:r>
          </a:p>
          <a:p>
            <a:pPr>
              <a:lnSpc>
                <a:spcPct val="100000"/>
              </a:lnSpc>
            </a:pPr>
            <a:r>
              <a:rPr lang="en-IN" sz="1400">
                <a:solidFill>
                  <a:srgbClr val="FFFFFF"/>
                </a:solidFill>
              </a:rPr>
              <a:t> 8. User Engagement by Banners</a:t>
            </a:r>
          </a:p>
          <a:p>
            <a:pPr>
              <a:lnSpc>
                <a:spcPct val="100000"/>
              </a:lnSpc>
            </a:pPr>
            <a:r>
              <a:rPr lang="en-IN" sz="1400">
                <a:solidFill>
                  <a:srgbClr val="FFFFFF"/>
                </a:solidFill>
              </a:rPr>
              <a:t> 9. Placement Conversion Rates</a:t>
            </a:r>
          </a:p>
          <a:p>
            <a:pPr>
              <a:lnSpc>
                <a:spcPct val="100000"/>
              </a:lnSpc>
            </a:pPr>
            <a:r>
              <a:rPr lang="en-IN" sz="1400">
                <a:solidFill>
                  <a:srgbClr val="FFFFFF"/>
                </a:solidFill>
              </a:rPr>
              <a:t>10. Daily Sales Analysis</a:t>
            </a:r>
          </a:p>
          <a:p>
            <a:pPr>
              <a:lnSpc>
                <a:spcPct val="100000"/>
              </a:lnSpc>
            </a:pPr>
            <a:r>
              <a:rPr lang="en-IN" sz="1400">
                <a:solidFill>
                  <a:srgbClr val="FFFFFF"/>
                </a:solidFill>
              </a:rPr>
              <a:t>11. Conclusion</a:t>
            </a:r>
          </a:p>
        </p:txBody>
      </p:sp>
    </p:spTree>
    <p:extLst>
      <p:ext uri="{BB962C8B-B14F-4D97-AF65-F5344CB8AC3E}">
        <p14:creationId xmlns:p14="http://schemas.microsoft.com/office/powerpoint/2010/main" val="246761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FF4BA1A-1921-2A24-B94D-D8C46480DD75}"/>
              </a:ext>
            </a:extLst>
          </p:cNvPr>
          <p:cNvSpPr>
            <a:spLocks noGrp="1"/>
          </p:cNvSpPr>
          <p:nvPr>
            <p:ph type="title"/>
          </p:nvPr>
        </p:nvSpPr>
        <p:spPr>
          <a:xfrm>
            <a:off x="691079" y="725951"/>
            <a:ext cx="4927425" cy="1938525"/>
          </a:xfrm>
        </p:spPr>
        <p:txBody>
          <a:bodyPr>
            <a:normAutofit/>
          </a:bodyPr>
          <a:lstStyle/>
          <a:p>
            <a:r>
              <a:rPr lang="en-IN"/>
              <a:t>Introduction</a:t>
            </a:r>
            <a:endParaRPr lang="en-IN" dirty="0"/>
          </a:p>
        </p:txBody>
      </p:sp>
      <p:sp>
        <p:nvSpPr>
          <p:cNvPr id="8" name="Right Triangle 7">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450B135-F35F-7615-02F4-93AA180EEA2F}"/>
              </a:ext>
            </a:extLst>
          </p:cNvPr>
          <p:cNvSpPr>
            <a:spLocks noGrp="1"/>
          </p:cNvSpPr>
          <p:nvPr>
            <p:ph idx="1"/>
          </p:nvPr>
        </p:nvSpPr>
        <p:spPr>
          <a:xfrm>
            <a:off x="691079" y="2886116"/>
            <a:ext cx="4927425" cy="3245931"/>
          </a:xfrm>
        </p:spPr>
        <p:txBody>
          <a:bodyPr>
            <a:normAutofit/>
          </a:bodyPr>
          <a:lstStyle/>
          <a:p>
            <a:r>
              <a:rPr lang="en-US"/>
              <a:t>This presentation provides an in-depth analysis of the online advertising performance data. It focuses on user engagement trends, banner and placement performance, post-click conversions, and cost-effectiveness across various campaigns and placements.</a:t>
            </a:r>
            <a:endParaRPr lang="en-IN" dirty="0"/>
          </a:p>
        </p:txBody>
      </p:sp>
      <p:pic>
        <p:nvPicPr>
          <p:cNvPr id="10" name="Picture 9" descr="Person watching empty phone">
            <a:extLst>
              <a:ext uri="{FF2B5EF4-FFF2-40B4-BE49-F238E27FC236}">
                <a16:creationId xmlns:a16="http://schemas.microsoft.com/office/drawing/2014/main" id="{8001A5C1-70F7-FFD1-2225-E419FCC42D05}"/>
              </a:ext>
            </a:extLst>
          </p:cNvPr>
          <p:cNvPicPr>
            <a:picLocks noChangeAspect="1"/>
          </p:cNvPicPr>
          <p:nvPr/>
        </p:nvPicPr>
        <p:blipFill>
          <a:blip r:embed="rId2"/>
          <a:srcRect l="36887" r="572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48056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82FD622D-988E-4643-87EB-6197BAB53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0017DA54-DDDC-44E6-8AC4-7FDC000A2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82E709A-9270-42A6-8B58-D1F149D2D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07979B-226B-4F37-B9F9-DAAAFCF18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1923EF-C2E0-4CB2-A37D-56251914B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1FC8C6-CA0F-414F-B5D8-A22C3BA18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0A1778-5358-4A84-AFC7-F5FE52170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CA575A-2DD5-4400-A8EB-CA087B366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6FE83E2-842D-4DB0-879B-0AAE74E88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C65B4D5-97A8-4B99-95F1-A8ABACD57F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9C1AEC-921E-4B21-AB7C-3B314FAF8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BC6C036-973A-4049-A3ED-DBE599BFC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933D27E-05C8-4261-BFB0-C54343814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10A5DC-6FA9-4464-B677-A8EE7C068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C4C342D-588F-4B7E-8911-5079C1E2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43446F-FEE4-48A6-B092-FCA67607A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37AAF31-1287-4F06-82C2-152B97CE4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0E018F-0A4A-4940-A9C5-2F7537878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AD144D6-982B-4822-9C5F-D588A3CF3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969311-3C7A-46EE-9348-6B433664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9FECC74-E0E3-4128-8632-2FA99414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8D280A9-4057-47B5-A9AE-7AF211431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DAC388-396D-47BE-A84F-13F905DE4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C423F5-785F-4726-A136-AFB50AA1E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1D18134-78BA-4375-8130-1036457BC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1EC74D1-2591-4C00-AADF-5CCDAA556A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7C355CE-3A38-42CE-B108-F859C995E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838FD71-CBEE-4752-81BF-145F91BAE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0C40E9D-9C2D-478A-8BD0-FC1623D55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800592A-3AD4-4CB7-A596-B160E835B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4DF9447-BDCC-4AD3-BD3F-6203D64B1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8BF451A-8BE3-4DAE-9731-362B5D5E3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lowchart: Document 83">
            <a:extLst>
              <a:ext uri="{FF2B5EF4-FFF2-40B4-BE49-F238E27FC236}">
                <a16:creationId xmlns:a16="http://schemas.microsoft.com/office/drawing/2014/main" id="{B135F0A9-346D-45D8-9316-99A6C7776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0459601D-9F89-3B2F-4936-228CC53CBF7F}"/>
              </a:ext>
            </a:extLst>
          </p:cNvPr>
          <p:cNvPicPr>
            <a:picLocks noChangeAspect="1"/>
          </p:cNvPicPr>
          <p:nvPr/>
        </p:nvPicPr>
        <p:blipFill>
          <a:blip r:embed="rId2">
            <a:alphaModFix amt="60000"/>
          </a:blip>
          <a:srcRect t="7899" r="2" b="7901"/>
          <a:stretch/>
        </p:blipFill>
        <p:spPr>
          <a:xfrm>
            <a:off x="-6331" y="-14856"/>
            <a:ext cx="12208610"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a:extLst>
              <a:ext uri="{FF2B5EF4-FFF2-40B4-BE49-F238E27FC236}">
                <a16:creationId xmlns:a16="http://schemas.microsoft.com/office/drawing/2014/main" id="{87FDAB82-2AE8-5225-934E-A4134C1F0FC4}"/>
              </a:ext>
            </a:extLst>
          </p:cNvPr>
          <p:cNvSpPr>
            <a:spLocks noGrp="1"/>
          </p:cNvSpPr>
          <p:nvPr>
            <p:ph type="title"/>
          </p:nvPr>
        </p:nvSpPr>
        <p:spPr>
          <a:xfrm>
            <a:off x="691079" y="725951"/>
            <a:ext cx="10325000" cy="1442463"/>
          </a:xfrm>
        </p:spPr>
        <p:txBody>
          <a:bodyPr>
            <a:normAutofit/>
          </a:bodyPr>
          <a:lstStyle/>
          <a:p>
            <a:r>
              <a:rPr lang="en-IN">
                <a:solidFill>
                  <a:srgbClr val="FFFFFF"/>
                </a:solidFill>
              </a:rPr>
              <a:t>User Engagement Trend</a:t>
            </a:r>
          </a:p>
        </p:txBody>
      </p:sp>
      <p:sp>
        <p:nvSpPr>
          <p:cNvPr id="3" name="Content Placeholder 2">
            <a:extLst>
              <a:ext uri="{FF2B5EF4-FFF2-40B4-BE49-F238E27FC236}">
                <a16:creationId xmlns:a16="http://schemas.microsoft.com/office/drawing/2014/main" id="{54F51E7C-C2A8-19FB-DBA4-F35610432612}"/>
              </a:ext>
            </a:extLst>
          </p:cNvPr>
          <p:cNvSpPr>
            <a:spLocks noGrp="1"/>
          </p:cNvSpPr>
          <p:nvPr>
            <p:ph idx="1"/>
          </p:nvPr>
        </p:nvSpPr>
        <p:spPr>
          <a:xfrm>
            <a:off x="691079" y="2340131"/>
            <a:ext cx="9312562" cy="2475557"/>
          </a:xfrm>
        </p:spPr>
        <p:txBody>
          <a:bodyPr>
            <a:normAutofit/>
          </a:bodyPr>
          <a:lstStyle/>
          <a:p>
            <a:r>
              <a:rPr lang="en-US">
                <a:solidFill>
                  <a:srgbClr val="FFFFFF"/>
                </a:solidFill>
              </a:rPr>
              <a:t>We analyzed user engagement trends over time by grouping data by date and user engagement level. The analysis revealed patterns in high, medium, and low engagement levels.</a:t>
            </a:r>
            <a:endParaRPr lang="en-IN">
              <a:solidFill>
                <a:srgbClr val="FFFFFF"/>
              </a:solidFill>
            </a:endParaRPr>
          </a:p>
        </p:txBody>
      </p:sp>
    </p:spTree>
    <p:extLst>
      <p:ext uri="{BB962C8B-B14F-4D97-AF65-F5344CB8AC3E}">
        <p14:creationId xmlns:p14="http://schemas.microsoft.com/office/powerpoint/2010/main" val="367095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82FD622D-988E-4643-87EB-6197BAB53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0017DA54-DDDC-44E6-8AC4-7FDC000A2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2E709A-9270-42A6-8B58-D1F149D2D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07979B-226B-4F37-B9F9-DAAAFCF18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1923EF-C2E0-4CB2-A37D-56251914B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1FC8C6-CA0F-414F-B5D8-A22C3BA18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0A1778-5358-4A84-AFC7-F5FE52170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CA575A-2DD5-4400-A8EB-CA087B366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FE83E2-842D-4DB0-879B-0AAE74E88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65B4D5-97A8-4B99-95F1-A8ABACD57F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9C1AEC-921E-4B21-AB7C-3B314FAF8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C6C036-973A-4049-A3ED-DBE599BFC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33D27E-05C8-4261-BFB0-C54343814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10A5DC-6FA9-4464-B677-A8EE7C068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4C342D-588F-4B7E-8911-5079C1E2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3446F-FEE4-48A6-B092-FCA67607A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7AAF31-1287-4F06-82C2-152B97CE4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0E018F-0A4A-4940-A9C5-2F7537878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D144D6-982B-4822-9C5F-D588A3CF3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969311-3C7A-46EE-9348-6B433664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FECC74-E0E3-4128-8632-2FA99414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8D280A9-4057-47B5-A9AE-7AF211431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DAC388-396D-47BE-A84F-13F905DE4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C423F5-785F-4726-A136-AFB50AA1E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D18134-78BA-4375-8130-1036457BC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EC74D1-2591-4C00-AADF-5CCDAA556A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C355CE-3A38-42CE-B108-F859C995E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38FD71-CBEE-4752-81BF-145F91BAE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C40E9D-9C2D-478A-8BD0-FC1623D55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00592A-3AD4-4CB7-A596-B160E835B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4DF9447-BDCC-4AD3-BD3F-6203D64B1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8BF451A-8BE3-4DAE-9731-362B5D5E3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Flowchart: Document 46">
            <a:extLst>
              <a:ext uri="{FF2B5EF4-FFF2-40B4-BE49-F238E27FC236}">
                <a16:creationId xmlns:a16="http://schemas.microsoft.com/office/drawing/2014/main" id="{B135F0A9-346D-45D8-9316-99A6C7776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44CA1-35FB-EF04-1BD8-1FF42B7C3AF7}"/>
              </a:ext>
            </a:extLst>
          </p:cNvPr>
          <p:cNvSpPr>
            <a:spLocks noGrp="1"/>
          </p:cNvSpPr>
          <p:nvPr>
            <p:ph type="title"/>
          </p:nvPr>
        </p:nvSpPr>
        <p:spPr>
          <a:xfrm>
            <a:off x="691079" y="725951"/>
            <a:ext cx="10325000" cy="1442463"/>
          </a:xfrm>
        </p:spPr>
        <p:txBody>
          <a:bodyPr>
            <a:normAutofit/>
          </a:bodyPr>
          <a:lstStyle/>
          <a:p>
            <a:r>
              <a:rPr lang="en-US">
                <a:solidFill>
                  <a:srgbClr val="FFFFFF"/>
                </a:solidFill>
              </a:rPr>
              <a:t>Average Clicks by Banner Size</a:t>
            </a:r>
            <a:endParaRPr lang="en-IN">
              <a:solidFill>
                <a:srgbClr val="FFFFFF"/>
              </a:solidFill>
            </a:endParaRPr>
          </a:p>
        </p:txBody>
      </p:sp>
      <p:graphicFrame>
        <p:nvGraphicFramePr>
          <p:cNvPr id="7" name="Content Placeholder 6">
            <a:extLst>
              <a:ext uri="{FF2B5EF4-FFF2-40B4-BE49-F238E27FC236}">
                <a16:creationId xmlns:a16="http://schemas.microsoft.com/office/drawing/2014/main" id="{2038CC13-B115-6E73-A2FE-7F74F80E02FF}"/>
              </a:ext>
            </a:extLst>
          </p:cNvPr>
          <p:cNvGraphicFramePr>
            <a:graphicFrameLocks noGrp="1"/>
          </p:cNvGraphicFramePr>
          <p:nvPr>
            <p:ph idx="1"/>
            <p:extLst>
              <p:ext uri="{D42A27DB-BD31-4B8C-83A1-F6EECF244321}">
                <p14:modId xmlns:p14="http://schemas.microsoft.com/office/powerpoint/2010/main" val="1393363283"/>
              </p:ext>
            </p:extLst>
          </p:nvPr>
        </p:nvGraphicFramePr>
        <p:xfrm>
          <a:off x="691079" y="2340131"/>
          <a:ext cx="9312562" cy="2475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13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3568-DFC1-AA6F-5368-5E69A89C082E}"/>
              </a:ext>
            </a:extLst>
          </p:cNvPr>
          <p:cNvSpPr>
            <a:spLocks noGrp="1"/>
          </p:cNvSpPr>
          <p:nvPr>
            <p:ph type="title"/>
          </p:nvPr>
        </p:nvSpPr>
        <p:spPr/>
        <p:txBody>
          <a:bodyPr/>
          <a:lstStyle/>
          <a:p>
            <a:r>
              <a:rPr lang="en-IN" dirty="0"/>
              <a:t>Placement Performance</a:t>
            </a:r>
            <a:br>
              <a:rPr lang="en-IN" dirty="0"/>
            </a:br>
            <a:r>
              <a:rPr lang="en-US" sz="2800" dirty="0"/>
              <a:t>Clicks and Displays by Placement</a:t>
            </a:r>
            <a:endParaRPr lang="en-IN" sz="2800" dirty="0"/>
          </a:p>
        </p:txBody>
      </p:sp>
      <p:grpSp>
        <p:nvGrpSpPr>
          <p:cNvPr id="4" name="Group 3">
            <a:extLst>
              <a:ext uri="{FF2B5EF4-FFF2-40B4-BE49-F238E27FC236}">
                <a16:creationId xmlns:a16="http://schemas.microsoft.com/office/drawing/2014/main" id="{925825CF-C54F-F7AC-BE54-797C9461B567}"/>
              </a:ext>
            </a:extLst>
          </p:cNvPr>
          <p:cNvGrpSpPr/>
          <p:nvPr/>
        </p:nvGrpSpPr>
        <p:grpSpPr>
          <a:xfrm>
            <a:off x="887222" y="2705761"/>
            <a:ext cx="2073692" cy="723240"/>
            <a:chOff x="3226" y="196200"/>
            <a:chExt cx="3145898" cy="1250535"/>
          </a:xfrm>
        </p:grpSpPr>
        <p:sp>
          <p:nvSpPr>
            <p:cNvPr id="5" name="Rectangle 4">
              <a:extLst>
                <a:ext uri="{FF2B5EF4-FFF2-40B4-BE49-F238E27FC236}">
                  <a16:creationId xmlns:a16="http://schemas.microsoft.com/office/drawing/2014/main" id="{784D3AF8-1626-A49C-3591-A587748CD6B1}"/>
                </a:ext>
              </a:extLst>
            </p:cNvPr>
            <p:cNvSpPr/>
            <p:nvPr/>
          </p:nvSpPr>
          <p:spPr>
            <a:xfrm>
              <a:off x="3226" y="196200"/>
              <a:ext cx="3145898" cy="125053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7276B756-97C1-55F6-0884-0625FC3526FF}"/>
                </a:ext>
              </a:extLst>
            </p:cNvPr>
            <p:cNvSpPr txBox="1"/>
            <p:nvPr/>
          </p:nvSpPr>
          <p:spPr>
            <a:xfrm>
              <a:off x="3226" y="196200"/>
              <a:ext cx="3145898" cy="1250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err="1"/>
                <a:t>abc</a:t>
              </a:r>
              <a:endParaRPr lang="en-IN" sz="3500" kern="1200" dirty="0"/>
            </a:p>
          </p:txBody>
        </p:sp>
      </p:grpSp>
      <p:grpSp>
        <p:nvGrpSpPr>
          <p:cNvPr id="7" name="Group 6">
            <a:extLst>
              <a:ext uri="{FF2B5EF4-FFF2-40B4-BE49-F238E27FC236}">
                <a16:creationId xmlns:a16="http://schemas.microsoft.com/office/drawing/2014/main" id="{F3A79686-FEE7-47F3-282F-32D0632D759C}"/>
              </a:ext>
            </a:extLst>
          </p:cNvPr>
          <p:cNvGrpSpPr/>
          <p:nvPr/>
        </p:nvGrpSpPr>
        <p:grpSpPr>
          <a:xfrm>
            <a:off x="3419436" y="2692483"/>
            <a:ext cx="2073692" cy="723240"/>
            <a:chOff x="3226" y="196200"/>
            <a:chExt cx="3145898" cy="1250535"/>
          </a:xfrm>
        </p:grpSpPr>
        <p:sp>
          <p:nvSpPr>
            <p:cNvPr id="8" name="Rectangle 7">
              <a:extLst>
                <a:ext uri="{FF2B5EF4-FFF2-40B4-BE49-F238E27FC236}">
                  <a16:creationId xmlns:a16="http://schemas.microsoft.com/office/drawing/2014/main" id="{D5BEB021-A200-37C1-DC18-5F6CD901ED26}"/>
                </a:ext>
              </a:extLst>
            </p:cNvPr>
            <p:cNvSpPr/>
            <p:nvPr/>
          </p:nvSpPr>
          <p:spPr>
            <a:xfrm>
              <a:off x="3226" y="196200"/>
              <a:ext cx="3145898" cy="125053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9" name="TextBox 8">
              <a:extLst>
                <a:ext uri="{FF2B5EF4-FFF2-40B4-BE49-F238E27FC236}">
                  <a16:creationId xmlns:a16="http://schemas.microsoft.com/office/drawing/2014/main" id="{CDDC2990-63C7-95B3-7728-4A6ADA56FFE2}"/>
                </a:ext>
              </a:extLst>
            </p:cNvPr>
            <p:cNvSpPr txBox="1"/>
            <p:nvPr/>
          </p:nvSpPr>
          <p:spPr>
            <a:xfrm>
              <a:off x="3226" y="196200"/>
              <a:ext cx="3145898" cy="1250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a:t>def</a:t>
              </a:r>
            </a:p>
          </p:txBody>
        </p:sp>
      </p:grpSp>
      <p:grpSp>
        <p:nvGrpSpPr>
          <p:cNvPr id="10" name="Group 9">
            <a:extLst>
              <a:ext uri="{FF2B5EF4-FFF2-40B4-BE49-F238E27FC236}">
                <a16:creationId xmlns:a16="http://schemas.microsoft.com/office/drawing/2014/main" id="{D19CD66C-1B13-AFF2-846E-9F9BD44E41BB}"/>
              </a:ext>
            </a:extLst>
          </p:cNvPr>
          <p:cNvGrpSpPr/>
          <p:nvPr/>
        </p:nvGrpSpPr>
        <p:grpSpPr>
          <a:xfrm>
            <a:off x="5951650" y="2705760"/>
            <a:ext cx="2073692" cy="723240"/>
            <a:chOff x="3226" y="196200"/>
            <a:chExt cx="3145898" cy="1250535"/>
          </a:xfrm>
        </p:grpSpPr>
        <p:sp>
          <p:nvSpPr>
            <p:cNvPr id="11" name="Rectangle 10">
              <a:extLst>
                <a:ext uri="{FF2B5EF4-FFF2-40B4-BE49-F238E27FC236}">
                  <a16:creationId xmlns:a16="http://schemas.microsoft.com/office/drawing/2014/main" id="{8AE7186C-7096-5EAA-FE1D-F799042C1F05}"/>
                </a:ext>
              </a:extLst>
            </p:cNvPr>
            <p:cNvSpPr/>
            <p:nvPr/>
          </p:nvSpPr>
          <p:spPr>
            <a:xfrm>
              <a:off x="3226" y="196200"/>
              <a:ext cx="3145898" cy="125053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12" name="TextBox 11">
              <a:extLst>
                <a:ext uri="{FF2B5EF4-FFF2-40B4-BE49-F238E27FC236}">
                  <a16:creationId xmlns:a16="http://schemas.microsoft.com/office/drawing/2014/main" id="{A759F193-4433-526B-3EF5-3CE44759F340}"/>
                </a:ext>
              </a:extLst>
            </p:cNvPr>
            <p:cNvSpPr txBox="1"/>
            <p:nvPr/>
          </p:nvSpPr>
          <p:spPr>
            <a:xfrm>
              <a:off x="3226" y="196200"/>
              <a:ext cx="3145898" cy="1250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err="1"/>
                <a:t>ghi</a:t>
              </a:r>
              <a:endParaRPr lang="en-IN" sz="3500" kern="1200" dirty="0"/>
            </a:p>
          </p:txBody>
        </p:sp>
      </p:grpSp>
      <p:grpSp>
        <p:nvGrpSpPr>
          <p:cNvPr id="16" name="Group 15">
            <a:extLst>
              <a:ext uri="{FF2B5EF4-FFF2-40B4-BE49-F238E27FC236}">
                <a16:creationId xmlns:a16="http://schemas.microsoft.com/office/drawing/2014/main" id="{8AD227AD-3D4D-72A2-BD45-44913497730C}"/>
              </a:ext>
            </a:extLst>
          </p:cNvPr>
          <p:cNvGrpSpPr/>
          <p:nvPr/>
        </p:nvGrpSpPr>
        <p:grpSpPr>
          <a:xfrm>
            <a:off x="8575107" y="2692483"/>
            <a:ext cx="2073692" cy="723240"/>
            <a:chOff x="3226" y="196200"/>
            <a:chExt cx="3145898" cy="1250535"/>
          </a:xfrm>
        </p:grpSpPr>
        <p:sp>
          <p:nvSpPr>
            <p:cNvPr id="17" name="Rectangle 16">
              <a:extLst>
                <a:ext uri="{FF2B5EF4-FFF2-40B4-BE49-F238E27FC236}">
                  <a16:creationId xmlns:a16="http://schemas.microsoft.com/office/drawing/2014/main" id="{E0078E64-A55E-CD37-82FB-15884B6A9A7A}"/>
                </a:ext>
              </a:extLst>
            </p:cNvPr>
            <p:cNvSpPr/>
            <p:nvPr/>
          </p:nvSpPr>
          <p:spPr>
            <a:xfrm>
              <a:off x="3226" y="196200"/>
              <a:ext cx="3145898" cy="125053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18" name="TextBox 17">
              <a:extLst>
                <a:ext uri="{FF2B5EF4-FFF2-40B4-BE49-F238E27FC236}">
                  <a16:creationId xmlns:a16="http://schemas.microsoft.com/office/drawing/2014/main" id="{560B3EC8-22C6-D6AF-2266-F632EEFF5D48}"/>
                </a:ext>
              </a:extLst>
            </p:cNvPr>
            <p:cNvSpPr txBox="1"/>
            <p:nvPr/>
          </p:nvSpPr>
          <p:spPr>
            <a:xfrm>
              <a:off x="3226" y="196200"/>
              <a:ext cx="3145898" cy="1250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err="1"/>
                <a:t>mno</a:t>
              </a:r>
              <a:endParaRPr lang="en-IN" sz="3500" kern="1200" dirty="0"/>
            </a:p>
          </p:txBody>
        </p:sp>
      </p:grpSp>
      <p:grpSp>
        <p:nvGrpSpPr>
          <p:cNvPr id="19" name="Group 18">
            <a:extLst>
              <a:ext uri="{FF2B5EF4-FFF2-40B4-BE49-F238E27FC236}">
                <a16:creationId xmlns:a16="http://schemas.microsoft.com/office/drawing/2014/main" id="{B5C435AC-4730-323D-6CC9-046FEC47CDD8}"/>
              </a:ext>
            </a:extLst>
          </p:cNvPr>
          <p:cNvGrpSpPr/>
          <p:nvPr/>
        </p:nvGrpSpPr>
        <p:grpSpPr>
          <a:xfrm>
            <a:off x="887221" y="3415723"/>
            <a:ext cx="2073692" cy="1948055"/>
            <a:chOff x="3226" y="1446735"/>
            <a:chExt cx="3145898" cy="1921500"/>
          </a:xfrm>
        </p:grpSpPr>
        <p:sp>
          <p:nvSpPr>
            <p:cNvPr id="20" name="Rectangle 19">
              <a:extLst>
                <a:ext uri="{FF2B5EF4-FFF2-40B4-BE49-F238E27FC236}">
                  <a16:creationId xmlns:a16="http://schemas.microsoft.com/office/drawing/2014/main" id="{34775CB3-00C8-C50D-D080-C62E9786C19E}"/>
                </a:ext>
              </a:extLst>
            </p:cNvPr>
            <p:cNvSpPr/>
            <p:nvPr/>
          </p:nvSpPr>
          <p:spPr>
            <a:xfrm>
              <a:off x="3226" y="1446735"/>
              <a:ext cx="3145898" cy="19215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1" name="TextBox 20">
              <a:extLst>
                <a:ext uri="{FF2B5EF4-FFF2-40B4-BE49-F238E27FC236}">
                  <a16:creationId xmlns:a16="http://schemas.microsoft.com/office/drawing/2014/main" id="{DF35D896-7B5B-5209-6646-2EA138EF5DB1}"/>
                </a:ext>
              </a:extLst>
            </p:cNvPr>
            <p:cNvSpPr txBox="1"/>
            <p:nvPr/>
          </p:nvSpPr>
          <p:spPr>
            <a:xfrm>
              <a:off x="3226" y="1446735"/>
              <a:ext cx="3145898" cy="1921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l" defTabSz="1555750">
                <a:lnSpc>
                  <a:spcPct val="90000"/>
                </a:lnSpc>
                <a:spcBef>
                  <a:spcPct val="0"/>
                </a:spcBef>
                <a:spcAft>
                  <a:spcPct val="15000"/>
                </a:spcAft>
              </a:pPr>
              <a:r>
                <a:rPr lang="en-IN" sz="2400" kern="1200" dirty="0"/>
                <a:t>Displays: 242,142, Clicks: 1,584</a:t>
              </a:r>
            </a:p>
          </p:txBody>
        </p:sp>
      </p:grpSp>
      <p:grpSp>
        <p:nvGrpSpPr>
          <p:cNvPr id="22" name="Group 21">
            <a:extLst>
              <a:ext uri="{FF2B5EF4-FFF2-40B4-BE49-F238E27FC236}">
                <a16:creationId xmlns:a16="http://schemas.microsoft.com/office/drawing/2014/main" id="{242C9A16-15DE-4F68-25FF-2FA0BF54DBF6}"/>
              </a:ext>
            </a:extLst>
          </p:cNvPr>
          <p:cNvGrpSpPr/>
          <p:nvPr/>
        </p:nvGrpSpPr>
        <p:grpSpPr>
          <a:xfrm>
            <a:off x="3419436" y="3394187"/>
            <a:ext cx="2073692" cy="1948055"/>
            <a:chOff x="3226" y="1446735"/>
            <a:chExt cx="3145898" cy="1921500"/>
          </a:xfrm>
        </p:grpSpPr>
        <p:sp>
          <p:nvSpPr>
            <p:cNvPr id="23" name="Rectangle 22">
              <a:extLst>
                <a:ext uri="{FF2B5EF4-FFF2-40B4-BE49-F238E27FC236}">
                  <a16:creationId xmlns:a16="http://schemas.microsoft.com/office/drawing/2014/main" id="{572C2F17-C039-4173-BDD1-F542C5CC15E4}"/>
                </a:ext>
              </a:extLst>
            </p:cNvPr>
            <p:cNvSpPr/>
            <p:nvPr/>
          </p:nvSpPr>
          <p:spPr>
            <a:xfrm>
              <a:off x="3226" y="1446735"/>
              <a:ext cx="3145898" cy="19215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4" name="TextBox 23">
              <a:extLst>
                <a:ext uri="{FF2B5EF4-FFF2-40B4-BE49-F238E27FC236}">
                  <a16:creationId xmlns:a16="http://schemas.microsoft.com/office/drawing/2014/main" id="{070139C3-BBC9-E92C-9EAB-3B31DB787F0E}"/>
                </a:ext>
              </a:extLst>
            </p:cNvPr>
            <p:cNvSpPr txBox="1"/>
            <p:nvPr/>
          </p:nvSpPr>
          <p:spPr>
            <a:xfrm>
              <a:off x="3226" y="1446735"/>
              <a:ext cx="3145898" cy="1921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l" defTabSz="1555750">
                <a:lnSpc>
                  <a:spcPct val="90000"/>
                </a:lnSpc>
                <a:spcBef>
                  <a:spcPct val="0"/>
                </a:spcBef>
                <a:spcAft>
                  <a:spcPct val="15000"/>
                </a:spcAft>
              </a:pPr>
              <a:r>
                <a:rPr lang="en-IN" sz="2400" kern="1200" dirty="0"/>
                <a:t>Displays: 28,177,492, Clicks: 176,097</a:t>
              </a:r>
            </a:p>
          </p:txBody>
        </p:sp>
      </p:grpSp>
      <p:grpSp>
        <p:nvGrpSpPr>
          <p:cNvPr id="28" name="Group 27">
            <a:extLst>
              <a:ext uri="{FF2B5EF4-FFF2-40B4-BE49-F238E27FC236}">
                <a16:creationId xmlns:a16="http://schemas.microsoft.com/office/drawing/2014/main" id="{46AA6B4C-B804-109A-D378-311CCE24C488}"/>
              </a:ext>
            </a:extLst>
          </p:cNvPr>
          <p:cNvGrpSpPr/>
          <p:nvPr/>
        </p:nvGrpSpPr>
        <p:grpSpPr>
          <a:xfrm>
            <a:off x="5951650" y="3394187"/>
            <a:ext cx="2073692" cy="2012971"/>
            <a:chOff x="3613527" y="1296412"/>
            <a:chExt cx="3145898" cy="1985531"/>
          </a:xfrm>
        </p:grpSpPr>
        <p:sp>
          <p:nvSpPr>
            <p:cNvPr id="29" name="Rectangle 28">
              <a:extLst>
                <a:ext uri="{FF2B5EF4-FFF2-40B4-BE49-F238E27FC236}">
                  <a16:creationId xmlns:a16="http://schemas.microsoft.com/office/drawing/2014/main" id="{E46DA7F7-1107-D93B-BDFE-D9565B229F43}"/>
                </a:ext>
              </a:extLst>
            </p:cNvPr>
            <p:cNvSpPr/>
            <p:nvPr/>
          </p:nvSpPr>
          <p:spPr>
            <a:xfrm>
              <a:off x="3613527" y="1296412"/>
              <a:ext cx="3145898" cy="19215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0" name="TextBox 29">
              <a:extLst>
                <a:ext uri="{FF2B5EF4-FFF2-40B4-BE49-F238E27FC236}">
                  <a16:creationId xmlns:a16="http://schemas.microsoft.com/office/drawing/2014/main" id="{62D211A6-DABC-137C-5D89-06008305B428}"/>
                </a:ext>
              </a:extLst>
            </p:cNvPr>
            <p:cNvSpPr txBox="1"/>
            <p:nvPr/>
          </p:nvSpPr>
          <p:spPr>
            <a:xfrm>
              <a:off x="3613527" y="1360443"/>
              <a:ext cx="3145898" cy="1921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l" defTabSz="1555750">
                <a:lnSpc>
                  <a:spcPct val="90000"/>
                </a:lnSpc>
                <a:spcBef>
                  <a:spcPct val="0"/>
                </a:spcBef>
                <a:spcAft>
                  <a:spcPct val="15000"/>
                </a:spcAft>
              </a:pPr>
              <a:r>
                <a:rPr lang="en-IN" sz="2400" kern="1200" dirty="0"/>
                <a:t>Displays: 59,740,415, Clicks: 1,247,049</a:t>
              </a:r>
            </a:p>
          </p:txBody>
        </p:sp>
      </p:grpSp>
      <p:grpSp>
        <p:nvGrpSpPr>
          <p:cNvPr id="31" name="Group 30">
            <a:extLst>
              <a:ext uri="{FF2B5EF4-FFF2-40B4-BE49-F238E27FC236}">
                <a16:creationId xmlns:a16="http://schemas.microsoft.com/office/drawing/2014/main" id="{ACD98CD6-837C-1CFB-A898-21A209D2E841}"/>
              </a:ext>
            </a:extLst>
          </p:cNvPr>
          <p:cNvGrpSpPr/>
          <p:nvPr/>
        </p:nvGrpSpPr>
        <p:grpSpPr>
          <a:xfrm>
            <a:off x="8575107" y="3415723"/>
            <a:ext cx="2073692" cy="2012971"/>
            <a:chOff x="3613527" y="1296412"/>
            <a:chExt cx="3145898" cy="1985531"/>
          </a:xfrm>
        </p:grpSpPr>
        <p:sp>
          <p:nvSpPr>
            <p:cNvPr id="32" name="Rectangle 31">
              <a:extLst>
                <a:ext uri="{FF2B5EF4-FFF2-40B4-BE49-F238E27FC236}">
                  <a16:creationId xmlns:a16="http://schemas.microsoft.com/office/drawing/2014/main" id="{F02DC9C9-B1E2-5D8B-FA36-E0BC4B79314C}"/>
                </a:ext>
              </a:extLst>
            </p:cNvPr>
            <p:cNvSpPr/>
            <p:nvPr/>
          </p:nvSpPr>
          <p:spPr>
            <a:xfrm>
              <a:off x="3613527" y="1296412"/>
              <a:ext cx="3145898" cy="19215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3" name="TextBox 32">
              <a:extLst>
                <a:ext uri="{FF2B5EF4-FFF2-40B4-BE49-F238E27FC236}">
                  <a16:creationId xmlns:a16="http://schemas.microsoft.com/office/drawing/2014/main" id="{23862B4F-6BA4-5D19-ECA1-E5DDF5527738}"/>
                </a:ext>
              </a:extLst>
            </p:cNvPr>
            <p:cNvSpPr txBox="1"/>
            <p:nvPr/>
          </p:nvSpPr>
          <p:spPr>
            <a:xfrm>
              <a:off x="3613527" y="1360443"/>
              <a:ext cx="3145898" cy="1921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0" lvl="1" algn="l" defTabSz="1555750">
                <a:lnSpc>
                  <a:spcPct val="90000"/>
                </a:lnSpc>
                <a:spcBef>
                  <a:spcPct val="0"/>
                </a:spcBef>
                <a:spcAft>
                  <a:spcPct val="15000"/>
                </a:spcAft>
              </a:pPr>
              <a:r>
                <a:rPr lang="en-IN" sz="2400" kern="1200" dirty="0"/>
                <a:t>Displays: 143,161,775, Clicks: 993,039</a:t>
              </a:r>
            </a:p>
          </p:txBody>
        </p:sp>
      </p:grpSp>
    </p:spTree>
    <p:extLst>
      <p:ext uri="{BB962C8B-B14F-4D97-AF65-F5344CB8AC3E}">
        <p14:creationId xmlns:p14="http://schemas.microsoft.com/office/powerpoint/2010/main" val="362231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50">
            <a:extLst>
              <a:ext uri="{FF2B5EF4-FFF2-40B4-BE49-F238E27FC236}">
                <a16:creationId xmlns:a16="http://schemas.microsoft.com/office/drawing/2014/main" id="{93BB3E09-131F-4602-BD64-FD9435CAC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151912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4044D31D-7646-4DAF-BA5E-538071431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0B5473D0-DCBA-4465-9917-0D4AC6D16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F52943-7AE9-4192-B6E8-5C67227CC1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73AF2FC-40E3-4633-B109-3C1C0F14D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21ECA6E-F36A-46B8-A435-427D96FF4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CC50291-5810-40D7-9788-8A7226D9F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795DB1-A405-4DD4-9F47-8AB613B7A8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E9E5143-E47A-46AD-824A-448E26371A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6A9A11-252E-46A1-BC8A-2F08220D8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3AF203F-2E4A-4A9F-BDFC-D7BC0FFBA2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0CC8E8-6DCB-4523-9A7B-CCC631EF1C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E65F9E-827C-452A-B3E1-8CF496889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6E893A-3AD7-4B6F-AA47-0B7148560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18999E0-9761-4930-8E0E-CF0A2217B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D42FB9-3F63-4E95-8D3B-EFE93D3A6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C511E22-C1E7-4FB3-96FF-113AF8C4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B64877D-2F8B-4A2A-8F01-18792FF80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FDB0185-6AD5-4BF4-B8A1-D100FD11A5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CC0453-9920-4205-AF14-1FED67426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D92DE9A-A188-4F21-A41B-9092C5D3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B76778-9DB5-49B0-9DC6-BFCF96480E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F968FBD-7F61-4CD0-BC51-E5D0DB5950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6F3145-8CA6-4D47-B61F-169F41EF97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AD4F6C-120B-4EE6-8954-3F26BAB9B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0D852C-B3E7-4FCE-9C73-5DAA7C9F3C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8B95596-D3DB-4319-9698-1864A8EAFD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10CF1F-3FBC-4FD3-8B01-D8BDB33CFD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950FA8-7291-4838-BBB0-54A858513C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8DD4397-BB6F-41E7-97D1-3721DA7D24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C277A2-D5A7-4E7E-B9C7-CB5F09171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5BF730-0BE4-4E50-8FDA-40C0ADE221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821E60-35A9-4DE9-9975-8B9C436592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BB15C3E-E2EE-BA9B-1E96-C5ECD302E1E4}"/>
              </a:ext>
            </a:extLst>
          </p:cNvPr>
          <p:cNvSpPr>
            <a:spLocks noGrp="1"/>
          </p:cNvSpPr>
          <p:nvPr>
            <p:ph type="title"/>
          </p:nvPr>
        </p:nvSpPr>
        <p:spPr>
          <a:xfrm>
            <a:off x="691079" y="170166"/>
            <a:ext cx="4927426" cy="3258817"/>
          </a:xfrm>
        </p:spPr>
        <p:txBody>
          <a:bodyPr anchor="ctr">
            <a:normAutofit/>
          </a:bodyPr>
          <a:lstStyle/>
          <a:p>
            <a:r>
              <a:rPr lang="en-IN" dirty="0"/>
              <a:t>Correlation Analysis</a:t>
            </a:r>
          </a:p>
        </p:txBody>
      </p:sp>
      <p:sp>
        <p:nvSpPr>
          <p:cNvPr id="3" name="Content Placeholder 2">
            <a:extLst>
              <a:ext uri="{FF2B5EF4-FFF2-40B4-BE49-F238E27FC236}">
                <a16:creationId xmlns:a16="http://schemas.microsoft.com/office/drawing/2014/main" id="{A86CD5CD-A8F1-8882-5E66-681B15A28033}"/>
              </a:ext>
            </a:extLst>
          </p:cNvPr>
          <p:cNvSpPr>
            <a:spLocks noGrp="1"/>
          </p:cNvSpPr>
          <p:nvPr>
            <p:ph idx="1"/>
          </p:nvPr>
        </p:nvSpPr>
        <p:spPr>
          <a:xfrm>
            <a:off x="6076281" y="168618"/>
            <a:ext cx="5442590" cy="2715950"/>
          </a:xfrm>
        </p:spPr>
        <p:txBody>
          <a:bodyPr anchor="ctr">
            <a:normAutofit/>
          </a:bodyPr>
          <a:lstStyle/>
          <a:p>
            <a:r>
              <a:rPr lang="en-US" dirty="0"/>
              <a:t>The correlation between cost and revenue was found to be 0.76, indicating a strong positive relationship. This suggests that higher costs are associated with higher revenue in the advertising campaigns analyzed.</a:t>
            </a:r>
            <a:endParaRPr lang="en-IN" dirty="0"/>
          </a:p>
        </p:txBody>
      </p:sp>
      <p:pic>
        <p:nvPicPr>
          <p:cNvPr id="5" name="Picture 4" descr="Calculator, pen, compass, money and a paper with graphs printed on it">
            <a:extLst>
              <a:ext uri="{FF2B5EF4-FFF2-40B4-BE49-F238E27FC236}">
                <a16:creationId xmlns:a16="http://schemas.microsoft.com/office/drawing/2014/main" id="{CEEC2774-7891-0467-F0F6-A8816611038F}"/>
              </a:ext>
            </a:extLst>
          </p:cNvPr>
          <p:cNvPicPr>
            <a:picLocks noChangeAspect="1"/>
          </p:cNvPicPr>
          <p:nvPr/>
        </p:nvPicPr>
        <p:blipFill>
          <a:blip r:embed="rId2"/>
          <a:srcRect t="15923" b="35132"/>
          <a:stretch/>
        </p:blipFill>
        <p:spPr>
          <a:xfrm>
            <a:off x="20" y="3271957"/>
            <a:ext cx="12205543"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93046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ercentage symbol on red background">
            <a:extLst>
              <a:ext uri="{FF2B5EF4-FFF2-40B4-BE49-F238E27FC236}">
                <a16:creationId xmlns:a16="http://schemas.microsoft.com/office/drawing/2014/main" id="{86B9D063-04C8-DF3F-5D6B-ACCA8D3B1924}"/>
              </a:ext>
            </a:extLst>
          </p:cNvPr>
          <p:cNvPicPr>
            <a:picLocks noChangeAspect="1"/>
          </p:cNvPicPr>
          <p:nvPr/>
        </p:nvPicPr>
        <p:blipFill>
          <a:blip r:embed="rId2">
            <a:alphaModFix amt="60000"/>
          </a:blip>
          <a:srcRect t="7999" r="-1" b="-1"/>
          <a:stretch/>
        </p:blipFill>
        <p:spPr>
          <a:xfrm>
            <a:off x="-23207"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1BD107E7-E1AA-2101-D1E2-889525355DFB}"/>
              </a:ext>
            </a:extLst>
          </p:cNvPr>
          <p:cNvSpPr>
            <a:spLocks noGrp="1"/>
          </p:cNvSpPr>
          <p:nvPr>
            <p:ph type="title"/>
          </p:nvPr>
        </p:nvSpPr>
        <p:spPr>
          <a:xfrm>
            <a:off x="691079" y="725951"/>
            <a:ext cx="8351994" cy="1375333"/>
          </a:xfrm>
        </p:spPr>
        <p:txBody>
          <a:bodyPr>
            <a:normAutofit/>
          </a:bodyPr>
          <a:lstStyle/>
          <a:p>
            <a:pPr>
              <a:lnSpc>
                <a:spcPct val="90000"/>
              </a:lnSpc>
            </a:pPr>
            <a:r>
              <a:rPr lang="en-IN">
                <a:solidFill>
                  <a:srgbClr val="FFFFFF"/>
                </a:solidFill>
              </a:rPr>
              <a:t>Campaign Performance</a:t>
            </a:r>
            <a:br>
              <a:rPr lang="en-IN">
                <a:solidFill>
                  <a:srgbClr val="FFFFFF"/>
                </a:solidFill>
              </a:rPr>
            </a:br>
            <a:r>
              <a:rPr lang="en-IN">
                <a:solidFill>
                  <a:srgbClr val="FFFFFF"/>
                </a:solidFill>
              </a:rPr>
              <a:t>Conversion Rates by Campaign</a:t>
            </a:r>
          </a:p>
        </p:txBody>
      </p:sp>
      <p:sp>
        <p:nvSpPr>
          <p:cNvPr id="3" name="Content Placeholder 2">
            <a:extLst>
              <a:ext uri="{FF2B5EF4-FFF2-40B4-BE49-F238E27FC236}">
                <a16:creationId xmlns:a16="http://schemas.microsoft.com/office/drawing/2014/main" id="{3F17B7F6-6690-BF65-4351-F460E2D8F648}"/>
              </a:ext>
            </a:extLst>
          </p:cNvPr>
          <p:cNvSpPr>
            <a:spLocks noGrp="1"/>
          </p:cNvSpPr>
          <p:nvPr>
            <p:ph idx="1"/>
          </p:nvPr>
        </p:nvSpPr>
        <p:spPr>
          <a:xfrm>
            <a:off x="691079" y="2340131"/>
            <a:ext cx="6385206" cy="3822452"/>
          </a:xfrm>
        </p:spPr>
        <p:txBody>
          <a:bodyPr>
            <a:normAutofit/>
          </a:bodyPr>
          <a:lstStyle/>
          <a:p>
            <a:endParaRPr lang="en-IN">
              <a:solidFill>
                <a:srgbClr val="FFFFFF"/>
              </a:solidFill>
            </a:endParaRPr>
          </a:p>
          <a:p>
            <a:endParaRPr lang="en-IN">
              <a:solidFill>
                <a:srgbClr val="FFFFFF"/>
              </a:solidFill>
            </a:endParaRPr>
          </a:p>
          <a:p>
            <a:r>
              <a:rPr lang="en-IN">
                <a:solidFill>
                  <a:srgbClr val="FFFFFF"/>
                </a:solidFill>
              </a:rPr>
              <a:t>Campaign 1:Conversion Rate: 44.93%</a:t>
            </a:r>
          </a:p>
          <a:p>
            <a:r>
              <a:rPr lang="en-IN">
                <a:solidFill>
                  <a:srgbClr val="FFFFFF"/>
                </a:solidFill>
              </a:rPr>
              <a:t>Campaign 2:Conversion Rate: 1.56%</a:t>
            </a:r>
          </a:p>
          <a:p>
            <a:r>
              <a:rPr lang="en-IN">
                <a:solidFill>
                  <a:srgbClr val="FFFFFF"/>
                </a:solidFill>
              </a:rPr>
              <a:t>Campaign 3:Conversion Rate: 2.43%</a:t>
            </a:r>
          </a:p>
        </p:txBody>
      </p:sp>
    </p:spTree>
    <p:extLst>
      <p:ext uri="{BB962C8B-B14F-4D97-AF65-F5344CB8AC3E}">
        <p14:creationId xmlns:p14="http://schemas.microsoft.com/office/powerpoint/2010/main" val="180168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936C70-8A9B-4524-4D78-FDECB8EF28CB}"/>
              </a:ext>
            </a:extLst>
          </p:cNvPr>
          <p:cNvSpPr>
            <a:spLocks noGrp="1"/>
          </p:cNvSpPr>
          <p:nvPr>
            <p:ph type="title"/>
          </p:nvPr>
        </p:nvSpPr>
        <p:spPr>
          <a:xfrm>
            <a:off x="691079" y="3442638"/>
            <a:ext cx="10325000" cy="1085760"/>
          </a:xfrm>
        </p:spPr>
        <p:txBody>
          <a:bodyPr anchor="ctr">
            <a:normAutofit/>
          </a:bodyPr>
          <a:lstStyle/>
          <a:p>
            <a:r>
              <a:rPr lang="en-IN" dirty="0"/>
              <a:t>Revenue Analysis</a:t>
            </a:r>
          </a:p>
        </p:txBody>
      </p:sp>
      <p:pic>
        <p:nvPicPr>
          <p:cNvPr id="5" name="Picture 4" descr="Graph on document with pen">
            <a:extLst>
              <a:ext uri="{FF2B5EF4-FFF2-40B4-BE49-F238E27FC236}">
                <a16:creationId xmlns:a16="http://schemas.microsoft.com/office/drawing/2014/main" id="{24D6FF2D-F7DB-8D6E-465C-027B2B936A6C}"/>
              </a:ext>
            </a:extLst>
          </p:cNvPr>
          <p:cNvPicPr>
            <a:picLocks noChangeAspect="1"/>
          </p:cNvPicPr>
          <p:nvPr/>
        </p:nvPicPr>
        <p:blipFill>
          <a:blip r:embed="rId2"/>
          <a:srcRect t="23294" r="-1" b="36003"/>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44" name="Right Triangle 43">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B49E733-ED2C-0D45-436F-F1A9792F06FD}"/>
              </a:ext>
            </a:extLst>
          </p:cNvPr>
          <p:cNvSpPr>
            <a:spLocks noGrp="1"/>
          </p:cNvSpPr>
          <p:nvPr>
            <p:ph idx="1"/>
          </p:nvPr>
        </p:nvSpPr>
        <p:spPr>
          <a:xfrm>
            <a:off x="691079" y="4789206"/>
            <a:ext cx="10325000" cy="1725361"/>
          </a:xfrm>
        </p:spPr>
        <p:txBody>
          <a:bodyPr>
            <a:normAutofit/>
          </a:bodyPr>
          <a:lstStyle/>
          <a:p>
            <a:r>
              <a:rPr lang="en-US" dirty="0"/>
              <a:t>The total revenue generated from the advertising campaigns was $276,264.27. The average revenue per click was calculated to be $0.11. This metric helps in understanding the efficiency of the ad spending.</a:t>
            </a:r>
            <a:endParaRPr lang="en-IN" dirty="0"/>
          </a:p>
        </p:txBody>
      </p:sp>
    </p:spTree>
    <p:extLst>
      <p:ext uri="{BB962C8B-B14F-4D97-AF65-F5344CB8AC3E}">
        <p14:creationId xmlns:p14="http://schemas.microsoft.com/office/powerpoint/2010/main" val="769558036"/>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2e1af13-f8c1-4efe-8a19-7e1bc541b88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393894D44AEF4C9AB06072A2451867" ma:contentTypeVersion="13" ma:contentTypeDescription="Create a new document." ma:contentTypeScope="" ma:versionID="ac6ec2d47259eb6f8dfbb51f045ea7f0">
  <xsd:schema xmlns:xsd="http://www.w3.org/2001/XMLSchema" xmlns:xs="http://www.w3.org/2001/XMLSchema" xmlns:p="http://schemas.microsoft.com/office/2006/metadata/properties" xmlns:ns3="b2e1af13-f8c1-4efe-8a19-7e1bc541b88d" xmlns:ns4="c9bed5df-30e7-46cb-8fab-75c85dcac2f0" targetNamespace="http://schemas.microsoft.com/office/2006/metadata/properties" ma:root="true" ma:fieldsID="afe6836ff82c050a70c1c7fb627e0b5d" ns3:_="" ns4:_="">
    <xsd:import namespace="b2e1af13-f8c1-4efe-8a19-7e1bc541b88d"/>
    <xsd:import namespace="c9bed5df-30e7-46cb-8fab-75c85dcac2f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1af13-f8c1-4efe-8a19-7e1bc541b8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bed5df-30e7-46cb-8fab-75c85dcac2f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E933A6-BD9C-40F7-B92E-BD1FEA8A8AF4}">
  <ds:schemaRefs>
    <ds:schemaRef ds:uri="http://purl.org/dc/terms/"/>
    <ds:schemaRef ds:uri="b2e1af13-f8c1-4efe-8a19-7e1bc541b88d"/>
    <ds:schemaRef ds:uri="c9bed5df-30e7-46cb-8fab-75c85dcac2f0"/>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1868780-1EB7-4A04-A3A6-CF06E03F7D29}">
  <ds:schemaRefs>
    <ds:schemaRef ds:uri="http://schemas.microsoft.com/sharepoint/v3/contenttype/forms"/>
  </ds:schemaRefs>
</ds:datastoreItem>
</file>

<file path=customXml/itemProps3.xml><?xml version="1.0" encoding="utf-8"?>
<ds:datastoreItem xmlns:ds="http://schemas.openxmlformats.org/officeDocument/2006/customXml" ds:itemID="{251D2151-AB3E-4690-B872-2513A0BA30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e1af13-f8c1-4efe-8a19-7e1bc541b88d"/>
    <ds:schemaRef ds:uri="c9bed5df-30e7-46cb-8fab-75c85dcac2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TotalTime>
  <Words>456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Grandview</vt:lpstr>
      <vt:lpstr>Wingdings</vt:lpstr>
      <vt:lpstr>CosineVTI</vt:lpstr>
      <vt:lpstr>Analysis of Online Advertising Performance</vt:lpstr>
      <vt:lpstr>Contents</vt:lpstr>
      <vt:lpstr>Introduction</vt:lpstr>
      <vt:lpstr>User Engagement Trend</vt:lpstr>
      <vt:lpstr>Average Clicks by Banner Size</vt:lpstr>
      <vt:lpstr>Placement Performance Clicks and Displays by Placement</vt:lpstr>
      <vt:lpstr>Correlation Analysis</vt:lpstr>
      <vt:lpstr>Campaign Performance Conversion Rates by Campaign</vt:lpstr>
      <vt:lpstr>Revenue Analysis</vt:lpstr>
      <vt:lpstr>User Engagement by Banners</vt:lpstr>
      <vt:lpstr>Placement Conversion Rates</vt:lpstr>
      <vt:lpstr>Daily Sales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Mounika V</dc:creator>
  <cp:lastModifiedBy>Mounika V</cp:lastModifiedBy>
  <cp:revision>1</cp:revision>
  <dcterms:created xsi:type="dcterms:W3CDTF">2024-07-18T15:18:12Z</dcterms:created>
  <dcterms:modified xsi:type="dcterms:W3CDTF">2024-07-20T04:46:49Z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0x0101008D393894D44AEF4C9AB06072A2451867</vt:lpwstr>
  </property>
</Properties>
</file>