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3BFF05-A83D-449B-80A2-A6B7E974A34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29D7D3A-388B-4BA2-B045-A085A5495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E35632E-4775-481D-9E01-E43E0F18E3D7}"/>
              </a:ext>
            </a:extLst>
          </p:cNvPr>
          <p:cNvSpPr>
            <a:spLocks noGrp="1"/>
          </p:cNvSpPr>
          <p:nvPr>
            <p:ph type="dt" sz="half" idx="10"/>
          </p:nvPr>
        </p:nvSpPr>
        <p:spPr/>
        <p:txBody>
          <a:bodyPr/>
          <a:lstStyle/>
          <a:p>
            <a:fld id="{D565CB44-627F-4911-95FB-7276E173E1AE}" type="datetimeFigureOut">
              <a:rPr lang="fr-FR" smtClean="0"/>
              <a:t>17/01/2023</a:t>
            </a:fld>
            <a:endParaRPr lang="fr-FR"/>
          </a:p>
        </p:txBody>
      </p:sp>
      <p:sp>
        <p:nvSpPr>
          <p:cNvPr id="5" name="Espace réservé du pied de page 4">
            <a:extLst>
              <a:ext uri="{FF2B5EF4-FFF2-40B4-BE49-F238E27FC236}">
                <a16:creationId xmlns:a16="http://schemas.microsoft.com/office/drawing/2014/main" id="{A97607D3-3D4D-4C9F-919C-822E6B18A1B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9C3D14D-B4D4-408B-97C9-4FD0B92689A4}"/>
              </a:ext>
            </a:extLst>
          </p:cNvPr>
          <p:cNvSpPr>
            <a:spLocks noGrp="1"/>
          </p:cNvSpPr>
          <p:nvPr>
            <p:ph type="sldNum" sz="quarter" idx="12"/>
          </p:nvPr>
        </p:nvSpPr>
        <p:spPr/>
        <p:txBody>
          <a:bodyPr/>
          <a:lstStyle/>
          <a:p>
            <a:fld id="{EEE22AA5-60C4-46B2-8186-F7696463D324}" type="slidenum">
              <a:rPr lang="fr-FR" smtClean="0"/>
              <a:t>‹N°›</a:t>
            </a:fld>
            <a:endParaRPr lang="fr-FR"/>
          </a:p>
        </p:txBody>
      </p:sp>
    </p:spTree>
    <p:extLst>
      <p:ext uri="{BB962C8B-B14F-4D97-AF65-F5344CB8AC3E}">
        <p14:creationId xmlns:p14="http://schemas.microsoft.com/office/powerpoint/2010/main" val="2047025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0BED03-33E8-4635-9D85-9E39025B1FC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A04F358-3578-42E4-A767-DB8D89CD918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AEA08F-EF93-467F-B0E4-0139EBF5D7FD}"/>
              </a:ext>
            </a:extLst>
          </p:cNvPr>
          <p:cNvSpPr>
            <a:spLocks noGrp="1"/>
          </p:cNvSpPr>
          <p:nvPr>
            <p:ph type="dt" sz="half" idx="10"/>
          </p:nvPr>
        </p:nvSpPr>
        <p:spPr/>
        <p:txBody>
          <a:bodyPr/>
          <a:lstStyle/>
          <a:p>
            <a:fld id="{D565CB44-627F-4911-95FB-7276E173E1AE}" type="datetimeFigureOut">
              <a:rPr lang="fr-FR" smtClean="0"/>
              <a:t>17/01/2023</a:t>
            </a:fld>
            <a:endParaRPr lang="fr-FR"/>
          </a:p>
        </p:txBody>
      </p:sp>
      <p:sp>
        <p:nvSpPr>
          <p:cNvPr id="5" name="Espace réservé du pied de page 4">
            <a:extLst>
              <a:ext uri="{FF2B5EF4-FFF2-40B4-BE49-F238E27FC236}">
                <a16:creationId xmlns:a16="http://schemas.microsoft.com/office/drawing/2014/main" id="{7521CE5E-7A70-4088-9142-452BC137B21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FE9EDFA-7C86-4B3B-BE2E-01468DD20FFA}"/>
              </a:ext>
            </a:extLst>
          </p:cNvPr>
          <p:cNvSpPr>
            <a:spLocks noGrp="1"/>
          </p:cNvSpPr>
          <p:nvPr>
            <p:ph type="sldNum" sz="quarter" idx="12"/>
          </p:nvPr>
        </p:nvSpPr>
        <p:spPr/>
        <p:txBody>
          <a:bodyPr/>
          <a:lstStyle/>
          <a:p>
            <a:fld id="{EEE22AA5-60C4-46B2-8186-F7696463D324}" type="slidenum">
              <a:rPr lang="fr-FR" smtClean="0"/>
              <a:t>‹N°›</a:t>
            </a:fld>
            <a:endParaRPr lang="fr-FR"/>
          </a:p>
        </p:txBody>
      </p:sp>
    </p:spTree>
    <p:extLst>
      <p:ext uri="{BB962C8B-B14F-4D97-AF65-F5344CB8AC3E}">
        <p14:creationId xmlns:p14="http://schemas.microsoft.com/office/powerpoint/2010/main" val="99849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D86CA55-E203-42A2-921D-51996121B66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BEAC482-26F2-4651-8124-2C8EA36ABD6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0296939-AF88-48F5-B093-0C06B6B894A7}"/>
              </a:ext>
            </a:extLst>
          </p:cNvPr>
          <p:cNvSpPr>
            <a:spLocks noGrp="1"/>
          </p:cNvSpPr>
          <p:nvPr>
            <p:ph type="dt" sz="half" idx="10"/>
          </p:nvPr>
        </p:nvSpPr>
        <p:spPr/>
        <p:txBody>
          <a:bodyPr/>
          <a:lstStyle/>
          <a:p>
            <a:fld id="{D565CB44-627F-4911-95FB-7276E173E1AE}" type="datetimeFigureOut">
              <a:rPr lang="fr-FR" smtClean="0"/>
              <a:t>17/01/2023</a:t>
            </a:fld>
            <a:endParaRPr lang="fr-FR"/>
          </a:p>
        </p:txBody>
      </p:sp>
      <p:sp>
        <p:nvSpPr>
          <p:cNvPr id="5" name="Espace réservé du pied de page 4">
            <a:extLst>
              <a:ext uri="{FF2B5EF4-FFF2-40B4-BE49-F238E27FC236}">
                <a16:creationId xmlns:a16="http://schemas.microsoft.com/office/drawing/2014/main" id="{2C73E566-4F8F-4E87-A0BC-5C30E2240EB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90504E3-17F1-4578-A1E5-AF6CC3B86691}"/>
              </a:ext>
            </a:extLst>
          </p:cNvPr>
          <p:cNvSpPr>
            <a:spLocks noGrp="1"/>
          </p:cNvSpPr>
          <p:nvPr>
            <p:ph type="sldNum" sz="quarter" idx="12"/>
          </p:nvPr>
        </p:nvSpPr>
        <p:spPr/>
        <p:txBody>
          <a:bodyPr/>
          <a:lstStyle/>
          <a:p>
            <a:fld id="{EEE22AA5-60C4-46B2-8186-F7696463D324}" type="slidenum">
              <a:rPr lang="fr-FR" smtClean="0"/>
              <a:t>‹N°›</a:t>
            </a:fld>
            <a:endParaRPr lang="fr-FR"/>
          </a:p>
        </p:txBody>
      </p:sp>
    </p:spTree>
    <p:extLst>
      <p:ext uri="{BB962C8B-B14F-4D97-AF65-F5344CB8AC3E}">
        <p14:creationId xmlns:p14="http://schemas.microsoft.com/office/powerpoint/2010/main" val="1993555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5C1353-5FF7-42AC-8156-9C9FE831285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F904CBA-1262-4BF4-AFDF-93E6ACB57E3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7BC22D1-7AEF-4732-9EBA-9D98DD4FD747}"/>
              </a:ext>
            </a:extLst>
          </p:cNvPr>
          <p:cNvSpPr>
            <a:spLocks noGrp="1"/>
          </p:cNvSpPr>
          <p:nvPr>
            <p:ph type="dt" sz="half" idx="10"/>
          </p:nvPr>
        </p:nvSpPr>
        <p:spPr/>
        <p:txBody>
          <a:bodyPr/>
          <a:lstStyle/>
          <a:p>
            <a:fld id="{D565CB44-627F-4911-95FB-7276E173E1AE}" type="datetimeFigureOut">
              <a:rPr lang="fr-FR" smtClean="0"/>
              <a:t>17/01/2023</a:t>
            </a:fld>
            <a:endParaRPr lang="fr-FR"/>
          </a:p>
        </p:txBody>
      </p:sp>
      <p:sp>
        <p:nvSpPr>
          <p:cNvPr id="5" name="Espace réservé du pied de page 4">
            <a:extLst>
              <a:ext uri="{FF2B5EF4-FFF2-40B4-BE49-F238E27FC236}">
                <a16:creationId xmlns:a16="http://schemas.microsoft.com/office/drawing/2014/main" id="{00740394-CB0A-4642-A6D2-F2300C00D9C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8027E8B-ECCF-489F-B6B9-B95FACFEE878}"/>
              </a:ext>
            </a:extLst>
          </p:cNvPr>
          <p:cNvSpPr>
            <a:spLocks noGrp="1"/>
          </p:cNvSpPr>
          <p:nvPr>
            <p:ph type="sldNum" sz="quarter" idx="12"/>
          </p:nvPr>
        </p:nvSpPr>
        <p:spPr/>
        <p:txBody>
          <a:bodyPr/>
          <a:lstStyle/>
          <a:p>
            <a:fld id="{EEE22AA5-60C4-46B2-8186-F7696463D324}" type="slidenum">
              <a:rPr lang="fr-FR" smtClean="0"/>
              <a:t>‹N°›</a:t>
            </a:fld>
            <a:endParaRPr lang="fr-FR"/>
          </a:p>
        </p:txBody>
      </p:sp>
    </p:spTree>
    <p:extLst>
      <p:ext uri="{BB962C8B-B14F-4D97-AF65-F5344CB8AC3E}">
        <p14:creationId xmlns:p14="http://schemas.microsoft.com/office/powerpoint/2010/main" val="33403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87E55A-7C45-427A-859F-0C455985243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C22FD61-300E-438B-93A4-4DE5F6C2F7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B7F4A76-4648-491A-AED3-08A00EAB9A8E}"/>
              </a:ext>
            </a:extLst>
          </p:cNvPr>
          <p:cNvSpPr>
            <a:spLocks noGrp="1"/>
          </p:cNvSpPr>
          <p:nvPr>
            <p:ph type="dt" sz="half" idx="10"/>
          </p:nvPr>
        </p:nvSpPr>
        <p:spPr/>
        <p:txBody>
          <a:bodyPr/>
          <a:lstStyle/>
          <a:p>
            <a:fld id="{D565CB44-627F-4911-95FB-7276E173E1AE}" type="datetimeFigureOut">
              <a:rPr lang="fr-FR" smtClean="0"/>
              <a:t>17/01/2023</a:t>
            </a:fld>
            <a:endParaRPr lang="fr-FR"/>
          </a:p>
        </p:txBody>
      </p:sp>
      <p:sp>
        <p:nvSpPr>
          <p:cNvPr id="5" name="Espace réservé du pied de page 4">
            <a:extLst>
              <a:ext uri="{FF2B5EF4-FFF2-40B4-BE49-F238E27FC236}">
                <a16:creationId xmlns:a16="http://schemas.microsoft.com/office/drawing/2014/main" id="{7C1F58EA-AAC3-40E3-964F-B94E07067E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6DEEBC0-C367-42E4-9733-83C01819ADBD}"/>
              </a:ext>
            </a:extLst>
          </p:cNvPr>
          <p:cNvSpPr>
            <a:spLocks noGrp="1"/>
          </p:cNvSpPr>
          <p:nvPr>
            <p:ph type="sldNum" sz="quarter" idx="12"/>
          </p:nvPr>
        </p:nvSpPr>
        <p:spPr/>
        <p:txBody>
          <a:bodyPr/>
          <a:lstStyle/>
          <a:p>
            <a:fld id="{EEE22AA5-60C4-46B2-8186-F7696463D324}" type="slidenum">
              <a:rPr lang="fr-FR" smtClean="0"/>
              <a:t>‹N°›</a:t>
            </a:fld>
            <a:endParaRPr lang="fr-FR"/>
          </a:p>
        </p:txBody>
      </p:sp>
    </p:spTree>
    <p:extLst>
      <p:ext uri="{BB962C8B-B14F-4D97-AF65-F5344CB8AC3E}">
        <p14:creationId xmlns:p14="http://schemas.microsoft.com/office/powerpoint/2010/main" val="3010404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592BFC-D5A2-40D3-A37B-2F3F45AF163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4F1C311-9FB6-440B-B609-DC957AD4520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7667F9E-8756-40F6-BEAA-89409ED0F92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FE4B0CF-CA98-404A-8793-DCD5D9983C48}"/>
              </a:ext>
            </a:extLst>
          </p:cNvPr>
          <p:cNvSpPr>
            <a:spLocks noGrp="1"/>
          </p:cNvSpPr>
          <p:nvPr>
            <p:ph type="dt" sz="half" idx="10"/>
          </p:nvPr>
        </p:nvSpPr>
        <p:spPr/>
        <p:txBody>
          <a:bodyPr/>
          <a:lstStyle/>
          <a:p>
            <a:fld id="{D565CB44-627F-4911-95FB-7276E173E1AE}" type="datetimeFigureOut">
              <a:rPr lang="fr-FR" smtClean="0"/>
              <a:t>17/01/2023</a:t>
            </a:fld>
            <a:endParaRPr lang="fr-FR"/>
          </a:p>
        </p:txBody>
      </p:sp>
      <p:sp>
        <p:nvSpPr>
          <p:cNvPr id="6" name="Espace réservé du pied de page 5">
            <a:extLst>
              <a:ext uri="{FF2B5EF4-FFF2-40B4-BE49-F238E27FC236}">
                <a16:creationId xmlns:a16="http://schemas.microsoft.com/office/drawing/2014/main" id="{7B53E7C4-60FC-4FBB-A443-CFA04F69286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27DADAD-044A-4A4B-87C8-A76BEDB75E95}"/>
              </a:ext>
            </a:extLst>
          </p:cNvPr>
          <p:cNvSpPr>
            <a:spLocks noGrp="1"/>
          </p:cNvSpPr>
          <p:nvPr>
            <p:ph type="sldNum" sz="quarter" idx="12"/>
          </p:nvPr>
        </p:nvSpPr>
        <p:spPr/>
        <p:txBody>
          <a:bodyPr/>
          <a:lstStyle/>
          <a:p>
            <a:fld id="{EEE22AA5-60C4-46B2-8186-F7696463D324}" type="slidenum">
              <a:rPr lang="fr-FR" smtClean="0"/>
              <a:t>‹N°›</a:t>
            </a:fld>
            <a:endParaRPr lang="fr-FR"/>
          </a:p>
        </p:txBody>
      </p:sp>
    </p:spTree>
    <p:extLst>
      <p:ext uri="{BB962C8B-B14F-4D97-AF65-F5344CB8AC3E}">
        <p14:creationId xmlns:p14="http://schemas.microsoft.com/office/powerpoint/2010/main" val="272391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16CF0E-BA95-49A4-B1FF-763B51EFADB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905A671-45E9-4B36-AE2D-822297D9A5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8FF9BB7-82FE-4ADC-9EEE-7BC7CA2D873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8396A70-DA9E-47A3-BA65-D519BF4A1F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78D7A58-7D46-484C-9D31-45C479C7C24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25EB029-4CE0-4F02-943B-01D597C0492E}"/>
              </a:ext>
            </a:extLst>
          </p:cNvPr>
          <p:cNvSpPr>
            <a:spLocks noGrp="1"/>
          </p:cNvSpPr>
          <p:nvPr>
            <p:ph type="dt" sz="half" idx="10"/>
          </p:nvPr>
        </p:nvSpPr>
        <p:spPr/>
        <p:txBody>
          <a:bodyPr/>
          <a:lstStyle/>
          <a:p>
            <a:fld id="{D565CB44-627F-4911-95FB-7276E173E1AE}" type="datetimeFigureOut">
              <a:rPr lang="fr-FR" smtClean="0"/>
              <a:t>17/01/2023</a:t>
            </a:fld>
            <a:endParaRPr lang="fr-FR"/>
          </a:p>
        </p:txBody>
      </p:sp>
      <p:sp>
        <p:nvSpPr>
          <p:cNvPr id="8" name="Espace réservé du pied de page 7">
            <a:extLst>
              <a:ext uri="{FF2B5EF4-FFF2-40B4-BE49-F238E27FC236}">
                <a16:creationId xmlns:a16="http://schemas.microsoft.com/office/drawing/2014/main" id="{137853F9-9AA0-4B2A-B67A-95AE46E08A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4D08A8A-39CA-470C-B182-445848D002CE}"/>
              </a:ext>
            </a:extLst>
          </p:cNvPr>
          <p:cNvSpPr>
            <a:spLocks noGrp="1"/>
          </p:cNvSpPr>
          <p:nvPr>
            <p:ph type="sldNum" sz="quarter" idx="12"/>
          </p:nvPr>
        </p:nvSpPr>
        <p:spPr/>
        <p:txBody>
          <a:bodyPr/>
          <a:lstStyle/>
          <a:p>
            <a:fld id="{EEE22AA5-60C4-46B2-8186-F7696463D324}" type="slidenum">
              <a:rPr lang="fr-FR" smtClean="0"/>
              <a:t>‹N°›</a:t>
            </a:fld>
            <a:endParaRPr lang="fr-FR"/>
          </a:p>
        </p:txBody>
      </p:sp>
    </p:spTree>
    <p:extLst>
      <p:ext uri="{BB962C8B-B14F-4D97-AF65-F5344CB8AC3E}">
        <p14:creationId xmlns:p14="http://schemas.microsoft.com/office/powerpoint/2010/main" val="349073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8ACBF6-DD28-4CE2-8EE3-3CFF46E956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C18BF82-E305-4A25-AE6A-B83809D2BFB0}"/>
              </a:ext>
            </a:extLst>
          </p:cNvPr>
          <p:cNvSpPr>
            <a:spLocks noGrp="1"/>
          </p:cNvSpPr>
          <p:nvPr>
            <p:ph type="dt" sz="half" idx="10"/>
          </p:nvPr>
        </p:nvSpPr>
        <p:spPr/>
        <p:txBody>
          <a:bodyPr/>
          <a:lstStyle/>
          <a:p>
            <a:fld id="{D565CB44-627F-4911-95FB-7276E173E1AE}" type="datetimeFigureOut">
              <a:rPr lang="fr-FR" smtClean="0"/>
              <a:t>17/01/2023</a:t>
            </a:fld>
            <a:endParaRPr lang="fr-FR"/>
          </a:p>
        </p:txBody>
      </p:sp>
      <p:sp>
        <p:nvSpPr>
          <p:cNvPr id="4" name="Espace réservé du pied de page 3">
            <a:extLst>
              <a:ext uri="{FF2B5EF4-FFF2-40B4-BE49-F238E27FC236}">
                <a16:creationId xmlns:a16="http://schemas.microsoft.com/office/drawing/2014/main" id="{3CF700E1-AAC0-4E2D-BC2F-11E0C3B22E6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1DC8637-9CEE-498B-9DF2-0C7301C339DD}"/>
              </a:ext>
            </a:extLst>
          </p:cNvPr>
          <p:cNvSpPr>
            <a:spLocks noGrp="1"/>
          </p:cNvSpPr>
          <p:nvPr>
            <p:ph type="sldNum" sz="quarter" idx="12"/>
          </p:nvPr>
        </p:nvSpPr>
        <p:spPr/>
        <p:txBody>
          <a:bodyPr/>
          <a:lstStyle/>
          <a:p>
            <a:fld id="{EEE22AA5-60C4-46B2-8186-F7696463D324}" type="slidenum">
              <a:rPr lang="fr-FR" smtClean="0"/>
              <a:t>‹N°›</a:t>
            </a:fld>
            <a:endParaRPr lang="fr-FR"/>
          </a:p>
        </p:txBody>
      </p:sp>
    </p:spTree>
    <p:extLst>
      <p:ext uri="{BB962C8B-B14F-4D97-AF65-F5344CB8AC3E}">
        <p14:creationId xmlns:p14="http://schemas.microsoft.com/office/powerpoint/2010/main" val="325821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4E55E52-8495-4E55-9CA4-C2277905B932}"/>
              </a:ext>
            </a:extLst>
          </p:cNvPr>
          <p:cNvSpPr>
            <a:spLocks noGrp="1"/>
          </p:cNvSpPr>
          <p:nvPr>
            <p:ph type="dt" sz="half" idx="10"/>
          </p:nvPr>
        </p:nvSpPr>
        <p:spPr/>
        <p:txBody>
          <a:bodyPr/>
          <a:lstStyle/>
          <a:p>
            <a:fld id="{D565CB44-627F-4911-95FB-7276E173E1AE}" type="datetimeFigureOut">
              <a:rPr lang="fr-FR" smtClean="0"/>
              <a:t>17/01/2023</a:t>
            </a:fld>
            <a:endParaRPr lang="fr-FR"/>
          </a:p>
        </p:txBody>
      </p:sp>
      <p:sp>
        <p:nvSpPr>
          <p:cNvPr id="3" name="Espace réservé du pied de page 2">
            <a:extLst>
              <a:ext uri="{FF2B5EF4-FFF2-40B4-BE49-F238E27FC236}">
                <a16:creationId xmlns:a16="http://schemas.microsoft.com/office/drawing/2014/main" id="{D4B5F75D-FECC-4F3D-A84D-521D3AEF938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9AF78F9-1A84-4041-8A4E-E28EADAD58EE}"/>
              </a:ext>
            </a:extLst>
          </p:cNvPr>
          <p:cNvSpPr>
            <a:spLocks noGrp="1"/>
          </p:cNvSpPr>
          <p:nvPr>
            <p:ph type="sldNum" sz="quarter" idx="12"/>
          </p:nvPr>
        </p:nvSpPr>
        <p:spPr/>
        <p:txBody>
          <a:bodyPr/>
          <a:lstStyle/>
          <a:p>
            <a:fld id="{EEE22AA5-60C4-46B2-8186-F7696463D324}" type="slidenum">
              <a:rPr lang="fr-FR" smtClean="0"/>
              <a:t>‹N°›</a:t>
            </a:fld>
            <a:endParaRPr lang="fr-FR"/>
          </a:p>
        </p:txBody>
      </p:sp>
    </p:spTree>
    <p:extLst>
      <p:ext uri="{BB962C8B-B14F-4D97-AF65-F5344CB8AC3E}">
        <p14:creationId xmlns:p14="http://schemas.microsoft.com/office/powerpoint/2010/main" val="4143630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115B3-0302-41B7-8933-CC3D1499699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BE2BE8A-E9AD-42E4-BBD2-79C6CBD66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3A08DA4-2132-4EBB-9A56-85984521F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1AB8BC4-ACD8-4283-9BE4-C501DF889DC2}"/>
              </a:ext>
            </a:extLst>
          </p:cNvPr>
          <p:cNvSpPr>
            <a:spLocks noGrp="1"/>
          </p:cNvSpPr>
          <p:nvPr>
            <p:ph type="dt" sz="half" idx="10"/>
          </p:nvPr>
        </p:nvSpPr>
        <p:spPr/>
        <p:txBody>
          <a:bodyPr/>
          <a:lstStyle/>
          <a:p>
            <a:fld id="{D565CB44-627F-4911-95FB-7276E173E1AE}" type="datetimeFigureOut">
              <a:rPr lang="fr-FR" smtClean="0"/>
              <a:t>17/01/2023</a:t>
            </a:fld>
            <a:endParaRPr lang="fr-FR"/>
          </a:p>
        </p:txBody>
      </p:sp>
      <p:sp>
        <p:nvSpPr>
          <p:cNvPr id="6" name="Espace réservé du pied de page 5">
            <a:extLst>
              <a:ext uri="{FF2B5EF4-FFF2-40B4-BE49-F238E27FC236}">
                <a16:creationId xmlns:a16="http://schemas.microsoft.com/office/drawing/2014/main" id="{80806E2D-9C08-4D4F-A0E6-12B58209BE9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C99FF1A-DBF9-41FD-87F7-300E9C8A4EFA}"/>
              </a:ext>
            </a:extLst>
          </p:cNvPr>
          <p:cNvSpPr>
            <a:spLocks noGrp="1"/>
          </p:cNvSpPr>
          <p:nvPr>
            <p:ph type="sldNum" sz="quarter" idx="12"/>
          </p:nvPr>
        </p:nvSpPr>
        <p:spPr/>
        <p:txBody>
          <a:bodyPr/>
          <a:lstStyle/>
          <a:p>
            <a:fld id="{EEE22AA5-60C4-46B2-8186-F7696463D324}" type="slidenum">
              <a:rPr lang="fr-FR" smtClean="0"/>
              <a:t>‹N°›</a:t>
            </a:fld>
            <a:endParaRPr lang="fr-FR"/>
          </a:p>
        </p:txBody>
      </p:sp>
    </p:spTree>
    <p:extLst>
      <p:ext uri="{BB962C8B-B14F-4D97-AF65-F5344CB8AC3E}">
        <p14:creationId xmlns:p14="http://schemas.microsoft.com/office/powerpoint/2010/main" val="81788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27832-574D-4EDD-8D6B-D7AB0FDD86F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5CB146A-6DEE-4135-B63B-88E481979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CA6F533-DC15-4F6F-8AD8-70938412A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64DE2D6-BAFA-45B3-A28A-1C6ED79D67C0}"/>
              </a:ext>
            </a:extLst>
          </p:cNvPr>
          <p:cNvSpPr>
            <a:spLocks noGrp="1"/>
          </p:cNvSpPr>
          <p:nvPr>
            <p:ph type="dt" sz="half" idx="10"/>
          </p:nvPr>
        </p:nvSpPr>
        <p:spPr/>
        <p:txBody>
          <a:bodyPr/>
          <a:lstStyle/>
          <a:p>
            <a:fld id="{D565CB44-627F-4911-95FB-7276E173E1AE}" type="datetimeFigureOut">
              <a:rPr lang="fr-FR" smtClean="0"/>
              <a:t>17/01/2023</a:t>
            </a:fld>
            <a:endParaRPr lang="fr-FR"/>
          </a:p>
        </p:txBody>
      </p:sp>
      <p:sp>
        <p:nvSpPr>
          <p:cNvPr id="6" name="Espace réservé du pied de page 5">
            <a:extLst>
              <a:ext uri="{FF2B5EF4-FFF2-40B4-BE49-F238E27FC236}">
                <a16:creationId xmlns:a16="http://schemas.microsoft.com/office/drawing/2014/main" id="{AFD941AB-9EFA-48C0-BE5B-65916ECC105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06F0A6B-780D-4D2F-B86D-FFFD41B432BB}"/>
              </a:ext>
            </a:extLst>
          </p:cNvPr>
          <p:cNvSpPr>
            <a:spLocks noGrp="1"/>
          </p:cNvSpPr>
          <p:nvPr>
            <p:ph type="sldNum" sz="quarter" idx="12"/>
          </p:nvPr>
        </p:nvSpPr>
        <p:spPr/>
        <p:txBody>
          <a:bodyPr/>
          <a:lstStyle/>
          <a:p>
            <a:fld id="{EEE22AA5-60C4-46B2-8186-F7696463D324}" type="slidenum">
              <a:rPr lang="fr-FR" smtClean="0"/>
              <a:t>‹N°›</a:t>
            </a:fld>
            <a:endParaRPr lang="fr-FR"/>
          </a:p>
        </p:txBody>
      </p:sp>
    </p:spTree>
    <p:extLst>
      <p:ext uri="{BB962C8B-B14F-4D97-AF65-F5344CB8AC3E}">
        <p14:creationId xmlns:p14="http://schemas.microsoft.com/office/powerpoint/2010/main" val="2619714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4024120-9F3B-4497-84A8-93DCEEC82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993AB36-12B7-4947-B42F-3C84799D8B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2B8A27-5420-4D45-9221-2CE1C534AE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5CB44-627F-4911-95FB-7276E173E1AE}" type="datetimeFigureOut">
              <a:rPr lang="fr-FR" smtClean="0"/>
              <a:t>17/01/2023</a:t>
            </a:fld>
            <a:endParaRPr lang="fr-FR"/>
          </a:p>
        </p:txBody>
      </p:sp>
      <p:sp>
        <p:nvSpPr>
          <p:cNvPr id="5" name="Espace réservé du pied de page 4">
            <a:extLst>
              <a:ext uri="{FF2B5EF4-FFF2-40B4-BE49-F238E27FC236}">
                <a16:creationId xmlns:a16="http://schemas.microsoft.com/office/drawing/2014/main" id="{1C94360D-A53B-491F-B56F-478ECDAD0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5232BD3-3120-43E9-B374-8967BBA09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22AA5-60C4-46B2-8186-F7696463D324}" type="slidenum">
              <a:rPr lang="fr-FR" smtClean="0"/>
              <a:t>‹N°›</a:t>
            </a:fld>
            <a:endParaRPr lang="fr-FR"/>
          </a:p>
        </p:txBody>
      </p:sp>
    </p:spTree>
    <p:extLst>
      <p:ext uri="{BB962C8B-B14F-4D97-AF65-F5344CB8AC3E}">
        <p14:creationId xmlns:p14="http://schemas.microsoft.com/office/powerpoint/2010/main" val="1896555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kaushil268/disease-prediction-using-machine-learning?select=Testing.csv" TargetMode="External"/><Relationship Id="rId2" Type="http://schemas.openxmlformats.org/officeDocument/2006/relationships/hyperlink" Target="https://www.kaggle.com/datasets/kaushil268/disease-prediction-using-machine-learning?select=Training.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52A3A-8889-42EE-BD72-7985CA3FDDB7}"/>
              </a:ext>
            </a:extLst>
          </p:cNvPr>
          <p:cNvSpPr>
            <a:spLocks noGrp="1"/>
          </p:cNvSpPr>
          <p:nvPr>
            <p:ph type="ctrTitle"/>
          </p:nvPr>
        </p:nvSpPr>
        <p:spPr/>
        <p:txBody>
          <a:bodyPr>
            <a:normAutofit fontScale="90000"/>
          </a:bodyPr>
          <a:lstStyle/>
          <a:p>
            <a:pPr fontAlgn="base"/>
            <a:r>
              <a:rPr lang="en-US" b="1" i="0" dirty="0">
                <a:solidFill>
                  <a:srgbClr val="273239"/>
                </a:solidFill>
                <a:effectLst/>
                <a:latin typeface="sofia-pro"/>
              </a:rPr>
              <a:t>Disease Prediction Using Machine Learning</a:t>
            </a:r>
            <a:br>
              <a:rPr lang="en-US" b="1" i="0" dirty="0">
                <a:solidFill>
                  <a:srgbClr val="273239"/>
                </a:solidFill>
                <a:effectLst/>
                <a:latin typeface="sofia-pro"/>
              </a:rPr>
            </a:br>
            <a:br>
              <a:rPr lang="en-US" b="0" i="0" dirty="0">
                <a:solidFill>
                  <a:srgbClr val="273239"/>
                </a:solidFill>
                <a:effectLst/>
                <a:latin typeface="sofia-pro"/>
              </a:rPr>
            </a:br>
            <a:endParaRPr lang="fr-FR" dirty="0"/>
          </a:p>
        </p:txBody>
      </p:sp>
      <p:sp>
        <p:nvSpPr>
          <p:cNvPr id="3" name="Sous-titre 2">
            <a:extLst>
              <a:ext uri="{FF2B5EF4-FFF2-40B4-BE49-F238E27FC236}">
                <a16:creationId xmlns:a16="http://schemas.microsoft.com/office/drawing/2014/main" id="{1F288E5E-1F2C-42A2-87E5-B4496C6FFB4E}"/>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703460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C52A38-FD1F-40DF-BD2A-E6B0CEB2C12C}"/>
              </a:ext>
            </a:extLst>
          </p:cNvPr>
          <p:cNvSpPr>
            <a:spLocks noGrp="1"/>
          </p:cNvSpPr>
          <p:nvPr>
            <p:ph type="title"/>
          </p:nvPr>
        </p:nvSpPr>
        <p:spPr/>
        <p:txBody>
          <a:bodyPr/>
          <a:lstStyle/>
          <a:p>
            <a:r>
              <a:rPr lang="fr-FR" dirty="0"/>
              <a:t>Support </a:t>
            </a:r>
            <a:r>
              <a:rPr lang="fr-FR" dirty="0" err="1"/>
              <a:t>Vector</a:t>
            </a:r>
            <a:r>
              <a:rPr lang="fr-FR" dirty="0"/>
              <a:t> </a:t>
            </a:r>
            <a:r>
              <a:rPr lang="fr-FR" dirty="0" err="1"/>
              <a:t>Machine:SVM</a:t>
            </a:r>
            <a:endParaRPr lang="fr-FR" dirty="0"/>
          </a:p>
        </p:txBody>
      </p:sp>
      <p:sp>
        <p:nvSpPr>
          <p:cNvPr id="3" name="Espace réservé du contenu 2">
            <a:extLst>
              <a:ext uri="{FF2B5EF4-FFF2-40B4-BE49-F238E27FC236}">
                <a16:creationId xmlns:a16="http://schemas.microsoft.com/office/drawing/2014/main" id="{B9F050AC-EC2E-499D-9FD3-A37300F247E5}"/>
              </a:ext>
            </a:extLst>
          </p:cNvPr>
          <p:cNvSpPr>
            <a:spLocks noGrp="1"/>
          </p:cNvSpPr>
          <p:nvPr>
            <p:ph idx="1"/>
          </p:nvPr>
        </p:nvSpPr>
        <p:spPr/>
        <p:txBody>
          <a:bodyPr/>
          <a:lstStyle/>
          <a:p>
            <a:pPr marL="0" indent="0">
              <a:buNone/>
            </a:pPr>
            <a:r>
              <a:rPr lang="en-US" b="1" i="0" dirty="0">
                <a:solidFill>
                  <a:srgbClr val="273239"/>
                </a:solidFill>
                <a:effectLst/>
                <a:latin typeface="urw-din"/>
              </a:rPr>
              <a:t> </a:t>
            </a:r>
            <a:r>
              <a:rPr lang="en-US" b="0" i="0" dirty="0">
                <a:solidFill>
                  <a:srgbClr val="273239"/>
                </a:solidFill>
                <a:effectLst/>
                <a:latin typeface="urw-din"/>
              </a:rPr>
              <a:t>Support Vector Classifier is a discriminative classifier i.e. when given a labeled training data, the algorithm tries to find an optimal hyperplane that accurately separates the samples into different categories in hyperspace.</a:t>
            </a:r>
            <a:endParaRPr lang="fr-FR" dirty="0"/>
          </a:p>
        </p:txBody>
      </p:sp>
    </p:spTree>
    <p:extLst>
      <p:ext uri="{BB962C8B-B14F-4D97-AF65-F5344CB8AC3E}">
        <p14:creationId xmlns:p14="http://schemas.microsoft.com/office/powerpoint/2010/main" val="373614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D6EB3-6106-469B-9F01-D2EBC8CA46A3}"/>
              </a:ext>
            </a:extLst>
          </p:cNvPr>
          <p:cNvSpPr>
            <a:spLocks noGrp="1"/>
          </p:cNvSpPr>
          <p:nvPr>
            <p:ph type="title"/>
          </p:nvPr>
        </p:nvSpPr>
        <p:spPr/>
        <p:txBody>
          <a:bodyPr/>
          <a:lstStyle/>
          <a:p>
            <a:r>
              <a:rPr lang="fr-FR" b="1" i="0" dirty="0" err="1">
                <a:solidFill>
                  <a:srgbClr val="273239"/>
                </a:solidFill>
                <a:effectLst/>
                <a:latin typeface="urw-din"/>
              </a:rPr>
              <a:t>Gaussian</a:t>
            </a:r>
            <a:r>
              <a:rPr lang="fr-FR" b="1" i="0" dirty="0">
                <a:solidFill>
                  <a:srgbClr val="273239"/>
                </a:solidFill>
                <a:effectLst/>
                <a:latin typeface="urw-din"/>
              </a:rPr>
              <a:t> </a:t>
            </a:r>
            <a:r>
              <a:rPr lang="fr-FR" b="1" i="0" dirty="0" err="1">
                <a:solidFill>
                  <a:srgbClr val="273239"/>
                </a:solidFill>
                <a:effectLst/>
                <a:latin typeface="urw-din"/>
              </a:rPr>
              <a:t>Naive</a:t>
            </a:r>
            <a:r>
              <a:rPr lang="fr-FR" b="1" i="0" dirty="0">
                <a:solidFill>
                  <a:srgbClr val="273239"/>
                </a:solidFill>
                <a:effectLst/>
                <a:latin typeface="urw-din"/>
              </a:rPr>
              <a:t> Bayes Classifier</a:t>
            </a:r>
            <a:endParaRPr lang="fr-FR" dirty="0"/>
          </a:p>
        </p:txBody>
      </p:sp>
      <p:sp>
        <p:nvSpPr>
          <p:cNvPr id="3" name="Espace réservé du contenu 2">
            <a:extLst>
              <a:ext uri="{FF2B5EF4-FFF2-40B4-BE49-F238E27FC236}">
                <a16:creationId xmlns:a16="http://schemas.microsoft.com/office/drawing/2014/main" id="{95292BA2-FF7B-4779-937F-B63DA17310D2}"/>
              </a:ext>
            </a:extLst>
          </p:cNvPr>
          <p:cNvSpPr>
            <a:spLocks noGrp="1"/>
          </p:cNvSpPr>
          <p:nvPr>
            <p:ph idx="1"/>
          </p:nvPr>
        </p:nvSpPr>
        <p:spPr/>
        <p:txBody>
          <a:bodyPr/>
          <a:lstStyle/>
          <a:p>
            <a:pPr marL="0" indent="0">
              <a:buNone/>
            </a:pPr>
            <a:r>
              <a:rPr lang="en-US" b="0" i="0" dirty="0">
                <a:solidFill>
                  <a:srgbClr val="000000"/>
                </a:solidFill>
                <a:effectLst/>
                <a:latin typeface="proxima_novaregular"/>
              </a:rPr>
              <a:t>Naive Bayes is used in text classification, document classification and for document indexing. In naive bayes, each possible feature does not have any weight assigned in the pre-processing phase and the weights are later assigned during training as well as recognition phases. The basic assumption of naive bayes algorithm is that features are independent.</a:t>
            </a:r>
            <a:endParaRPr lang="fr-FR" dirty="0"/>
          </a:p>
        </p:txBody>
      </p:sp>
    </p:spTree>
    <p:extLst>
      <p:ext uri="{BB962C8B-B14F-4D97-AF65-F5344CB8AC3E}">
        <p14:creationId xmlns:p14="http://schemas.microsoft.com/office/powerpoint/2010/main" val="63642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689776-EC23-4C6F-B1A7-03046D996C72}"/>
              </a:ext>
            </a:extLst>
          </p:cNvPr>
          <p:cNvSpPr>
            <a:spLocks noGrp="1"/>
          </p:cNvSpPr>
          <p:nvPr>
            <p:ph type="title"/>
          </p:nvPr>
        </p:nvSpPr>
        <p:spPr/>
        <p:txBody>
          <a:bodyPr/>
          <a:lstStyle/>
          <a:p>
            <a:r>
              <a:rPr lang="fr-FR" b="1" i="0" dirty="0" err="1">
                <a:solidFill>
                  <a:srgbClr val="273239"/>
                </a:solidFill>
                <a:effectLst/>
                <a:latin typeface="urw-din"/>
              </a:rPr>
              <a:t>Random</a:t>
            </a:r>
            <a:r>
              <a:rPr lang="fr-FR" b="1" i="0" dirty="0">
                <a:solidFill>
                  <a:srgbClr val="273239"/>
                </a:solidFill>
                <a:effectLst/>
                <a:latin typeface="urw-din"/>
              </a:rPr>
              <a:t> Forest Classifier</a:t>
            </a:r>
            <a:endParaRPr lang="fr-FR" dirty="0"/>
          </a:p>
        </p:txBody>
      </p:sp>
      <p:sp>
        <p:nvSpPr>
          <p:cNvPr id="3" name="Espace réservé du contenu 2">
            <a:extLst>
              <a:ext uri="{FF2B5EF4-FFF2-40B4-BE49-F238E27FC236}">
                <a16:creationId xmlns:a16="http://schemas.microsoft.com/office/drawing/2014/main" id="{6D19B016-F4A7-4EA3-8596-ACF7717FEB01}"/>
              </a:ext>
            </a:extLst>
          </p:cNvPr>
          <p:cNvSpPr>
            <a:spLocks noGrp="1"/>
          </p:cNvSpPr>
          <p:nvPr>
            <p:ph idx="1"/>
          </p:nvPr>
        </p:nvSpPr>
        <p:spPr/>
        <p:txBody>
          <a:bodyPr/>
          <a:lstStyle/>
          <a:p>
            <a:r>
              <a:rPr lang="en-US" dirty="0"/>
              <a:t>Random Forest is an ensemble learning-based supervised machine learning classification algorithm that internally uses multiple decision trees to make the classification. In a random forest classifier, all the internal decision trees are weak learners, the outputs of these weak decision trees are combined i.e. mode of all the predictions is as the final prediction.</a:t>
            </a:r>
            <a:endParaRPr lang="fr-FR" dirty="0"/>
          </a:p>
        </p:txBody>
      </p:sp>
    </p:spTree>
    <p:extLst>
      <p:ext uri="{BB962C8B-B14F-4D97-AF65-F5344CB8AC3E}">
        <p14:creationId xmlns:p14="http://schemas.microsoft.com/office/powerpoint/2010/main" val="3058668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A46526-691F-4002-9851-DC343B4C8CBD}"/>
              </a:ext>
            </a:extLst>
          </p:cNvPr>
          <p:cNvSpPr>
            <a:spLocks noGrp="1"/>
          </p:cNvSpPr>
          <p:nvPr>
            <p:ph type="title"/>
          </p:nvPr>
        </p:nvSpPr>
        <p:spPr/>
        <p:txBody>
          <a:bodyPr/>
          <a:lstStyle/>
          <a:p>
            <a:r>
              <a:rPr lang="fr-FR" b="1" i="0" dirty="0">
                <a:solidFill>
                  <a:srgbClr val="273239"/>
                </a:solidFill>
                <a:effectLst/>
                <a:latin typeface="urw-din"/>
              </a:rPr>
              <a:t>K-</a:t>
            </a:r>
            <a:r>
              <a:rPr lang="fr-FR" b="1" i="0" dirty="0" err="1">
                <a:solidFill>
                  <a:srgbClr val="273239"/>
                </a:solidFill>
                <a:effectLst/>
                <a:latin typeface="urw-din"/>
              </a:rPr>
              <a:t>Fold</a:t>
            </a:r>
            <a:r>
              <a:rPr lang="fr-FR" b="1" i="0" dirty="0">
                <a:solidFill>
                  <a:srgbClr val="273239"/>
                </a:solidFill>
                <a:effectLst/>
                <a:latin typeface="urw-din"/>
              </a:rPr>
              <a:t> Cross-Validation</a:t>
            </a:r>
            <a:endParaRPr lang="fr-FR" dirty="0"/>
          </a:p>
        </p:txBody>
      </p:sp>
      <p:sp>
        <p:nvSpPr>
          <p:cNvPr id="3" name="Espace réservé du contenu 2">
            <a:extLst>
              <a:ext uri="{FF2B5EF4-FFF2-40B4-BE49-F238E27FC236}">
                <a16:creationId xmlns:a16="http://schemas.microsoft.com/office/drawing/2014/main" id="{884951D3-9CF1-43F8-9FDE-3A0277C39249}"/>
              </a:ext>
            </a:extLst>
          </p:cNvPr>
          <p:cNvSpPr>
            <a:spLocks noGrp="1"/>
          </p:cNvSpPr>
          <p:nvPr>
            <p:ph idx="1"/>
          </p:nvPr>
        </p:nvSpPr>
        <p:spPr/>
        <p:txBody>
          <a:bodyPr/>
          <a:lstStyle/>
          <a:p>
            <a:pPr marL="0" indent="0">
              <a:buNone/>
            </a:pPr>
            <a:r>
              <a:rPr lang="en-US" b="1" i="0" dirty="0">
                <a:solidFill>
                  <a:srgbClr val="273239"/>
                </a:solidFill>
                <a:effectLst/>
                <a:latin typeface="urw-din"/>
              </a:rPr>
              <a:t> </a:t>
            </a:r>
            <a:r>
              <a:rPr lang="en-US" b="0" i="0" dirty="0">
                <a:solidFill>
                  <a:srgbClr val="273239"/>
                </a:solidFill>
                <a:effectLst/>
                <a:latin typeface="urw-din"/>
              </a:rPr>
              <a:t>K-Fold cross-validation is one of the cross-validation techniques in which the whole dataset is split into k number of subsets, also known as folds, then training of the model is performed on the k-1 subsets and the remaining one subset is used to evaluate the model performance.</a:t>
            </a:r>
          </a:p>
          <a:p>
            <a:pPr marL="0" indent="0">
              <a:buNone/>
            </a:pPr>
            <a:r>
              <a:rPr lang="en-US" dirty="0">
                <a:solidFill>
                  <a:srgbClr val="273239"/>
                </a:solidFill>
                <a:latin typeface="urw-din"/>
              </a:rPr>
              <a:t>Use </a:t>
            </a:r>
          </a:p>
          <a:p>
            <a:pPr marL="0" indent="0">
              <a:buNone/>
            </a:pPr>
            <a:r>
              <a:rPr lang="fr-FR" b="0" i="0" dirty="0" err="1">
                <a:solidFill>
                  <a:srgbClr val="000000"/>
                </a:solidFill>
                <a:effectLst/>
                <a:latin typeface="Consolas" panose="020B0609020204030204" pitchFamily="49" charset="0"/>
              </a:rPr>
              <a:t>cross_val_score</a:t>
            </a:r>
            <a:r>
              <a:rPr lang="en-US" b="0" i="0" dirty="0">
                <a:solidFill>
                  <a:srgbClr val="273239"/>
                </a:solidFill>
                <a:effectLst/>
                <a:latin typeface="urw-din"/>
              </a:rPr>
              <a:t> </a:t>
            </a:r>
            <a:endParaRPr lang="fr-FR" dirty="0"/>
          </a:p>
        </p:txBody>
      </p:sp>
    </p:spTree>
    <p:extLst>
      <p:ext uri="{BB962C8B-B14F-4D97-AF65-F5344CB8AC3E}">
        <p14:creationId xmlns:p14="http://schemas.microsoft.com/office/powerpoint/2010/main" val="225191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583732-4616-4DE8-BC26-79F033207EF2}"/>
              </a:ext>
            </a:extLst>
          </p:cNvPr>
          <p:cNvSpPr>
            <a:spLocks noGrp="1"/>
          </p:cNvSpPr>
          <p:nvPr>
            <p:ph type="title"/>
          </p:nvPr>
        </p:nvSpPr>
        <p:spPr/>
        <p:txBody>
          <a:bodyPr/>
          <a:lstStyle/>
          <a:p>
            <a:r>
              <a:rPr lang="fr-FR" b="1" dirty="0" err="1"/>
              <a:t>Combining</a:t>
            </a:r>
            <a:r>
              <a:rPr lang="fr-FR" b="1" dirty="0"/>
              <a:t> </a:t>
            </a:r>
            <a:r>
              <a:rPr lang="fr-FR" b="1" dirty="0" err="1"/>
              <a:t>Models</a:t>
            </a:r>
            <a:endParaRPr lang="fr-FR" b="1" dirty="0"/>
          </a:p>
        </p:txBody>
      </p:sp>
      <p:sp>
        <p:nvSpPr>
          <p:cNvPr id="3" name="Espace réservé du contenu 2">
            <a:extLst>
              <a:ext uri="{FF2B5EF4-FFF2-40B4-BE49-F238E27FC236}">
                <a16:creationId xmlns:a16="http://schemas.microsoft.com/office/drawing/2014/main" id="{A57D72A2-D0A0-4658-BFF0-A7FB5C31846E}"/>
              </a:ext>
            </a:extLst>
          </p:cNvPr>
          <p:cNvSpPr>
            <a:spLocks noGrp="1"/>
          </p:cNvSpPr>
          <p:nvPr>
            <p:ph idx="1"/>
          </p:nvPr>
        </p:nvSpPr>
        <p:spPr/>
        <p:txBody>
          <a:bodyPr/>
          <a:lstStyle/>
          <a:p>
            <a:r>
              <a:rPr lang="fr-FR" dirty="0" err="1"/>
              <a:t>After</a:t>
            </a:r>
            <a:r>
              <a:rPr lang="fr-FR" dirty="0"/>
              <a:t> training and </a:t>
            </a:r>
            <a:r>
              <a:rPr lang="fr-FR" dirty="0" err="1"/>
              <a:t>testing</a:t>
            </a:r>
            <a:r>
              <a:rPr lang="fr-FR" dirty="0"/>
              <a:t> </a:t>
            </a:r>
            <a:r>
              <a:rPr lang="fr-FR" dirty="0" err="1"/>
              <a:t>three</a:t>
            </a:r>
            <a:r>
              <a:rPr lang="fr-FR" dirty="0"/>
              <a:t> model</a:t>
            </a:r>
          </a:p>
          <a:p>
            <a:r>
              <a:rPr lang="fr-FR" dirty="0"/>
              <a:t>The </a:t>
            </a:r>
            <a:r>
              <a:rPr lang="fr-FR" dirty="0" err="1"/>
              <a:t>result</a:t>
            </a:r>
            <a:r>
              <a:rPr lang="fr-FR" dirty="0"/>
              <a:t> </a:t>
            </a:r>
            <a:r>
              <a:rPr lang="fr-FR" dirty="0" err="1"/>
              <a:t>is</a:t>
            </a:r>
            <a:r>
              <a:rPr lang="fr-FR" dirty="0"/>
              <a:t> a </a:t>
            </a:r>
            <a:r>
              <a:rPr lang="fr-FR" dirty="0" err="1"/>
              <a:t>statistic</a:t>
            </a:r>
            <a:r>
              <a:rPr lang="fr-FR" dirty="0"/>
              <a:t> mode of </a:t>
            </a:r>
            <a:r>
              <a:rPr lang="fr-FR" dirty="0" err="1"/>
              <a:t>three</a:t>
            </a:r>
            <a:r>
              <a:rPr lang="fr-FR" dirty="0"/>
              <a:t> Model (</a:t>
            </a:r>
            <a:r>
              <a:rPr lang="fr-FR" dirty="0" err="1"/>
              <a:t>result</a:t>
            </a:r>
            <a:r>
              <a:rPr lang="fr-FR" dirty="0"/>
              <a:t> </a:t>
            </a:r>
            <a:r>
              <a:rPr lang="fr-FR" dirty="0" err="1"/>
              <a:t>that</a:t>
            </a:r>
            <a:r>
              <a:rPr lang="fr-FR" dirty="0"/>
              <a:t> </a:t>
            </a:r>
            <a:r>
              <a:rPr lang="fr-FR" dirty="0" err="1"/>
              <a:t>is</a:t>
            </a:r>
            <a:r>
              <a:rPr lang="fr-FR" dirty="0"/>
              <a:t> </a:t>
            </a:r>
            <a:r>
              <a:rPr lang="fr-FR" dirty="0" err="1"/>
              <a:t>redundent</a:t>
            </a:r>
            <a:r>
              <a:rPr lang="fr-FR" dirty="0"/>
              <a:t> in the </a:t>
            </a:r>
            <a:r>
              <a:rPr lang="fr-FR" dirty="0" err="1"/>
              <a:t>majority</a:t>
            </a:r>
            <a:r>
              <a:rPr lang="fr-FR" dirty="0"/>
              <a:t> of </a:t>
            </a:r>
            <a:r>
              <a:rPr lang="fr-FR" dirty="0" err="1"/>
              <a:t>Models</a:t>
            </a:r>
            <a:r>
              <a:rPr lang="fr-FR" dirty="0"/>
              <a:t>)</a:t>
            </a:r>
          </a:p>
        </p:txBody>
      </p:sp>
    </p:spTree>
    <p:extLst>
      <p:ext uri="{BB962C8B-B14F-4D97-AF65-F5344CB8AC3E}">
        <p14:creationId xmlns:p14="http://schemas.microsoft.com/office/powerpoint/2010/main" val="1837627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467AF3-B3D3-4F76-B91B-09B854A1B7FF}"/>
              </a:ext>
            </a:extLst>
          </p:cNvPr>
          <p:cNvSpPr>
            <a:spLocks noGrp="1"/>
          </p:cNvSpPr>
          <p:nvPr>
            <p:ph type="title"/>
          </p:nvPr>
        </p:nvSpPr>
        <p:spPr/>
        <p:txBody>
          <a:bodyPr/>
          <a:lstStyle/>
          <a:p>
            <a:r>
              <a:rPr lang="fr-FR" b="1" dirty="0"/>
              <a:t>Confusion Matrix</a:t>
            </a:r>
          </a:p>
        </p:txBody>
      </p:sp>
      <p:sp>
        <p:nvSpPr>
          <p:cNvPr id="3" name="Espace réservé du contenu 2">
            <a:extLst>
              <a:ext uri="{FF2B5EF4-FFF2-40B4-BE49-F238E27FC236}">
                <a16:creationId xmlns:a16="http://schemas.microsoft.com/office/drawing/2014/main" id="{28DCE3F3-4EDC-4BBA-9DE1-F2F821565754}"/>
              </a:ext>
            </a:extLst>
          </p:cNvPr>
          <p:cNvSpPr>
            <a:spLocks noGrp="1"/>
          </p:cNvSpPr>
          <p:nvPr>
            <p:ph idx="1"/>
          </p:nvPr>
        </p:nvSpPr>
        <p:spPr/>
        <p:txBody>
          <a:bodyPr>
            <a:normAutofit/>
          </a:bodyPr>
          <a:lstStyle/>
          <a:p>
            <a:pPr marL="0" indent="0">
              <a:buNone/>
            </a:pPr>
            <a:r>
              <a:rPr lang="en-US" b="0" i="0" dirty="0">
                <a:solidFill>
                  <a:srgbClr val="292929"/>
                </a:solidFill>
                <a:effectLst/>
                <a:latin typeface="source-serif-pro"/>
              </a:rPr>
              <a:t>The confusion matrix is an n*n matrix that is used to measure the performance of classification models.</a:t>
            </a:r>
          </a:p>
          <a:p>
            <a:pPr marL="0" indent="0">
              <a:buNone/>
            </a:pPr>
            <a:br>
              <a:rPr lang="fr-FR" dirty="0"/>
            </a:br>
            <a:endParaRPr lang="en-US" b="0" i="0" dirty="0">
              <a:solidFill>
                <a:srgbClr val="292929"/>
              </a:solidFill>
              <a:effectLst/>
              <a:latin typeface="source-serif-pro"/>
            </a:endParaRPr>
          </a:p>
          <a:p>
            <a:pPr marL="0" indent="0">
              <a:buNone/>
            </a:pPr>
            <a:endParaRPr lang="fr-FR" dirty="0"/>
          </a:p>
        </p:txBody>
      </p:sp>
      <p:pic>
        <p:nvPicPr>
          <p:cNvPr id="2050" name="Picture 2">
            <a:extLst>
              <a:ext uri="{FF2B5EF4-FFF2-40B4-BE49-F238E27FC236}">
                <a16:creationId xmlns:a16="http://schemas.microsoft.com/office/drawing/2014/main" id="{6A75D4EA-9DD8-4282-B359-B98B58E97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010" y="2730759"/>
            <a:ext cx="64770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474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81F4BD-8A2A-40E0-8606-FFF66A6FEF14}"/>
              </a:ext>
            </a:extLst>
          </p:cNvPr>
          <p:cNvSpPr>
            <a:spLocks noGrp="1"/>
          </p:cNvSpPr>
          <p:nvPr>
            <p:ph type="title"/>
          </p:nvPr>
        </p:nvSpPr>
        <p:spPr/>
        <p:txBody>
          <a:bodyPr/>
          <a:lstStyle/>
          <a:p>
            <a:r>
              <a:rPr lang="fr-FR" dirty="0"/>
              <a:t>Confusion Matrix: </a:t>
            </a:r>
            <a:r>
              <a:rPr lang="fr-FR" dirty="0" err="1"/>
              <a:t>Metrics</a:t>
            </a:r>
            <a:endParaRPr lang="fr-FR" dirty="0"/>
          </a:p>
        </p:txBody>
      </p:sp>
      <p:sp>
        <p:nvSpPr>
          <p:cNvPr id="3" name="Espace réservé du contenu 2">
            <a:extLst>
              <a:ext uri="{FF2B5EF4-FFF2-40B4-BE49-F238E27FC236}">
                <a16:creationId xmlns:a16="http://schemas.microsoft.com/office/drawing/2014/main" id="{CFED802F-D8C2-4DA3-A51E-9C479ABD6D4A}"/>
              </a:ext>
            </a:extLst>
          </p:cNvPr>
          <p:cNvSpPr>
            <a:spLocks noGrp="1"/>
          </p:cNvSpPr>
          <p:nvPr>
            <p:ph idx="1"/>
          </p:nvPr>
        </p:nvSpPr>
        <p:spPr>
          <a:xfrm>
            <a:off x="838200" y="1296954"/>
            <a:ext cx="10515600" cy="5738327"/>
          </a:xfrm>
        </p:spPr>
        <p:txBody>
          <a:bodyPr>
            <a:normAutofit fontScale="62500" lnSpcReduction="20000"/>
          </a:bodyPr>
          <a:lstStyle/>
          <a:p>
            <a:pPr marL="0" indent="0">
              <a:buNone/>
            </a:pPr>
            <a:r>
              <a:rPr lang="en-US" dirty="0">
                <a:solidFill>
                  <a:srgbClr val="292929"/>
                </a:solidFill>
                <a:latin typeface="source-serif-pro"/>
              </a:rPr>
              <a:t>Metrics that could be extracted from confusion matrix are:</a:t>
            </a:r>
          </a:p>
          <a:p>
            <a:pPr algn="l"/>
            <a:r>
              <a:rPr lang="fr-FR" b="1" i="0" dirty="0" err="1">
                <a:solidFill>
                  <a:srgbClr val="000000"/>
                </a:solidFill>
                <a:effectLst/>
                <a:latin typeface="Segoe UI" panose="020B0502040204020203" pitchFamily="34" charset="0"/>
              </a:rPr>
              <a:t>Accuracy</a:t>
            </a:r>
            <a:r>
              <a:rPr lang="fr-FR" b="0" i="0" dirty="0">
                <a:solidFill>
                  <a:srgbClr val="000000"/>
                </a:solidFill>
                <a:effectLst/>
                <a:latin typeface="Segoe UI" panose="020B0502040204020203" pitchFamily="34" charset="0"/>
              </a:rPr>
              <a:t>: how </a:t>
            </a:r>
            <a:r>
              <a:rPr lang="fr-FR" b="0" i="0" dirty="0" err="1">
                <a:solidFill>
                  <a:srgbClr val="000000"/>
                </a:solidFill>
                <a:effectLst/>
                <a:latin typeface="Segoe UI" panose="020B0502040204020203" pitchFamily="34" charset="0"/>
              </a:rPr>
              <a:t>often</a:t>
            </a:r>
            <a:r>
              <a:rPr lang="fr-FR" b="0" i="0" dirty="0">
                <a:solidFill>
                  <a:srgbClr val="000000"/>
                </a:solidFill>
                <a:effectLst/>
                <a:latin typeface="Segoe UI" panose="020B0502040204020203" pitchFamily="34" charset="0"/>
              </a:rPr>
              <a:t> the model </a:t>
            </a:r>
            <a:r>
              <a:rPr lang="fr-FR" b="0" i="0" dirty="0" err="1">
                <a:solidFill>
                  <a:srgbClr val="000000"/>
                </a:solidFill>
                <a:effectLst/>
                <a:latin typeface="Segoe UI" panose="020B0502040204020203" pitchFamily="34" charset="0"/>
              </a:rPr>
              <a:t>is</a:t>
            </a:r>
            <a:r>
              <a:rPr lang="fr-FR" b="0" i="0" dirty="0">
                <a:solidFill>
                  <a:srgbClr val="000000"/>
                </a:solidFill>
                <a:effectLst/>
                <a:latin typeface="Segoe UI" panose="020B0502040204020203" pitchFamily="34" charset="0"/>
              </a:rPr>
              <a:t> correct</a:t>
            </a:r>
          </a:p>
          <a:p>
            <a:pPr marL="0" indent="0" algn="l">
              <a:buNone/>
            </a:pPr>
            <a:r>
              <a:rPr lang="fr-FR" sz="2000" dirty="0">
                <a:solidFill>
                  <a:srgbClr val="000000"/>
                </a:solidFill>
                <a:latin typeface="Segoe UI" panose="020B0502040204020203" pitchFamily="34" charset="0"/>
              </a:rPr>
              <a:t>Use </a:t>
            </a:r>
            <a:r>
              <a:rPr lang="fr-FR" sz="2000" b="0" i="0" dirty="0" err="1">
                <a:solidFill>
                  <a:srgbClr val="FF0000"/>
                </a:solidFill>
                <a:effectLst/>
                <a:latin typeface="Consolas" panose="020B0609020204030204" pitchFamily="49" charset="0"/>
              </a:rPr>
              <a:t>accuracy_score</a:t>
            </a:r>
            <a:r>
              <a:rPr lang="fr-FR" sz="2000" b="0" i="0" dirty="0">
                <a:solidFill>
                  <a:srgbClr val="FF0000"/>
                </a:solidFill>
                <a:effectLst/>
                <a:latin typeface="Consolas" panose="020B0609020204030204" pitchFamily="49" charset="0"/>
              </a:rPr>
              <a:t> </a:t>
            </a:r>
            <a:r>
              <a:rPr lang="fr-FR" sz="2000" b="0" i="0" dirty="0">
                <a:effectLst/>
                <a:latin typeface="Consolas" panose="020B0609020204030204" pitchFamily="49" charset="0"/>
              </a:rPr>
              <a:t>(</a:t>
            </a:r>
            <a:r>
              <a:rPr lang="fr-FR" sz="2000" b="0" i="0" dirty="0" err="1">
                <a:effectLst/>
                <a:latin typeface="Consolas" panose="020B0609020204030204" pitchFamily="49" charset="0"/>
              </a:rPr>
              <a:t>metrics</a:t>
            </a:r>
            <a:r>
              <a:rPr lang="fr-FR" sz="2000" b="0" i="0" dirty="0">
                <a:effectLst/>
                <a:latin typeface="Consolas" panose="020B0609020204030204" pitchFamily="49" charset="0"/>
              </a:rPr>
              <a:t> </a:t>
            </a:r>
            <a:r>
              <a:rPr lang="fr-FR" sz="2000" b="0" i="0" dirty="0" err="1">
                <a:effectLst/>
                <a:latin typeface="Consolas" panose="020B0609020204030204" pitchFamily="49" charset="0"/>
              </a:rPr>
              <a:t>from</a:t>
            </a:r>
            <a:r>
              <a:rPr lang="fr-FR" sz="2000" b="0" i="0" dirty="0">
                <a:effectLst/>
                <a:latin typeface="Consolas" panose="020B0609020204030204" pitchFamily="49" charset="0"/>
              </a:rPr>
              <a:t> </a:t>
            </a:r>
            <a:r>
              <a:rPr lang="fr-FR" sz="2000" b="0" i="0" dirty="0" err="1">
                <a:effectLst/>
                <a:latin typeface="Consolas" panose="020B0609020204030204" pitchFamily="49" charset="0"/>
              </a:rPr>
              <a:t>sklearn</a:t>
            </a:r>
            <a:r>
              <a:rPr lang="fr-FR" sz="2000" dirty="0">
                <a:latin typeface="Consolas" panose="020B0609020204030204" pitchFamily="49" charset="0"/>
              </a:rPr>
              <a:t>)</a:t>
            </a:r>
          </a:p>
          <a:p>
            <a:pPr marL="0" indent="0" algn="l">
              <a:buNone/>
            </a:pPr>
            <a:endParaRPr lang="fr-FR" sz="2000" b="0" i="0" dirty="0">
              <a:effectLst/>
              <a:latin typeface="Segoe UI" panose="020B0502040204020203" pitchFamily="34" charset="0"/>
            </a:endParaRPr>
          </a:p>
          <a:p>
            <a:pPr algn="l"/>
            <a:r>
              <a:rPr lang="fr-FR" b="1" dirty="0" err="1"/>
              <a:t>Precision</a:t>
            </a:r>
            <a:r>
              <a:rPr lang="fr-FR" b="1" dirty="0"/>
              <a:t>: </a:t>
            </a:r>
            <a:r>
              <a:rPr lang="en-US" dirty="0">
                <a:solidFill>
                  <a:srgbClr val="000000"/>
                </a:solidFill>
                <a:latin typeface="Segoe UI" panose="020B0502040204020203" pitchFamily="34" charset="0"/>
              </a:rPr>
              <a:t>Of the positives predicted, what percentage is truly positive?</a:t>
            </a:r>
          </a:p>
          <a:p>
            <a:pPr marL="0" indent="0">
              <a:buNone/>
            </a:pPr>
            <a:r>
              <a:rPr lang="fr-FR" sz="2400" dirty="0">
                <a:solidFill>
                  <a:srgbClr val="000000"/>
                </a:solidFill>
                <a:latin typeface="Segoe UI" panose="020B0502040204020203" pitchFamily="34" charset="0"/>
              </a:rPr>
              <a:t>Use </a:t>
            </a:r>
            <a:r>
              <a:rPr lang="fr-FR" sz="2000" dirty="0" err="1">
                <a:solidFill>
                  <a:srgbClr val="FF0000"/>
                </a:solidFill>
                <a:latin typeface="Segoe UI" panose="020B0502040204020203" pitchFamily="34" charset="0"/>
              </a:rPr>
              <a:t>precision_score</a:t>
            </a:r>
            <a:r>
              <a:rPr lang="fr-FR" sz="2000" dirty="0">
                <a:solidFill>
                  <a:srgbClr val="FF0000"/>
                </a:solidFill>
                <a:latin typeface="Segoe UI" panose="020B0502040204020203" pitchFamily="34" charset="0"/>
              </a:rPr>
              <a:t> </a:t>
            </a:r>
            <a:r>
              <a:rPr lang="fr-FR" sz="2400" dirty="0">
                <a:solidFill>
                  <a:srgbClr val="000000"/>
                </a:solidFill>
                <a:latin typeface="Segoe UI" panose="020B0502040204020203" pitchFamily="34" charset="0"/>
              </a:rPr>
              <a:t>(</a:t>
            </a:r>
            <a:r>
              <a:rPr lang="fr-FR" sz="2400" dirty="0" err="1">
                <a:solidFill>
                  <a:srgbClr val="000000"/>
                </a:solidFill>
                <a:latin typeface="Segoe UI" panose="020B0502040204020203" pitchFamily="34" charset="0"/>
              </a:rPr>
              <a:t>metrics</a:t>
            </a:r>
            <a:r>
              <a:rPr lang="fr-FR" sz="2400" dirty="0">
                <a:solidFill>
                  <a:srgbClr val="000000"/>
                </a:solidFill>
                <a:latin typeface="Segoe UI" panose="020B0502040204020203" pitchFamily="34" charset="0"/>
              </a:rPr>
              <a:t> </a:t>
            </a:r>
            <a:r>
              <a:rPr lang="fr-FR" sz="2400" dirty="0" err="1">
                <a:solidFill>
                  <a:srgbClr val="000000"/>
                </a:solidFill>
                <a:latin typeface="Segoe UI" panose="020B0502040204020203" pitchFamily="34" charset="0"/>
              </a:rPr>
              <a:t>from</a:t>
            </a:r>
            <a:r>
              <a:rPr lang="fr-FR" sz="2400" dirty="0">
                <a:solidFill>
                  <a:srgbClr val="000000"/>
                </a:solidFill>
                <a:latin typeface="Segoe UI" panose="020B0502040204020203" pitchFamily="34" charset="0"/>
              </a:rPr>
              <a:t> </a:t>
            </a:r>
            <a:r>
              <a:rPr lang="fr-FR" sz="2400" dirty="0" err="1">
                <a:solidFill>
                  <a:srgbClr val="000000"/>
                </a:solidFill>
                <a:latin typeface="Segoe UI" panose="020B0502040204020203" pitchFamily="34" charset="0"/>
              </a:rPr>
              <a:t>sklearn</a:t>
            </a:r>
            <a:r>
              <a:rPr lang="fr-FR" sz="2400" dirty="0">
                <a:solidFill>
                  <a:srgbClr val="000000"/>
                </a:solidFill>
                <a:latin typeface="Segoe UI" panose="020B0502040204020203" pitchFamily="34" charset="0"/>
              </a:rPr>
              <a:t>)</a:t>
            </a:r>
          </a:p>
          <a:p>
            <a:pPr marL="0" indent="0">
              <a:buNone/>
            </a:pPr>
            <a:endParaRPr lang="fr-FR" sz="2400" dirty="0">
              <a:solidFill>
                <a:srgbClr val="000000"/>
              </a:solidFill>
              <a:latin typeface="Segoe UI" panose="020B0502040204020203" pitchFamily="34" charset="0"/>
            </a:endParaRPr>
          </a:p>
          <a:p>
            <a:pPr algn="l"/>
            <a:r>
              <a:rPr lang="en-US" b="1" dirty="0"/>
              <a:t>Recall: </a:t>
            </a:r>
            <a:r>
              <a:rPr lang="en-US" dirty="0">
                <a:solidFill>
                  <a:srgbClr val="000000"/>
                </a:solidFill>
                <a:latin typeface="Segoe UI" panose="020B0502040204020203" pitchFamily="34" charset="0"/>
              </a:rPr>
              <a:t>Sensitivity (sometimes called Recall) measures how good the model is at predicting positives.</a:t>
            </a:r>
          </a:p>
          <a:p>
            <a:pPr marL="0" indent="0">
              <a:buNone/>
            </a:pPr>
            <a:r>
              <a:rPr lang="en-US" sz="2400" dirty="0">
                <a:solidFill>
                  <a:srgbClr val="000000"/>
                </a:solidFill>
                <a:latin typeface="Segoe UI" panose="020B0502040204020203" pitchFamily="34" charset="0"/>
              </a:rPr>
              <a:t>Use</a:t>
            </a:r>
            <a:r>
              <a:rPr lang="en-US" dirty="0">
                <a:solidFill>
                  <a:srgbClr val="000000"/>
                </a:solidFill>
                <a:latin typeface="Segoe UI" panose="020B0502040204020203" pitchFamily="34" charset="0"/>
              </a:rPr>
              <a:t> </a:t>
            </a:r>
            <a:r>
              <a:rPr lang="fr-FR" sz="2100" dirty="0" err="1">
                <a:solidFill>
                  <a:srgbClr val="FF0000"/>
                </a:solidFill>
                <a:latin typeface="Segoe UI" panose="020B0502040204020203" pitchFamily="34" charset="0"/>
              </a:rPr>
              <a:t>recall_score</a:t>
            </a:r>
            <a:r>
              <a:rPr lang="fr-FR" sz="2100" dirty="0">
                <a:solidFill>
                  <a:srgbClr val="FF0000"/>
                </a:solidFill>
                <a:latin typeface="Segoe UI" panose="020B0502040204020203" pitchFamily="34" charset="0"/>
              </a:rPr>
              <a:t> </a:t>
            </a:r>
            <a:r>
              <a:rPr lang="fr-FR" sz="2400" dirty="0">
                <a:solidFill>
                  <a:srgbClr val="000000"/>
                </a:solidFill>
                <a:latin typeface="Segoe UI" panose="020B0502040204020203" pitchFamily="34" charset="0"/>
              </a:rPr>
              <a:t>(</a:t>
            </a:r>
            <a:r>
              <a:rPr lang="fr-FR" sz="2400" dirty="0" err="1">
                <a:solidFill>
                  <a:srgbClr val="000000"/>
                </a:solidFill>
                <a:latin typeface="Segoe UI" panose="020B0502040204020203" pitchFamily="34" charset="0"/>
              </a:rPr>
              <a:t>metrics</a:t>
            </a:r>
            <a:r>
              <a:rPr lang="fr-FR" sz="2400" dirty="0">
                <a:solidFill>
                  <a:srgbClr val="000000"/>
                </a:solidFill>
                <a:latin typeface="Segoe UI" panose="020B0502040204020203" pitchFamily="34" charset="0"/>
              </a:rPr>
              <a:t> </a:t>
            </a:r>
            <a:r>
              <a:rPr lang="fr-FR" sz="2400" dirty="0" err="1">
                <a:solidFill>
                  <a:srgbClr val="000000"/>
                </a:solidFill>
                <a:latin typeface="Segoe UI" panose="020B0502040204020203" pitchFamily="34" charset="0"/>
              </a:rPr>
              <a:t>from</a:t>
            </a:r>
            <a:r>
              <a:rPr lang="fr-FR" sz="2400" dirty="0">
                <a:solidFill>
                  <a:srgbClr val="000000"/>
                </a:solidFill>
                <a:latin typeface="Segoe UI" panose="020B0502040204020203" pitchFamily="34" charset="0"/>
              </a:rPr>
              <a:t> </a:t>
            </a:r>
            <a:r>
              <a:rPr lang="fr-FR" sz="2400" dirty="0" err="1">
                <a:solidFill>
                  <a:srgbClr val="000000"/>
                </a:solidFill>
                <a:latin typeface="Segoe UI" panose="020B0502040204020203" pitchFamily="34" charset="0"/>
              </a:rPr>
              <a:t>sklearn</a:t>
            </a:r>
            <a:r>
              <a:rPr lang="fr-FR" sz="2400" dirty="0">
                <a:solidFill>
                  <a:srgbClr val="000000"/>
                </a:solidFill>
                <a:latin typeface="Segoe UI" panose="020B0502040204020203" pitchFamily="34" charset="0"/>
              </a:rPr>
              <a:t>)</a:t>
            </a:r>
          </a:p>
          <a:p>
            <a:pPr marL="0" indent="0">
              <a:buNone/>
            </a:pPr>
            <a:endParaRPr lang="fr-FR" sz="2400" dirty="0">
              <a:solidFill>
                <a:srgbClr val="000000"/>
              </a:solidFill>
              <a:latin typeface="Segoe UI" panose="020B0502040204020203" pitchFamily="34" charset="0"/>
            </a:endParaRPr>
          </a:p>
          <a:p>
            <a:pPr algn="l"/>
            <a:r>
              <a:rPr lang="en-US" b="1" dirty="0"/>
              <a:t>Specificity: </a:t>
            </a:r>
            <a:r>
              <a:rPr lang="en-US" b="0" i="0" dirty="0">
                <a:solidFill>
                  <a:srgbClr val="000000"/>
                </a:solidFill>
                <a:effectLst/>
                <a:latin typeface="Verdana" panose="020B0604030504040204" pitchFamily="34" charset="0"/>
              </a:rPr>
              <a:t>How well the model is at </a:t>
            </a:r>
            <a:r>
              <a:rPr lang="en-US" b="0" i="0" dirty="0" err="1">
                <a:solidFill>
                  <a:srgbClr val="000000"/>
                </a:solidFill>
                <a:effectLst/>
                <a:latin typeface="Verdana" panose="020B0604030504040204" pitchFamily="34" charset="0"/>
              </a:rPr>
              <a:t>prediciting</a:t>
            </a:r>
            <a:r>
              <a:rPr lang="en-US" b="0" i="0" dirty="0">
                <a:solidFill>
                  <a:srgbClr val="000000"/>
                </a:solidFill>
                <a:effectLst/>
                <a:latin typeface="Verdana" panose="020B0604030504040204" pitchFamily="34" charset="0"/>
              </a:rPr>
              <a:t> negative results?</a:t>
            </a:r>
          </a:p>
          <a:p>
            <a:pPr marL="0" indent="0">
              <a:buNone/>
            </a:pPr>
            <a:r>
              <a:rPr lang="en-US" sz="2800" dirty="0">
                <a:solidFill>
                  <a:srgbClr val="000000"/>
                </a:solidFill>
                <a:latin typeface="Segoe UI" panose="020B0502040204020203" pitchFamily="34" charset="0"/>
              </a:rPr>
              <a:t>Use</a:t>
            </a:r>
            <a:r>
              <a:rPr lang="en-US" dirty="0">
                <a:solidFill>
                  <a:srgbClr val="000000"/>
                </a:solidFill>
                <a:latin typeface="Segoe UI" panose="020B0502040204020203" pitchFamily="34" charset="0"/>
              </a:rPr>
              <a:t> </a:t>
            </a:r>
            <a:r>
              <a:rPr lang="fr-FR" sz="2800" dirty="0" err="1">
                <a:solidFill>
                  <a:srgbClr val="FF0000"/>
                </a:solidFill>
                <a:latin typeface="Segoe UI" panose="020B0502040204020203" pitchFamily="34" charset="0"/>
              </a:rPr>
              <a:t>recall_score</a:t>
            </a:r>
            <a:r>
              <a:rPr lang="fr-FR" sz="2800" dirty="0">
                <a:solidFill>
                  <a:srgbClr val="FF0000"/>
                </a:solidFill>
                <a:latin typeface="Segoe UI" panose="020B0502040204020203" pitchFamily="34" charset="0"/>
              </a:rPr>
              <a:t> </a:t>
            </a:r>
            <a:r>
              <a:rPr lang="fr-FR" sz="2800" dirty="0">
                <a:solidFill>
                  <a:srgbClr val="000000"/>
                </a:solidFill>
                <a:latin typeface="Segoe UI" panose="020B0502040204020203" pitchFamily="34" charset="0"/>
              </a:rPr>
              <a:t>(</a:t>
            </a:r>
            <a:r>
              <a:rPr lang="fr-FR" sz="2800" dirty="0" err="1">
                <a:solidFill>
                  <a:srgbClr val="000000"/>
                </a:solidFill>
                <a:latin typeface="Segoe UI" panose="020B0502040204020203" pitchFamily="34" charset="0"/>
              </a:rPr>
              <a:t>metrics</a:t>
            </a:r>
            <a:r>
              <a:rPr lang="fr-FR" sz="2800" dirty="0">
                <a:solidFill>
                  <a:srgbClr val="000000"/>
                </a:solidFill>
                <a:latin typeface="Segoe UI" panose="020B0502040204020203" pitchFamily="34" charset="0"/>
              </a:rPr>
              <a:t> </a:t>
            </a:r>
            <a:r>
              <a:rPr lang="fr-FR" sz="2800" dirty="0" err="1">
                <a:solidFill>
                  <a:srgbClr val="000000"/>
                </a:solidFill>
                <a:latin typeface="Segoe UI" panose="020B0502040204020203" pitchFamily="34" charset="0"/>
              </a:rPr>
              <a:t>from</a:t>
            </a:r>
            <a:r>
              <a:rPr lang="fr-FR" sz="2800" dirty="0">
                <a:solidFill>
                  <a:srgbClr val="000000"/>
                </a:solidFill>
                <a:latin typeface="Segoe UI" panose="020B0502040204020203" pitchFamily="34" charset="0"/>
              </a:rPr>
              <a:t> </a:t>
            </a:r>
            <a:r>
              <a:rPr lang="fr-FR" sz="2800" dirty="0" err="1">
                <a:solidFill>
                  <a:srgbClr val="000000"/>
                </a:solidFill>
                <a:latin typeface="Segoe UI" panose="020B0502040204020203" pitchFamily="34" charset="0"/>
              </a:rPr>
              <a:t>sklearn</a:t>
            </a:r>
            <a:r>
              <a:rPr lang="fr-FR" sz="2800" dirty="0">
                <a:solidFill>
                  <a:srgbClr val="000000"/>
                </a:solidFill>
                <a:latin typeface="Segoe UI" panose="020B0502040204020203" pitchFamily="34" charset="0"/>
              </a:rPr>
              <a:t>)</a:t>
            </a:r>
          </a:p>
          <a:p>
            <a:pPr marL="0" indent="0">
              <a:buNone/>
            </a:pPr>
            <a:endParaRPr lang="fr-FR" sz="2800" dirty="0">
              <a:solidFill>
                <a:srgbClr val="000000"/>
              </a:solidFill>
              <a:latin typeface="Segoe UI" panose="020B0502040204020203" pitchFamily="34" charset="0"/>
            </a:endParaRPr>
          </a:p>
          <a:p>
            <a:pPr algn="l"/>
            <a:r>
              <a:rPr lang="fr-FR" sz="2900" b="1" dirty="0"/>
              <a:t>F-score: </a:t>
            </a:r>
            <a:r>
              <a:rPr lang="en-US" sz="2900" dirty="0">
                <a:solidFill>
                  <a:srgbClr val="000000"/>
                </a:solidFill>
                <a:latin typeface="Verdana" panose="020B0604030504040204" pitchFamily="34" charset="0"/>
              </a:rPr>
              <a:t>F-score is the "harmonic mean" of precision and sensitivity.</a:t>
            </a:r>
          </a:p>
          <a:p>
            <a:pPr marL="0" indent="0">
              <a:buNone/>
            </a:pPr>
            <a:br>
              <a:rPr lang="en-US" sz="2900" dirty="0">
                <a:solidFill>
                  <a:srgbClr val="000000"/>
                </a:solidFill>
                <a:latin typeface="Verdana" panose="020B0604030504040204" pitchFamily="34" charset="0"/>
              </a:rPr>
            </a:br>
            <a:endParaRPr lang="fr-FR" sz="2900" dirty="0">
              <a:solidFill>
                <a:srgbClr val="000000"/>
              </a:solidFill>
              <a:latin typeface="Verdana" panose="020B0604030504040204" pitchFamily="34" charset="0"/>
            </a:endParaRPr>
          </a:p>
          <a:p>
            <a:pPr marL="0" indent="0">
              <a:buNone/>
            </a:pPr>
            <a:br>
              <a:rPr lang="fr-FR" dirty="0"/>
            </a:br>
            <a:br>
              <a:rPr lang="en-US" dirty="0"/>
            </a:br>
            <a:endParaRPr lang="fr-FR" dirty="0"/>
          </a:p>
        </p:txBody>
      </p:sp>
    </p:spTree>
    <p:extLst>
      <p:ext uri="{BB962C8B-B14F-4D97-AF65-F5344CB8AC3E}">
        <p14:creationId xmlns:p14="http://schemas.microsoft.com/office/powerpoint/2010/main" val="1519418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5872A4-7B4A-449A-847B-F509414F85E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53D826F-6519-455C-BE32-120A9AD0BA83}"/>
              </a:ext>
            </a:extLst>
          </p:cNvPr>
          <p:cNvSpPr>
            <a:spLocks noGrp="1"/>
          </p:cNvSpPr>
          <p:nvPr>
            <p:ph idx="1"/>
          </p:nvPr>
        </p:nvSpPr>
        <p:spPr/>
        <p:txBody>
          <a:bodyPr/>
          <a:lstStyle/>
          <a:p>
            <a:endParaRPr lang="fr-FR"/>
          </a:p>
        </p:txBody>
      </p:sp>
      <p:pic>
        <p:nvPicPr>
          <p:cNvPr id="1026" name="Picture 2">
            <a:extLst>
              <a:ext uri="{FF2B5EF4-FFF2-40B4-BE49-F238E27FC236}">
                <a16:creationId xmlns:a16="http://schemas.microsoft.com/office/drawing/2014/main" id="{4477D806-7D37-406E-B71A-4A851E5A3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88" y="652463"/>
            <a:ext cx="9163925" cy="55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113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07BC99-701E-425E-9CCC-8801C1FFABAC}"/>
              </a:ext>
            </a:extLst>
          </p:cNvPr>
          <p:cNvSpPr>
            <a:spLocks noGrp="1"/>
          </p:cNvSpPr>
          <p:nvPr>
            <p:ph type="title"/>
          </p:nvPr>
        </p:nvSpPr>
        <p:spPr/>
        <p:txBody>
          <a:bodyPr/>
          <a:lstStyle/>
          <a:p>
            <a:r>
              <a:rPr lang="fr-FR" dirty="0"/>
              <a:t>Classification Report </a:t>
            </a:r>
          </a:p>
        </p:txBody>
      </p:sp>
      <p:sp>
        <p:nvSpPr>
          <p:cNvPr id="3" name="Espace réservé du contenu 2">
            <a:extLst>
              <a:ext uri="{FF2B5EF4-FFF2-40B4-BE49-F238E27FC236}">
                <a16:creationId xmlns:a16="http://schemas.microsoft.com/office/drawing/2014/main" id="{964BE0D4-0E3E-4F03-ADA5-C161F5FA1104}"/>
              </a:ext>
            </a:extLst>
          </p:cNvPr>
          <p:cNvSpPr>
            <a:spLocks noGrp="1"/>
          </p:cNvSpPr>
          <p:nvPr>
            <p:ph idx="1"/>
          </p:nvPr>
        </p:nvSpPr>
        <p:spPr>
          <a:xfrm>
            <a:off x="838200" y="1797633"/>
            <a:ext cx="10515600" cy="4351338"/>
          </a:xfrm>
        </p:spPr>
        <p:txBody>
          <a:bodyPr/>
          <a:lstStyle/>
          <a:p>
            <a:r>
              <a:rPr lang="en-US" b="0" i="0" dirty="0">
                <a:solidFill>
                  <a:srgbClr val="292929"/>
                </a:solidFill>
                <a:effectLst/>
                <a:latin typeface="source-serif-pro"/>
              </a:rPr>
              <a:t>The classification report will display the performance metrics of the classification model. </a:t>
            </a:r>
          </a:p>
          <a:p>
            <a:r>
              <a:rPr lang="en-US" b="0" i="0" dirty="0">
                <a:solidFill>
                  <a:srgbClr val="292929"/>
                </a:solidFill>
                <a:effectLst/>
                <a:latin typeface="source-serif-pro"/>
              </a:rPr>
              <a:t>It will display metrics like precision, recall,f1-score, and support for each class. </a:t>
            </a:r>
          </a:p>
          <a:p>
            <a:r>
              <a:rPr lang="en-US" b="0" i="0" dirty="0">
                <a:solidFill>
                  <a:srgbClr val="292929"/>
                </a:solidFill>
                <a:effectLst/>
                <a:latin typeface="source-serif-pro"/>
              </a:rPr>
              <a:t>It also displays metrics like accuracy, macro avg, and weighted avg.</a:t>
            </a:r>
            <a:endParaRPr lang="fr-FR" dirty="0"/>
          </a:p>
        </p:txBody>
      </p:sp>
      <p:pic>
        <p:nvPicPr>
          <p:cNvPr id="3074" name="Picture 2">
            <a:extLst>
              <a:ext uri="{FF2B5EF4-FFF2-40B4-BE49-F238E27FC236}">
                <a16:creationId xmlns:a16="http://schemas.microsoft.com/office/drawing/2014/main" id="{42457EE3-71F1-4C39-B9D7-D64A1D073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782" y="4133850"/>
            <a:ext cx="5372100"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31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559D24-01A0-40D3-8AE2-62ECD3DC4945}"/>
              </a:ext>
            </a:extLst>
          </p:cNvPr>
          <p:cNvSpPr>
            <a:spLocks noGrp="1"/>
          </p:cNvSpPr>
          <p:nvPr>
            <p:ph type="title"/>
          </p:nvPr>
        </p:nvSpPr>
        <p:spPr/>
        <p:txBody>
          <a:bodyPr/>
          <a:lstStyle/>
          <a:p>
            <a:r>
              <a:rPr lang="fr-FR" dirty="0" err="1"/>
              <a:t>Approach</a:t>
            </a:r>
            <a:endParaRPr lang="fr-FR" dirty="0"/>
          </a:p>
        </p:txBody>
      </p:sp>
      <p:sp>
        <p:nvSpPr>
          <p:cNvPr id="3" name="Espace réservé du contenu 2">
            <a:extLst>
              <a:ext uri="{FF2B5EF4-FFF2-40B4-BE49-F238E27FC236}">
                <a16:creationId xmlns:a16="http://schemas.microsoft.com/office/drawing/2014/main" id="{CFB3FABC-6231-4146-9F00-C49675EB7A48}"/>
              </a:ext>
            </a:extLst>
          </p:cNvPr>
          <p:cNvSpPr>
            <a:spLocks noGrp="1"/>
          </p:cNvSpPr>
          <p:nvPr>
            <p:ph idx="1"/>
          </p:nvPr>
        </p:nvSpPr>
        <p:spPr/>
        <p:txBody>
          <a:bodyPr/>
          <a:lstStyle/>
          <a:p>
            <a:r>
              <a:rPr lang="fr-FR" dirty="0" err="1"/>
              <a:t>Gathering</a:t>
            </a:r>
            <a:r>
              <a:rPr lang="fr-FR" dirty="0"/>
              <a:t> the data</a:t>
            </a:r>
          </a:p>
          <a:p>
            <a:r>
              <a:rPr lang="fr-FR" dirty="0" err="1"/>
              <a:t>Cleaning</a:t>
            </a:r>
            <a:r>
              <a:rPr lang="fr-FR" dirty="0"/>
              <a:t> the data</a:t>
            </a:r>
          </a:p>
          <a:p>
            <a:r>
              <a:rPr lang="fr-FR" dirty="0"/>
              <a:t>Model Building</a:t>
            </a:r>
          </a:p>
          <a:p>
            <a:r>
              <a:rPr lang="fr-FR" dirty="0" err="1"/>
              <a:t>Inference</a:t>
            </a:r>
            <a:endParaRPr lang="fr-FR" dirty="0"/>
          </a:p>
        </p:txBody>
      </p:sp>
    </p:spTree>
    <p:extLst>
      <p:ext uri="{BB962C8B-B14F-4D97-AF65-F5344CB8AC3E}">
        <p14:creationId xmlns:p14="http://schemas.microsoft.com/office/powerpoint/2010/main" val="151650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57E77-57B2-499F-B118-9BEBE723D22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1EDC3EE-0AA2-482F-9F15-A7A3833BBA9D}"/>
              </a:ext>
            </a:extLst>
          </p:cNvPr>
          <p:cNvSpPr>
            <a:spLocks noGrp="1"/>
          </p:cNvSpPr>
          <p:nvPr>
            <p:ph idx="1"/>
          </p:nvPr>
        </p:nvSpPr>
        <p:spPr/>
        <p:txBody>
          <a:bodyPr/>
          <a:lstStyle/>
          <a:p>
            <a:endParaRPr lang="fr-FR"/>
          </a:p>
        </p:txBody>
      </p:sp>
      <p:pic>
        <p:nvPicPr>
          <p:cNvPr id="1026" name="Picture 2" descr="Lightbox">
            <a:extLst>
              <a:ext uri="{FF2B5EF4-FFF2-40B4-BE49-F238E27FC236}">
                <a16:creationId xmlns:a16="http://schemas.microsoft.com/office/drawing/2014/main" id="{40AFB657-7F75-4AC9-B2DA-6BCD28A7F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92" y="571500"/>
            <a:ext cx="10646228"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73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097713-CA0E-4EA8-91E7-00AAD1977384}"/>
              </a:ext>
            </a:extLst>
          </p:cNvPr>
          <p:cNvSpPr>
            <a:spLocks noGrp="1"/>
          </p:cNvSpPr>
          <p:nvPr>
            <p:ph type="title"/>
          </p:nvPr>
        </p:nvSpPr>
        <p:spPr/>
        <p:txBody>
          <a:bodyPr/>
          <a:lstStyle/>
          <a:p>
            <a:r>
              <a:rPr lang="fr-FR" dirty="0" err="1"/>
              <a:t>Dataset</a:t>
            </a:r>
            <a:endParaRPr lang="fr-FR" dirty="0"/>
          </a:p>
        </p:txBody>
      </p:sp>
      <p:sp>
        <p:nvSpPr>
          <p:cNvPr id="3" name="Espace réservé du contenu 2">
            <a:extLst>
              <a:ext uri="{FF2B5EF4-FFF2-40B4-BE49-F238E27FC236}">
                <a16:creationId xmlns:a16="http://schemas.microsoft.com/office/drawing/2014/main" id="{F6F7507B-2E30-4B72-AC77-8D6B2E347334}"/>
              </a:ext>
            </a:extLst>
          </p:cNvPr>
          <p:cNvSpPr>
            <a:spLocks noGrp="1"/>
          </p:cNvSpPr>
          <p:nvPr>
            <p:ph idx="1"/>
          </p:nvPr>
        </p:nvSpPr>
        <p:spPr/>
        <p:txBody>
          <a:bodyPr/>
          <a:lstStyle/>
          <a:p>
            <a:pPr marL="0" indent="0">
              <a:buNone/>
            </a:pPr>
            <a:r>
              <a:rPr lang="fr-FR" dirty="0"/>
              <a:t>Training data</a:t>
            </a:r>
            <a:endParaRPr lang="fr-FR" dirty="0">
              <a:hlinkClick r:id="rId2"/>
            </a:endParaRPr>
          </a:p>
          <a:p>
            <a:pPr marL="0" indent="0">
              <a:buNone/>
            </a:pPr>
            <a:r>
              <a:rPr lang="fr-FR" dirty="0">
                <a:hlinkClick r:id="rId2"/>
              </a:rPr>
              <a:t>https://www.kaggle.com/datasets/kaushil268/disease-prediction-using-machine-learning?select=Training.csv</a:t>
            </a:r>
            <a:endParaRPr lang="fr-FR" dirty="0"/>
          </a:p>
          <a:p>
            <a:pPr marL="0" indent="0">
              <a:buNone/>
            </a:pPr>
            <a:endParaRPr lang="fr-FR" dirty="0"/>
          </a:p>
          <a:p>
            <a:pPr marL="0" indent="0">
              <a:buNone/>
            </a:pPr>
            <a:r>
              <a:rPr lang="fr-FR" dirty="0" err="1"/>
              <a:t>Testing</a:t>
            </a:r>
            <a:r>
              <a:rPr lang="fr-FR" dirty="0"/>
              <a:t> Data</a:t>
            </a:r>
          </a:p>
          <a:p>
            <a:pPr marL="0" indent="0">
              <a:buNone/>
            </a:pPr>
            <a:r>
              <a:rPr lang="fr-FR" dirty="0">
                <a:hlinkClick r:id="rId3"/>
              </a:rPr>
              <a:t>https://www.kaggle.com/datasets/kaushil268/disease-prediction-using-machine-learning?select=Testing.csv</a:t>
            </a:r>
            <a:r>
              <a:rPr lang="fr-FR" dirty="0"/>
              <a:t> </a:t>
            </a:r>
          </a:p>
          <a:p>
            <a:endParaRPr lang="fr-FR" dirty="0"/>
          </a:p>
        </p:txBody>
      </p:sp>
    </p:spTree>
    <p:extLst>
      <p:ext uri="{BB962C8B-B14F-4D97-AF65-F5344CB8AC3E}">
        <p14:creationId xmlns:p14="http://schemas.microsoft.com/office/powerpoint/2010/main" val="1827969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0C14EC-DE03-4C0E-8543-79577957ACB4}"/>
              </a:ext>
            </a:extLst>
          </p:cNvPr>
          <p:cNvSpPr>
            <a:spLocks noGrp="1"/>
          </p:cNvSpPr>
          <p:nvPr>
            <p:ph type="title"/>
          </p:nvPr>
        </p:nvSpPr>
        <p:spPr/>
        <p:txBody>
          <a:bodyPr/>
          <a:lstStyle/>
          <a:p>
            <a:r>
              <a:rPr lang="fr-FR" dirty="0"/>
              <a:t>Reading </a:t>
            </a:r>
            <a:r>
              <a:rPr lang="fr-FR" dirty="0" err="1"/>
              <a:t>Dataset</a:t>
            </a:r>
            <a:r>
              <a:rPr lang="fr-FR" dirty="0"/>
              <a:t> </a:t>
            </a:r>
            <a:r>
              <a:rPr lang="fr-FR" dirty="0" err="1"/>
              <a:t>using</a:t>
            </a:r>
            <a:r>
              <a:rPr lang="fr-FR" dirty="0"/>
              <a:t> Panda Module</a:t>
            </a:r>
          </a:p>
        </p:txBody>
      </p:sp>
      <p:sp>
        <p:nvSpPr>
          <p:cNvPr id="3" name="Espace réservé du contenu 2">
            <a:extLst>
              <a:ext uri="{FF2B5EF4-FFF2-40B4-BE49-F238E27FC236}">
                <a16:creationId xmlns:a16="http://schemas.microsoft.com/office/drawing/2014/main" id="{94520E9A-82A1-41F4-A525-05ABF5A5D24C}"/>
              </a:ext>
            </a:extLst>
          </p:cNvPr>
          <p:cNvSpPr>
            <a:spLocks noGrp="1"/>
          </p:cNvSpPr>
          <p:nvPr>
            <p:ph idx="1"/>
          </p:nvPr>
        </p:nvSpPr>
        <p:spPr/>
        <p:txBody>
          <a:bodyPr/>
          <a:lstStyle/>
          <a:p>
            <a:r>
              <a:rPr lang="fr-FR" dirty="0"/>
              <a:t>To </a:t>
            </a:r>
            <a:r>
              <a:rPr lang="fr-FR" dirty="0" err="1"/>
              <a:t>read</a:t>
            </a:r>
            <a:r>
              <a:rPr lang="fr-FR" dirty="0"/>
              <a:t> data </a:t>
            </a:r>
            <a:r>
              <a:rPr lang="fr-FR" dirty="0" err="1"/>
              <a:t>from</a:t>
            </a:r>
            <a:r>
              <a:rPr lang="fr-FR" dirty="0"/>
              <a:t> csv files, </a:t>
            </a:r>
            <a:r>
              <a:rPr lang="fr-FR" dirty="0" err="1"/>
              <a:t>we</a:t>
            </a:r>
            <a:r>
              <a:rPr lang="fr-FR" dirty="0"/>
              <a:t> use panda Module </a:t>
            </a:r>
          </a:p>
          <a:p>
            <a:pPr marL="0" indent="0">
              <a:buNone/>
            </a:pPr>
            <a:endParaRPr lang="fr-FR" dirty="0"/>
          </a:p>
          <a:p>
            <a:pPr marL="0" indent="0">
              <a:buNone/>
            </a:pPr>
            <a:r>
              <a:rPr lang="fr-FR" dirty="0"/>
              <a:t>DATA_PATH = "</a:t>
            </a:r>
            <a:r>
              <a:rPr lang="fr-FR" dirty="0" err="1"/>
              <a:t>dataset</a:t>
            </a:r>
            <a:r>
              <a:rPr lang="fr-FR" dirty="0"/>
              <a:t>/Training.csv"</a:t>
            </a:r>
          </a:p>
          <a:p>
            <a:pPr marL="0" indent="0">
              <a:buNone/>
            </a:pPr>
            <a:r>
              <a:rPr lang="fr-FR" dirty="0"/>
              <a:t>data=</a:t>
            </a:r>
            <a:r>
              <a:rPr lang="fr-FR" dirty="0" err="1"/>
              <a:t>panda.read</a:t>
            </a:r>
            <a:r>
              <a:rPr lang="fr-FR" dirty="0"/>
              <a:t>-csv(DATA_PATH).</a:t>
            </a:r>
            <a:r>
              <a:rPr lang="fr-FR" dirty="0" err="1"/>
              <a:t>dropna</a:t>
            </a:r>
            <a:r>
              <a:rPr lang="fr-FR" dirty="0"/>
              <a:t>(axis=1)</a:t>
            </a:r>
          </a:p>
          <a:p>
            <a:pPr marL="0" indent="0">
              <a:buNone/>
            </a:pPr>
            <a:r>
              <a:rPr lang="fr-FR" dirty="0"/>
              <a:t>###drop </a:t>
            </a:r>
            <a:r>
              <a:rPr lang="fr-FR" dirty="0" err="1"/>
              <a:t>columns</a:t>
            </a:r>
            <a:r>
              <a:rPr lang="fr-FR" dirty="0"/>
              <a:t> </a:t>
            </a:r>
            <a:r>
              <a:rPr lang="fr-FR" dirty="0" err="1"/>
              <a:t>containing</a:t>
            </a:r>
            <a:r>
              <a:rPr lang="fr-FR" dirty="0"/>
              <a:t> </a:t>
            </a:r>
            <a:r>
              <a:rPr lang="fr-FR" dirty="0" err="1"/>
              <a:t>missing</a:t>
            </a:r>
            <a:r>
              <a:rPr lang="fr-FR" dirty="0"/>
              <a:t> values</a:t>
            </a:r>
          </a:p>
          <a:p>
            <a:pPr marL="0" indent="0">
              <a:buNone/>
            </a:pPr>
            <a:endParaRPr lang="fr-FR" dirty="0"/>
          </a:p>
        </p:txBody>
      </p:sp>
    </p:spTree>
    <p:extLst>
      <p:ext uri="{BB962C8B-B14F-4D97-AF65-F5344CB8AC3E}">
        <p14:creationId xmlns:p14="http://schemas.microsoft.com/office/powerpoint/2010/main" val="382095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F6F8E-B763-45AF-BA7E-0D37C1E2B17C}"/>
              </a:ext>
            </a:extLst>
          </p:cNvPr>
          <p:cNvSpPr>
            <a:spLocks noGrp="1"/>
          </p:cNvSpPr>
          <p:nvPr>
            <p:ph type="title"/>
          </p:nvPr>
        </p:nvSpPr>
        <p:spPr/>
        <p:txBody>
          <a:bodyPr/>
          <a:lstStyle/>
          <a:p>
            <a:br>
              <a:rPr lang="fr-FR" dirty="0"/>
            </a:br>
            <a:r>
              <a:rPr lang="fr-FR" dirty="0"/>
              <a:t>Test if data </a:t>
            </a:r>
            <a:r>
              <a:rPr lang="fr-FR" dirty="0" err="1"/>
              <a:t>is</a:t>
            </a:r>
            <a:r>
              <a:rPr lang="fr-FR" dirty="0"/>
              <a:t> </a:t>
            </a:r>
            <a:r>
              <a:rPr lang="fr-FR" dirty="0" err="1"/>
              <a:t>balanced</a:t>
            </a:r>
            <a:r>
              <a:rPr lang="fr-FR" dirty="0"/>
              <a:t> </a:t>
            </a:r>
          </a:p>
        </p:txBody>
      </p:sp>
      <p:sp>
        <p:nvSpPr>
          <p:cNvPr id="3" name="Espace réservé du contenu 2">
            <a:extLst>
              <a:ext uri="{FF2B5EF4-FFF2-40B4-BE49-F238E27FC236}">
                <a16:creationId xmlns:a16="http://schemas.microsoft.com/office/drawing/2014/main" id="{4A2D2A37-DA85-41B6-9D2B-F9BC94B6F526}"/>
              </a:ext>
            </a:extLst>
          </p:cNvPr>
          <p:cNvSpPr>
            <a:spLocks noGrp="1"/>
          </p:cNvSpPr>
          <p:nvPr>
            <p:ph idx="1"/>
          </p:nvPr>
        </p:nvSpPr>
        <p:spPr/>
        <p:txBody>
          <a:bodyPr/>
          <a:lstStyle/>
          <a:p>
            <a:endParaRPr lang="fr-FR" dirty="0"/>
          </a:p>
        </p:txBody>
      </p:sp>
      <p:pic>
        <p:nvPicPr>
          <p:cNvPr id="2050" name="Picture 2">
            <a:extLst>
              <a:ext uri="{FF2B5EF4-FFF2-40B4-BE49-F238E27FC236}">
                <a16:creationId xmlns:a16="http://schemas.microsoft.com/office/drawing/2014/main" id="{E3066472-318A-4DA8-BFA6-BAF812FA8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01" y="1690688"/>
            <a:ext cx="10077450"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84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8D1B9B-3973-4837-AEF6-150B5106563D}"/>
              </a:ext>
            </a:extLst>
          </p:cNvPr>
          <p:cNvSpPr>
            <a:spLocks noGrp="1"/>
          </p:cNvSpPr>
          <p:nvPr>
            <p:ph type="title"/>
          </p:nvPr>
        </p:nvSpPr>
        <p:spPr/>
        <p:txBody>
          <a:bodyPr/>
          <a:lstStyle/>
          <a:p>
            <a:r>
              <a:rPr lang="fr-FR" dirty="0" err="1"/>
              <a:t>Transform</a:t>
            </a:r>
            <a:r>
              <a:rPr lang="fr-FR" dirty="0"/>
              <a:t> values of </a:t>
            </a:r>
            <a:r>
              <a:rPr lang="fr-FR" dirty="0" err="1"/>
              <a:t>diseases</a:t>
            </a:r>
            <a:r>
              <a:rPr lang="fr-FR" dirty="0"/>
              <a:t> to </a:t>
            </a:r>
            <a:r>
              <a:rPr lang="fr-FR" dirty="0" err="1"/>
              <a:t>numerical</a:t>
            </a:r>
            <a:r>
              <a:rPr lang="fr-FR" dirty="0"/>
              <a:t> values</a:t>
            </a:r>
          </a:p>
        </p:txBody>
      </p:sp>
      <p:sp>
        <p:nvSpPr>
          <p:cNvPr id="3" name="Espace réservé du contenu 2">
            <a:extLst>
              <a:ext uri="{FF2B5EF4-FFF2-40B4-BE49-F238E27FC236}">
                <a16:creationId xmlns:a16="http://schemas.microsoft.com/office/drawing/2014/main" id="{2C209610-D83E-4125-B9A0-4979E187DDC6}"/>
              </a:ext>
            </a:extLst>
          </p:cNvPr>
          <p:cNvSpPr>
            <a:spLocks noGrp="1"/>
          </p:cNvSpPr>
          <p:nvPr>
            <p:ph idx="1"/>
          </p:nvPr>
        </p:nvSpPr>
        <p:spPr/>
        <p:txBody>
          <a:bodyPr/>
          <a:lstStyle/>
          <a:p>
            <a:pPr marL="0" indent="0">
              <a:buNone/>
            </a:pPr>
            <a:r>
              <a:rPr lang="fr-FR" dirty="0"/>
              <a:t>Use </a:t>
            </a:r>
          </a:p>
          <a:p>
            <a:pPr marL="0" indent="0">
              <a:buNone/>
            </a:pPr>
            <a:r>
              <a:rPr lang="en-US" dirty="0"/>
              <a:t>from </a:t>
            </a:r>
            <a:r>
              <a:rPr lang="en-US" dirty="0" err="1"/>
              <a:t>sklearn.preprocessing</a:t>
            </a:r>
            <a:r>
              <a:rPr lang="en-US" dirty="0"/>
              <a:t> import </a:t>
            </a:r>
            <a:r>
              <a:rPr lang="en-US" dirty="0" err="1"/>
              <a:t>LabelEncoder</a:t>
            </a:r>
            <a:endParaRPr lang="en-US" dirty="0"/>
          </a:p>
          <a:p>
            <a:pPr marL="0" indent="0">
              <a:buNone/>
            </a:pPr>
            <a:r>
              <a:rPr lang="en-US" dirty="0"/>
              <a:t>encoder =</a:t>
            </a:r>
            <a:r>
              <a:rPr lang="en-US" dirty="0" err="1"/>
              <a:t>LabelEncoder</a:t>
            </a:r>
            <a:r>
              <a:rPr lang="en-US" dirty="0"/>
              <a:t>()</a:t>
            </a:r>
          </a:p>
          <a:p>
            <a:pPr marL="0" indent="0">
              <a:buNone/>
            </a:pPr>
            <a:r>
              <a:rPr lang="en-US" dirty="0"/>
              <a:t>data["prognosis"] = </a:t>
            </a:r>
            <a:r>
              <a:rPr lang="en-US" dirty="0" err="1"/>
              <a:t>encoder.fit_transform</a:t>
            </a:r>
            <a:r>
              <a:rPr lang="en-US" dirty="0"/>
              <a:t>(data["prognosis"])</a:t>
            </a:r>
          </a:p>
          <a:p>
            <a:pPr marL="0" indent="0">
              <a:buNone/>
            </a:pPr>
            <a:endParaRPr lang="en-US" dirty="0"/>
          </a:p>
          <a:p>
            <a:pPr marL="0" indent="0">
              <a:buNone/>
            </a:pPr>
            <a:endParaRPr lang="en-US" dirty="0"/>
          </a:p>
          <a:p>
            <a:pPr marL="0" indent="0">
              <a:buNone/>
            </a:pPr>
            <a:endParaRPr lang="fr-FR" dirty="0"/>
          </a:p>
        </p:txBody>
      </p:sp>
    </p:spTree>
    <p:extLst>
      <p:ext uri="{BB962C8B-B14F-4D97-AF65-F5344CB8AC3E}">
        <p14:creationId xmlns:p14="http://schemas.microsoft.com/office/powerpoint/2010/main" val="1528022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FDE2B-E916-485E-B6A2-E2DD4D648BDD}"/>
              </a:ext>
            </a:extLst>
          </p:cNvPr>
          <p:cNvSpPr>
            <a:spLocks noGrp="1"/>
          </p:cNvSpPr>
          <p:nvPr>
            <p:ph type="title"/>
          </p:nvPr>
        </p:nvSpPr>
        <p:spPr/>
        <p:txBody>
          <a:bodyPr/>
          <a:lstStyle/>
          <a:p>
            <a:r>
              <a:rPr lang="fr-FR" dirty="0"/>
              <a:t>Training and Test </a:t>
            </a:r>
            <a:r>
              <a:rPr lang="fr-FR" dirty="0" err="1"/>
              <a:t>Data:split</a:t>
            </a:r>
            <a:r>
              <a:rPr lang="fr-FR" dirty="0"/>
              <a:t> data</a:t>
            </a:r>
          </a:p>
        </p:txBody>
      </p:sp>
      <p:sp>
        <p:nvSpPr>
          <p:cNvPr id="3" name="Espace réservé du contenu 2">
            <a:extLst>
              <a:ext uri="{FF2B5EF4-FFF2-40B4-BE49-F238E27FC236}">
                <a16:creationId xmlns:a16="http://schemas.microsoft.com/office/drawing/2014/main" id="{48D534FB-8B5C-497D-8DF7-07277F933D63}"/>
              </a:ext>
            </a:extLst>
          </p:cNvPr>
          <p:cNvSpPr>
            <a:spLocks noGrp="1"/>
          </p:cNvSpPr>
          <p:nvPr>
            <p:ph idx="1"/>
          </p:nvPr>
        </p:nvSpPr>
        <p:spPr/>
        <p:txBody>
          <a:bodyPr/>
          <a:lstStyle/>
          <a:p>
            <a:pPr marL="0" indent="0">
              <a:buNone/>
            </a:pPr>
            <a:r>
              <a:rPr lang="fr-FR" dirty="0"/>
              <a:t>X = </a:t>
            </a:r>
            <a:r>
              <a:rPr lang="fr-FR" dirty="0" err="1"/>
              <a:t>data.iloc</a:t>
            </a:r>
            <a:r>
              <a:rPr lang="fr-FR" dirty="0"/>
              <a:t>[:,:-1]</a:t>
            </a:r>
          </a:p>
          <a:p>
            <a:pPr marL="0" indent="0">
              <a:buNone/>
            </a:pPr>
            <a:r>
              <a:rPr lang="fr-FR" dirty="0"/>
              <a:t>y = </a:t>
            </a:r>
            <a:r>
              <a:rPr lang="fr-FR" dirty="0" err="1"/>
              <a:t>data.iloc</a:t>
            </a:r>
            <a:r>
              <a:rPr lang="fr-FR" dirty="0"/>
              <a:t>[:, -1]</a:t>
            </a:r>
          </a:p>
          <a:p>
            <a:pPr marL="0" indent="0">
              <a:buNone/>
            </a:pPr>
            <a:r>
              <a:rPr lang="fr-FR" dirty="0" err="1"/>
              <a:t>X_train</a:t>
            </a:r>
            <a:r>
              <a:rPr lang="fr-FR" dirty="0"/>
              <a:t>, </a:t>
            </a:r>
            <a:r>
              <a:rPr lang="fr-FR" dirty="0" err="1"/>
              <a:t>X_test</a:t>
            </a:r>
            <a:r>
              <a:rPr lang="fr-FR" dirty="0"/>
              <a:t>, </a:t>
            </a:r>
            <a:r>
              <a:rPr lang="fr-FR" dirty="0" err="1"/>
              <a:t>y_train</a:t>
            </a:r>
            <a:r>
              <a:rPr lang="fr-FR" dirty="0"/>
              <a:t>, </a:t>
            </a:r>
            <a:r>
              <a:rPr lang="fr-FR" dirty="0" err="1"/>
              <a:t>y_test</a:t>
            </a:r>
            <a:r>
              <a:rPr lang="fr-FR" dirty="0"/>
              <a:t> =</a:t>
            </a:r>
            <a:r>
              <a:rPr lang="fr-FR" dirty="0" err="1"/>
              <a:t>train_test_split</a:t>
            </a:r>
            <a:r>
              <a:rPr lang="fr-FR" dirty="0"/>
              <a:t>(</a:t>
            </a:r>
          </a:p>
          <a:p>
            <a:pPr marL="0" indent="0">
              <a:buNone/>
            </a:pPr>
            <a:r>
              <a:rPr lang="fr-FR" dirty="0"/>
              <a:t>X, y, </a:t>
            </a:r>
            <a:r>
              <a:rPr lang="fr-FR" dirty="0" err="1"/>
              <a:t>test_size</a:t>
            </a:r>
            <a:r>
              <a:rPr lang="fr-FR" dirty="0"/>
              <a:t> = 0.2, </a:t>
            </a:r>
            <a:r>
              <a:rPr lang="fr-FR" dirty="0" err="1"/>
              <a:t>random_state</a:t>
            </a:r>
            <a:r>
              <a:rPr lang="fr-FR" dirty="0"/>
              <a:t> = 24)</a:t>
            </a:r>
          </a:p>
          <a:p>
            <a:pPr marL="0" indent="0">
              <a:buNone/>
            </a:pPr>
            <a:endParaRPr lang="fr-FR" dirty="0"/>
          </a:p>
          <a:p>
            <a:pPr marL="0" indent="0">
              <a:buNone/>
            </a:pPr>
            <a:r>
              <a:rPr lang="fr-FR" dirty="0" err="1"/>
              <a:t>print</a:t>
            </a:r>
            <a:r>
              <a:rPr lang="fr-FR" dirty="0"/>
              <a:t>(</a:t>
            </a:r>
            <a:r>
              <a:rPr lang="fr-FR" dirty="0" err="1"/>
              <a:t>f"Train</a:t>
            </a:r>
            <a:r>
              <a:rPr lang="fr-FR" dirty="0"/>
              <a:t>: {</a:t>
            </a:r>
            <a:r>
              <a:rPr lang="fr-FR" dirty="0" err="1"/>
              <a:t>X_train.shape</a:t>
            </a:r>
            <a:r>
              <a:rPr lang="fr-FR" dirty="0"/>
              <a:t>}, {</a:t>
            </a:r>
            <a:r>
              <a:rPr lang="fr-FR" dirty="0" err="1"/>
              <a:t>y_train.shape</a:t>
            </a:r>
            <a:r>
              <a:rPr lang="fr-FR" dirty="0"/>
              <a:t>}")</a:t>
            </a:r>
          </a:p>
          <a:p>
            <a:pPr marL="0" indent="0">
              <a:buNone/>
            </a:pPr>
            <a:r>
              <a:rPr lang="fr-FR" dirty="0" err="1"/>
              <a:t>print</a:t>
            </a:r>
            <a:r>
              <a:rPr lang="fr-FR" dirty="0"/>
              <a:t>(</a:t>
            </a:r>
            <a:r>
              <a:rPr lang="fr-FR" dirty="0" err="1"/>
              <a:t>f"Test</a:t>
            </a:r>
            <a:r>
              <a:rPr lang="fr-FR" dirty="0"/>
              <a:t>: {</a:t>
            </a:r>
            <a:r>
              <a:rPr lang="fr-FR" dirty="0" err="1"/>
              <a:t>X_test.shape</a:t>
            </a:r>
            <a:r>
              <a:rPr lang="fr-FR" dirty="0"/>
              <a:t>}, {</a:t>
            </a:r>
            <a:r>
              <a:rPr lang="fr-FR" dirty="0" err="1"/>
              <a:t>y_test.shape</a:t>
            </a:r>
            <a:r>
              <a:rPr lang="fr-FR" dirty="0"/>
              <a:t>}")</a:t>
            </a:r>
          </a:p>
          <a:p>
            <a:pPr marL="0" indent="0">
              <a:buNone/>
            </a:pPr>
            <a:endParaRPr lang="fr-FR" dirty="0"/>
          </a:p>
        </p:txBody>
      </p:sp>
    </p:spTree>
    <p:extLst>
      <p:ext uri="{BB962C8B-B14F-4D97-AF65-F5344CB8AC3E}">
        <p14:creationId xmlns:p14="http://schemas.microsoft.com/office/powerpoint/2010/main" val="119888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0F54DE-BC86-4020-AA4A-072145673828}"/>
              </a:ext>
            </a:extLst>
          </p:cNvPr>
          <p:cNvSpPr>
            <a:spLocks noGrp="1"/>
          </p:cNvSpPr>
          <p:nvPr>
            <p:ph type="title"/>
          </p:nvPr>
        </p:nvSpPr>
        <p:spPr/>
        <p:txBody>
          <a:bodyPr/>
          <a:lstStyle/>
          <a:p>
            <a:r>
              <a:rPr lang="fr-FR" dirty="0"/>
              <a:t>Model Building</a:t>
            </a:r>
          </a:p>
        </p:txBody>
      </p:sp>
      <p:sp>
        <p:nvSpPr>
          <p:cNvPr id="3" name="Espace réservé du contenu 2">
            <a:extLst>
              <a:ext uri="{FF2B5EF4-FFF2-40B4-BE49-F238E27FC236}">
                <a16:creationId xmlns:a16="http://schemas.microsoft.com/office/drawing/2014/main" id="{3DA6E143-D223-42ED-BD3D-12C8952300E3}"/>
              </a:ext>
            </a:extLst>
          </p:cNvPr>
          <p:cNvSpPr>
            <a:spLocks noGrp="1"/>
          </p:cNvSpPr>
          <p:nvPr>
            <p:ph idx="1"/>
          </p:nvPr>
        </p:nvSpPr>
        <p:spPr/>
        <p:txBody>
          <a:bodyPr/>
          <a:lstStyle/>
          <a:p>
            <a:pPr marL="0" indent="0">
              <a:buNone/>
            </a:pPr>
            <a:r>
              <a:rPr lang="fr-FR" dirty="0"/>
              <a:t>Machine </a:t>
            </a:r>
            <a:r>
              <a:rPr lang="fr-FR" dirty="0" err="1"/>
              <a:t>learning</a:t>
            </a:r>
            <a:r>
              <a:rPr lang="fr-FR" dirty="0"/>
              <a:t> Model: </a:t>
            </a:r>
          </a:p>
          <a:p>
            <a:pPr indent="490538"/>
            <a:r>
              <a:rPr lang="fr-FR" b="0" i="0" dirty="0">
                <a:solidFill>
                  <a:srgbClr val="273239"/>
                </a:solidFill>
                <a:effectLst/>
                <a:latin typeface="urw-din"/>
              </a:rPr>
              <a:t>Support </a:t>
            </a:r>
            <a:r>
              <a:rPr lang="fr-FR" b="0" i="0" dirty="0" err="1">
                <a:solidFill>
                  <a:srgbClr val="273239"/>
                </a:solidFill>
                <a:effectLst/>
                <a:latin typeface="urw-din"/>
              </a:rPr>
              <a:t>Vector</a:t>
            </a:r>
            <a:r>
              <a:rPr lang="fr-FR" b="0" i="0" dirty="0">
                <a:solidFill>
                  <a:srgbClr val="273239"/>
                </a:solidFill>
                <a:effectLst/>
                <a:latin typeface="urw-din"/>
              </a:rPr>
              <a:t> Classifier, </a:t>
            </a:r>
          </a:p>
          <a:p>
            <a:pPr indent="490538"/>
            <a:r>
              <a:rPr lang="fr-FR" b="0" i="0" dirty="0" err="1">
                <a:solidFill>
                  <a:srgbClr val="273239"/>
                </a:solidFill>
                <a:effectLst/>
                <a:latin typeface="urw-din"/>
              </a:rPr>
              <a:t>Gaussian</a:t>
            </a:r>
            <a:r>
              <a:rPr lang="fr-FR" b="0" i="0" dirty="0">
                <a:solidFill>
                  <a:srgbClr val="273239"/>
                </a:solidFill>
                <a:effectLst/>
                <a:latin typeface="urw-din"/>
              </a:rPr>
              <a:t> </a:t>
            </a:r>
            <a:r>
              <a:rPr lang="fr-FR" b="0" i="0" dirty="0" err="1">
                <a:solidFill>
                  <a:srgbClr val="273239"/>
                </a:solidFill>
                <a:effectLst/>
                <a:latin typeface="urw-din"/>
              </a:rPr>
              <a:t>Naive</a:t>
            </a:r>
            <a:r>
              <a:rPr lang="fr-FR" b="0" i="0" dirty="0">
                <a:solidFill>
                  <a:srgbClr val="273239"/>
                </a:solidFill>
                <a:effectLst/>
                <a:latin typeface="urw-din"/>
              </a:rPr>
              <a:t> Bayes Classifier,</a:t>
            </a:r>
          </a:p>
          <a:p>
            <a:pPr indent="490538"/>
            <a:r>
              <a:rPr lang="fr-FR" b="0" i="0" dirty="0" err="1">
                <a:solidFill>
                  <a:srgbClr val="273239"/>
                </a:solidFill>
                <a:effectLst/>
                <a:latin typeface="urw-din"/>
              </a:rPr>
              <a:t>Random</a:t>
            </a:r>
            <a:r>
              <a:rPr lang="fr-FR" b="0" i="0" dirty="0">
                <a:solidFill>
                  <a:srgbClr val="273239"/>
                </a:solidFill>
                <a:effectLst/>
                <a:latin typeface="urw-din"/>
              </a:rPr>
              <a:t> Forest Classifier</a:t>
            </a:r>
          </a:p>
          <a:p>
            <a:pPr indent="490538"/>
            <a:endParaRPr lang="fr-FR" dirty="0">
              <a:solidFill>
                <a:srgbClr val="273239"/>
              </a:solidFill>
              <a:latin typeface="urw-din"/>
            </a:endParaRPr>
          </a:p>
          <a:p>
            <a:pPr indent="0">
              <a:buNone/>
            </a:pPr>
            <a:r>
              <a:rPr lang="en-US" b="0" i="0" dirty="0">
                <a:solidFill>
                  <a:srgbClr val="273239"/>
                </a:solidFill>
                <a:effectLst/>
                <a:latin typeface="urw-din"/>
              </a:rPr>
              <a:t>K-Fold cross-validation to evaluate the machine learning models</a:t>
            </a:r>
            <a:endParaRPr lang="fr-FR" b="0" i="0" dirty="0">
              <a:solidFill>
                <a:srgbClr val="273239"/>
              </a:solidFill>
              <a:effectLst/>
              <a:latin typeface="urw-din"/>
            </a:endParaRPr>
          </a:p>
        </p:txBody>
      </p:sp>
    </p:spTree>
    <p:extLst>
      <p:ext uri="{BB962C8B-B14F-4D97-AF65-F5344CB8AC3E}">
        <p14:creationId xmlns:p14="http://schemas.microsoft.com/office/powerpoint/2010/main" val="182634140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6775</TotalTime>
  <Words>720</Words>
  <Application>Microsoft Office PowerPoint</Application>
  <PresentationFormat>Grand écran</PresentationFormat>
  <Paragraphs>77</Paragraphs>
  <Slides>18</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18</vt:i4>
      </vt:variant>
    </vt:vector>
  </HeadingPairs>
  <TitlesOfParts>
    <vt:vector size="29" baseType="lpstr">
      <vt:lpstr>Arial</vt:lpstr>
      <vt:lpstr>Calibri</vt:lpstr>
      <vt:lpstr>Calibri Light</vt:lpstr>
      <vt:lpstr>Consolas</vt:lpstr>
      <vt:lpstr>proxima_novaregular</vt:lpstr>
      <vt:lpstr>Segoe UI</vt:lpstr>
      <vt:lpstr>sofia-pro</vt:lpstr>
      <vt:lpstr>source-serif-pro</vt:lpstr>
      <vt:lpstr>urw-din</vt:lpstr>
      <vt:lpstr>Verdana</vt:lpstr>
      <vt:lpstr>Thème Office</vt:lpstr>
      <vt:lpstr>Disease Prediction Using Machine Learning  </vt:lpstr>
      <vt:lpstr>Approach</vt:lpstr>
      <vt:lpstr>Présentation PowerPoint</vt:lpstr>
      <vt:lpstr>Dataset</vt:lpstr>
      <vt:lpstr>Reading Dataset using Panda Module</vt:lpstr>
      <vt:lpstr> Test if data is balanced </vt:lpstr>
      <vt:lpstr>Transform values of diseases to numerical values</vt:lpstr>
      <vt:lpstr>Training and Test Data:split data</vt:lpstr>
      <vt:lpstr>Model Building</vt:lpstr>
      <vt:lpstr>Support Vector Machine:SVM</vt:lpstr>
      <vt:lpstr>Gaussian Naive Bayes Classifier</vt:lpstr>
      <vt:lpstr>Random Forest Classifier</vt:lpstr>
      <vt:lpstr>K-Fold Cross-Validation</vt:lpstr>
      <vt:lpstr>Combining Models</vt:lpstr>
      <vt:lpstr>Confusion Matrix</vt:lpstr>
      <vt:lpstr>Confusion Matrix: Metrics</vt:lpstr>
      <vt:lpstr>Présentation PowerPoint</vt:lpstr>
      <vt:lpstr>Classification 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Using Machine Learning  </dc:title>
  <dc:creator>Mounira Zouaghi</dc:creator>
  <cp:lastModifiedBy>Mounira Zouaghi</cp:lastModifiedBy>
  <cp:revision>3</cp:revision>
  <dcterms:created xsi:type="dcterms:W3CDTF">2023-01-13T19:16:16Z</dcterms:created>
  <dcterms:modified xsi:type="dcterms:W3CDTF">2023-01-19T09:28:13Z</dcterms:modified>
</cp:coreProperties>
</file>