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279" r:id="rId4"/>
    <p:sldId id="278" r:id="rId5"/>
    <p:sldId id="273" r:id="rId6"/>
    <p:sldId id="280" r:id="rId7"/>
    <p:sldId id="276" r:id="rId8"/>
    <p:sldId id="277" r:id="rId9"/>
    <p:sldId id="286" r:id="rId10"/>
    <p:sldId id="282" r:id="rId11"/>
    <p:sldId id="283" r:id="rId12"/>
    <p:sldId id="284" r:id="rId13"/>
    <p:sldId id="287" r:id="rId14"/>
    <p:sldId id="285" r:id="rId15"/>
    <p:sldId id="281" r:id="rId16"/>
    <p:sldId id="288" r:id="rId17"/>
    <p:sldId id="289" r:id="rId18"/>
    <p:sldId id="290" r:id="rId19"/>
    <p:sldId id="291" r:id="rId20"/>
    <p:sldId id="270"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snapToGrid="0">
      <p:cViewPr varScale="1">
        <p:scale>
          <a:sx n="74" d="100"/>
          <a:sy n="74" d="100"/>
        </p:scale>
        <p:origin x="57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459E5-EF1F-4183-95DD-AF5DDA76C7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12CA4971-19A9-4BCB-BB89-0BF0BEC9DB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8709AD88-B5AE-4F4B-96D4-2616CD4EEC55}"/>
              </a:ext>
            </a:extLst>
          </p:cNvPr>
          <p:cNvSpPr>
            <a:spLocks noGrp="1"/>
          </p:cNvSpPr>
          <p:nvPr>
            <p:ph type="dt" sz="half" idx="10"/>
          </p:nvPr>
        </p:nvSpPr>
        <p:spPr/>
        <p:txBody>
          <a:bodyPr/>
          <a:lstStyle/>
          <a:p>
            <a:fld id="{A5B98DBE-C280-4456-954C-2412249BAF6A}" type="datetimeFigureOut">
              <a:rPr lang="fr-FR" smtClean="0"/>
              <a:t>27/02/2022</a:t>
            </a:fld>
            <a:endParaRPr lang="fr-FR"/>
          </a:p>
        </p:txBody>
      </p:sp>
      <p:sp>
        <p:nvSpPr>
          <p:cNvPr id="5" name="Footer Placeholder 4">
            <a:extLst>
              <a:ext uri="{FF2B5EF4-FFF2-40B4-BE49-F238E27FC236}">
                <a16:creationId xmlns:a16="http://schemas.microsoft.com/office/drawing/2014/main" id="{EF0C6911-4FBC-4EE0-8A82-90A61983D3D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1E98F82B-6201-4171-B562-9E0DB0BFCD78}"/>
              </a:ext>
            </a:extLst>
          </p:cNvPr>
          <p:cNvSpPr>
            <a:spLocks noGrp="1"/>
          </p:cNvSpPr>
          <p:nvPr>
            <p:ph type="sldNum" sz="quarter" idx="12"/>
          </p:nvPr>
        </p:nvSpPr>
        <p:spPr/>
        <p:txBody>
          <a:bodyPr/>
          <a:lstStyle/>
          <a:p>
            <a:fld id="{EF67FFD1-C793-4119-85FE-5E65B241A4D3}" type="slidenum">
              <a:rPr lang="fr-FR" smtClean="0"/>
              <a:t>‹#›</a:t>
            </a:fld>
            <a:endParaRPr lang="fr-FR"/>
          </a:p>
        </p:txBody>
      </p:sp>
    </p:spTree>
    <p:extLst>
      <p:ext uri="{BB962C8B-B14F-4D97-AF65-F5344CB8AC3E}">
        <p14:creationId xmlns:p14="http://schemas.microsoft.com/office/powerpoint/2010/main" val="3182739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5B84-E0AE-44D8-9B3A-471FC0E8FC3B}"/>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E64DE648-DBEE-4DC5-8A31-A0BCA51F2A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5DD00955-E188-48CE-9BB6-AC40B96CF380}"/>
              </a:ext>
            </a:extLst>
          </p:cNvPr>
          <p:cNvSpPr>
            <a:spLocks noGrp="1"/>
          </p:cNvSpPr>
          <p:nvPr>
            <p:ph type="dt" sz="half" idx="10"/>
          </p:nvPr>
        </p:nvSpPr>
        <p:spPr/>
        <p:txBody>
          <a:bodyPr/>
          <a:lstStyle/>
          <a:p>
            <a:fld id="{A5B98DBE-C280-4456-954C-2412249BAF6A}" type="datetimeFigureOut">
              <a:rPr lang="fr-FR" smtClean="0"/>
              <a:t>27/02/2022</a:t>
            </a:fld>
            <a:endParaRPr lang="fr-FR"/>
          </a:p>
        </p:txBody>
      </p:sp>
      <p:sp>
        <p:nvSpPr>
          <p:cNvPr id="5" name="Footer Placeholder 4">
            <a:extLst>
              <a:ext uri="{FF2B5EF4-FFF2-40B4-BE49-F238E27FC236}">
                <a16:creationId xmlns:a16="http://schemas.microsoft.com/office/drawing/2014/main" id="{F71C1BB7-AC4C-4CBD-A7F1-FC494139CDD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66DD948E-EFE6-4EA6-A7B7-82D7CB592DAF}"/>
              </a:ext>
            </a:extLst>
          </p:cNvPr>
          <p:cNvSpPr>
            <a:spLocks noGrp="1"/>
          </p:cNvSpPr>
          <p:nvPr>
            <p:ph type="sldNum" sz="quarter" idx="12"/>
          </p:nvPr>
        </p:nvSpPr>
        <p:spPr/>
        <p:txBody>
          <a:bodyPr/>
          <a:lstStyle/>
          <a:p>
            <a:fld id="{EF67FFD1-C793-4119-85FE-5E65B241A4D3}" type="slidenum">
              <a:rPr lang="fr-FR" smtClean="0"/>
              <a:t>‹#›</a:t>
            </a:fld>
            <a:endParaRPr lang="fr-FR"/>
          </a:p>
        </p:txBody>
      </p:sp>
    </p:spTree>
    <p:extLst>
      <p:ext uri="{BB962C8B-B14F-4D97-AF65-F5344CB8AC3E}">
        <p14:creationId xmlns:p14="http://schemas.microsoft.com/office/powerpoint/2010/main" val="5917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9C2F04-0ABC-45D8-BC3C-E1C5C7DE13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CE5F3A43-C68D-4B2A-A431-8CC8C20BC3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F3CED5AD-B425-476B-99CC-75CB24408E6E}"/>
              </a:ext>
            </a:extLst>
          </p:cNvPr>
          <p:cNvSpPr>
            <a:spLocks noGrp="1"/>
          </p:cNvSpPr>
          <p:nvPr>
            <p:ph type="dt" sz="half" idx="10"/>
          </p:nvPr>
        </p:nvSpPr>
        <p:spPr/>
        <p:txBody>
          <a:bodyPr/>
          <a:lstStyle/>
          <a:p>
            <a:fld id="{A5B98DBE-C280-4456-954C-2412249BAF6A}" type="datetimeFigureOut">
              <a:rPr lang="fr-FR" smtClean="0"/>
              <a:t>27/02/2022</a:t>
            </a:fld>
            <a:endParaRPr lang="fr-FR"/>
          </a:p>
        </p:txBody>
      </p:sp>
      <p:sp>
        <p:nvSpPr>
          <p:cNvPr id="5" name="Footer Placeholder 4">
            <a:extLst>
              <a:ext uri="{FF2B5EF4-FFF2-40B4-BE49-F238E27FC236}">
                <a16:creationId xmlns:a16="http://schemas.microsoft.com/office/drawing/2014/main" id="{387F6DA5-CD2A-4161-9558-F6750EAA1AE6}"/>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6C785EB-D131-4A16-842C-E75C08893B56}"/>
              </a:ext>
            </a:extLst>
          </p:cNvPr>
          <p:cNvSpPr>
            <a:spLocks noGrp="1"/>
          </p:cNvSpPr>
          <p:nvPr>
            <p:ph type="sldNum" sz="quarter" idx="12"/>
          </p:nvPr>
        </p:nvSpPr>
        <p:spPr/>
        <p:txBody>
          <a:bodyPr/>
          <a:lstStyle/>
          <a:p>
            <a:fld id="{EF67FFD1-C793-4119-85FE-5E65B241A4D3}" type="slidenum">
              <a:rPr lang="fr-FR" smtClean="0"/>
              <a:t>‹#›</a:t>
            </a:fld>
            <a:endParaRPr lang="fr-FR"/>
          </a:p>
        </p:txBody>
      </p:sp>
    </p:spTree>
    <p:extLst>
      <p:ext uri="{BB962C8B-B14F-4D97-AF65-F5344CB8AC3E}">
        <p14:creationId xmlns:p14="http://schemas.microsoft.com/office/powerpoint/2010/main" val="3963343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754CE-F0FD-430D-8C09-1BCFD8E2CE5D}"/>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5240F0C1-E931-4EC3-B759-29F75FD7D9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897E2870-891F-4B23-8C71-81609CDA77A6}"/>
              </a:ext>
            </a:extLst>
          </p:cNvPr>
          <p:cNvSpPr>
            <a:spLocks noGrp="1"/>
          </p:cNvSpPr>
          <p:nvPr>
            <p:ph type="dt" sz="half" idx="10"/>
          </p:nvPr>
        </p:nvSpPr>
        <p:spPr/>
        <p:txBody>
          <a:bodyPr/>
          <a:lstStyle/>
          <a:p>
            <a:fld id="{A5B98DBE-C280-4456-954C-2412249BAF6A}" type="datetimeFigureOut">
              <a:rPr lang="fr-FR" smtClean="0"/>
              <a:t>27/02/2022</a:t>
            </a:fld>
            <a:endParaRPr lang="fr-FR"/>
          </a:p>
        </p:txBody>
      </p:sp>
      <p:sp>
        <p:nvSpPr>
          <p:cNvPr id="5" name="Footer Placeholder 4">
            <a:extLst>
              <a:ext uri="{FF2B5EF4-FFF2-40B4-BE49-F238E27FC236}">
                <a16:creationId xmlns:a16="http://schemas.microsoft.com/office/drawing/2014/main" id="{BF01535E-5966-4B35-A48B-E0850C407176}"/>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F989B563-1B5E-4FE0-9963-011327479134}"/>
              </a:ext>
            </a:extLst>
          </p:cNvPr>
          <p:cNvSpPr>
            <a:spLocks noGrp="1"/>
          </p:cNvSpPr>
          <p:nvPr>
            <p:ph type="sldNum" sz="quarter" idx="12"/>
          </p:nvPr>
        </p:nvSpPr>
        <p:spPr/>
        <p:txBody>
          <a:bodyPr/>
          <a:lstStyle/>
          <a:p>
            <a:fld id="{EF67FFD1-C793-4119-85FE-5E65B241A4D3}" type="slidenum">
              <a:rPr lang="fr-FR" smtClean="0"/>
              <a:t>‹#›</a:t>
            </a:fld>
            <a:endParaRPr lang="fr-FR"/>
          </a:p>
        </p:txBody>
      </p:sp>
    </p:spTree>
    <p:extLst>
      <p:ext uri="{BB962C8B-B14F-4D97-AF65-F5344CB8AC3E}">
        <p14:creationId xmlns:p14="http://schemas.microsoft.com/office/powerpoint/2010/main" val="293588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E9DB4-16D9-422E-B1A3-99797C13C0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CB7D6285-BDBE-4BD0-AE77-66A992D2F6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F02092-C4D7-4893-AAA7-EA2EDEC28090}"/>
              </a:ext>
            </a:extLst>
          </p:cNvPr>
          <p:cNvSpPr>
            <a:spLocks noGrp="1"/>
          </p:cNvSpPr>
          <p:nvPr>
            <p:ph type="dt" sz="half" idx="10"/>
          </p:nvPr>
        </p:nvSpPr>
        <p:spPr/>
        <p:txBody>
          <a:bodyPr/>
          <a:lstStyle/>
          <a:p>
            <a:fld id="{A5B98DBE-C280-4456-954C-2412249BAF6A}" type="datetimeFigureOut">
              <a:rPr lang="fr-FR" smtClean="0"/>
              <a:t>27/02/2022</a:t>
            </a:fld>
            <a:endParaRPr lang="fr-FR"/>
          </a:p>
        </p:txBody>
      </p:sp>
      <p:sp>
        <p:nvSpPr>
          <p:cNvPr id="5" name="Footer Placeholder 4">
            <a:extLst>
              <a:ext uri="{FF2B5EF4-FFF2-40B4-BE49-F238E27FC236}">
                <a16:creationId xmlns:a16="http://schemas.microsoft.com/office/drawing/2014/main" id="{07135E58-AB77-4AD0-A202-9433265F3871}"/>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911B1AA7-58CD-484B-92DE-401C5192AA96}"/>
              </a:ext>
            </a:extLst>
          </p:cNvPr>
          <p:cNvSpPr>
            <a:spLocks noGrp="1"/>
          </p:cNvSpPr>
          <p:nvPr>
            <p:ph type="sldNum" sz="quarter" idx="12"/>
          </p:nvPr>
        </p:nvSpPr>
        <p:spPr/>
        <p:txBody>
          <a:bodyPr/>
          <a:lstStyle/>
          <a:p>
            <a:fld id="{EF67FFD1-C793-4119-85FE-5E65B241A4D3}" type="slidenum">
              <a:rPr lang="fr-FR" smtClean="0"/>
              <a:t>‹#›</a:t>
            </a:fld>
            <a:endParaRPr lang="fr-FR"/>
          </a:p>
        </p:txBody>
      </p:sp>
    </p:spTree>
    <p:extLst>
      <p:ext uri="{BB962C8B-B14F-4D97-AF65-F5344CB8AC3E}">
        <p14:creationId xmlns:p14="http://schemas.microsoft.com/office/powerpoint/2010/main" val="324522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9C22F-AA6C-468B-8E54-22DEAC8DDF31}"/>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95B646AC-5A95-4F71-A11A-BA934D2E1F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4ADD958C-A10D-4BE8-960C-BCAD388CB8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3FB9A1BA-B390-4FD4-ACD1-4090BB7CFC41}"/>
              </a:ext>
            </a:extLst>
          </p:cNvPr>
          <p:cNvSpPr>
            <a:spLocks noGrp="1"/>
          </p:cNvSpPr>
          <p:nvPr>
            <p:ph type="dt" sz="half" idx="10"/>
          </p:nvPr>
        </p:nvSpPr>
        <p:spPr/>
        <p:txBody>
          <a:bodyPr/>
          <a:lstStyle/>
          <a:p>
            <a:fld id="{A5B98DBE-C280-4456-954C-2412249BAF6A}" type="datetimeFigureOut">
              <a:rPr lang="fr-FR" smtClean="0"/>
              <a:t>27/02/2022</a:t>
            </a:fld>
            <a:endParaRPr lang="fr-FR"/>
          </a:p>
        </p:txBody>
      </p:sp>
      <p:sp>
        <p:nvSpPr>
          <p:cNvPr id="6" name="Footer Placeholder 5">
            <a:extLst>
              <a:ext uri="{FF2B5EF4-FFF2-40B4-BE49-F238E27FC236}">
                <a16:creationId xmlns:a16="http://schemas.microsoft.com/office/drawing/2014/main" id="{4DD5BDB0-02E7-4948-9E8F-C1EF35F1A0EC}"/>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485AEE60-DF78-489D-A816-E228B836B226}"/>
              </a:ext>
            </a:extLst>
          </p:cNvPr>
          <p:cNvSpPr>
            <a:spLocks noGrp="1"/>
          </p:cNvSpPr>
          <p:nvPr>
            <p:ph type="sldNum" sz="quarter" idx="12"/>
          </p:nvPr>
        </p:nvSpPr>
        <p:spPr/>
        <p:txBody>
          <a:bodyPr/>
          <a:lstStyle/>
          <a:p>
            <a:fld id="{EF67FFD1-C793-4119-85FE-5E65B241A4D3}" type="slidenum">
              <a:rPr lang="fr-FR" smtClean="0"/>
              <a:t>‹#›</a:t>
            </a:fld>
            <a:endParaRPr lang="fr-FR"/>
          </a:p>
        </p:txBody>
      </p:sp>
    </p:spTree>
    <p:extLst>
      <p:ext uri="{BB962C8B-B14F-4D97-AF65-F5344CB8AC3E}">
        <p14:creationId xmlns:p14="http://schemas.microsoft.com/office/powerpoint/2010/main" val="2316584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29CB-5B07-433E-A474-231DAB939D1B}"/>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97B772C0-05A2-4618-A29D-DCD59A96D7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CD34A0-581F-4025-99E4-19A7F7BD78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71290EDC-D2AE-4EDD-99B5-047E7BB9D3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DB493B-DAF2-4D52-8609-79BAA0CEF4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790ED51E-84A9-4850-8A48-D98EA6D15C16}"/>
              </a:ext>
            </a:extLst>
          </p:cNvPr>
          <p:cNvSpPr>
            <a:spLocks noGrp="1"/>
          </p:cNvSpPr>
          <p:nvPr>
            <p:ph type="dt" sz="half" idx="10"/>
          </p:nvPr>
        </p:nvSpPr>
        <p:spPr/>
        <p:txBody>
          <a:bodyPr/>
          <a:lstStyle/>
          <a:p>
            <a:fld id="{A5B98DBE-C280-4456-954C-2412249BAF6A}" type="datetimeFigureOut">
              <a:rPr lang="fr-FR" smtClean="0"/>
              <a:t>27/02/2022</a:t>
            </a:fld>
            <a:endParaRPr lang="fr-FR"/>
          </a:p>
        </p:txBody>
      </p:sp>
      <p:sp>
        <p:nvSpPr>
          <p:cNvPr id="8" name="Footer Placeholder 7">
            <a:extLst>
              <a:ext uri="{FF2B5EF4-FFF2-40B4-BE49-F238E27FC236}">
                <a16:creationId xmlns:a16="http://schemas.microsoft.com/office/drawing/2014/main" id="{E4B4E2AA-E1DA-416D-8D75-F85DC5E3A3F3}"/>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0746BCD7-2D4B-4A01-870A-AF293A02DECB}"/>
              </a:ext>
            </a:extLst>
          </p:cNvPr>
          <p:cNvSpPr>
            <a:spLocks noGrp="1"/>
          </p:cNvSpPr>
          <p:nvPr>
            <p:ph type="sldNum" sz="quarter" idx="12"/>
          </p:nvPr>
        </p:nvSpPr>
        <p:spPr/>
        <p:txBody>
          <a:bodyPr/>
          <a:lstStyle/>
          <a:p>
            <a:fld id="{EF67FFD1-C793-4119-85FE-5E65B241A4D3}" type="slidenum">
              <a:rPr lang="fr-FR" smtClean="0"/>
              <a:t>‹#›</a:t>
            </a:fld>
            <a:endParaRPr lang="fr-FR"/>
          </a:p>
        </p:txBody>
      </p:sp>
    </p:spTree>
    <p:extLst>
      <p:ext uri="{BB962C8B-B14F-4D97-AF65-F5344CB8AC3E}">
        <p14:creationId xmlns:p14="http://schemas.microsoft.com/office/powerpoint/2010/main" val="861724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4FF3-512C-4213-A8AF-A8D03890C1BE}"/>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0038C8B3-4F25-44AD-B05F-8BD855931592}"/>
              </a:ext>
            </a:extLst>
          </p:cNvPr>
          <p:cNvSpPr>
            <a:spLocks noGrp="1"/>
          </p:cNvSpPr>
          <p:nvPr>
            <p:ph type="dt" sz="half" idx="10"/>
          </p:nvPr>
        </p:nvSpPr>
        <p:spPr/>
        <p:txBody>
          <a:bodyPr/>
          <a:lstStyle/>
          <a:p>
            <a:fld id="{A5B98DBE-C280-4456-954C-2412249BAF6A}" type="datetimeFigureOut">
              <a:rPr lang="fr-FR" smtClean="0"/>
              <a:t>27/02/2022</a:t>
            </a:fld>
            <a:endParaRPr lang="fr-FR"/>
          </a:p>
        </p:txBody>
      </p:sp>
      <p:sp>
        <p:nvSpPr>
          <p:cNvPr id="4" name="Footer Placeholder 3">
            <a:extLst>
              <a:ext uri="{FF2B5EF4-FFF2-40B4-BE49-F238E27FC236}">
                <a16:creationId xmlns:a16="http://schemas.microsoft.com/office/drawing/2014/main" id="{DB8087A2-5385-4303-87EE-50FE72A3155B}"/>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B4D990D5-9F8A-445B-B917-524E4500974F}"/>
              </a:ext>
            </a:extLst>
          </p:cNvPr>
          <p:cNvSpPr>
            <a:spLocks noGrp="1"/>
          </p:cNvSpPr>
          <p:nvPr>
            <p:ph type="sldNum" sz="quarter" idx="12"/>
          </p:nvPr>
        </p:nvSpPr>
        <p:spPr/>
        <p:txBody>
          <a:bodyPr/>
          <a:lstStyle/>
          <a:p>
            <a:fld id="{EF67FFD1-C793-4119-85FE-5E65B241A4D3}" type="slidenum">
              <a:rPr lang="fr-FR" smtClean="0"/>
              <a:t>‹#›</a:t>
            </a:fld>
            <a:endParaRPr lang="fr-FR"/>
          </a:p>
        </p:txBody>
      </p:sp>
    </p:spTree>
    <p:extLst>
      <p:ext uri="{BB962C8B-B14F-4D97-AF65-F5344CB8AC3E}">
        <p14:creationId xmlns:p14="http://schemas.microsoft.com/office/powerpoint/2010/main" val="156975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06418F-003E-4FE9-A359-E8A51A5E3DC1}"/>
              </a:ext>
            </a:extLst>
          </p:cNvPr>
          <p:cNvSpPr>
            <a:spLocks noGrp="1"/>
          </p:cNvSpPr>
          <p:nvPr>
            <p:ph type="dt" sz="half" idx="10"/>
          </p:nvPr>
        </p:nvSpPr>
        <p:spPr/>
        <p:txBody>
          <a:bodyPr/>
          <a:lstStyle/>
          <a:p>
            <a:fld id="{A5B98DBE-C280-4456-954C-2412249BAF6A}" type="datetimeFigureOut">
              <a:rPr lang="fr-FR" smtClean="0"/>
              <a:t>27/02/2022</a:t>
            </a:fld>
            <a:endParaRPr lang="fr-FR"/>
          </a:p>
        </p:txBody>
      </p:sp>
      <p:sp>
        <p:nvSpPr>
          <p:cNvPr id="3" name="Footer Placeholder 2">
            <a:extLst>
              <a:ext uri="{FF2B5EF4-FFF2-40B4-BE49-F238E27FC236}">
                <a16:creationId xmlns:a16="http://schemas.microsoft.com/office/drawing/2014/main" id="{DCEAF12C-E099-46C6-BA92-68E3BF95972A}"/>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C455EBD4-C98A-4131-A43B-6637338ABB5A}"/>
              </a:ext>
            </a:extLst>
          </p:cNvPr>
          <p:cNvSpPr>
            <a:spLocks noGrp="1"/>
          </p:cNvSpPr>
          <p:nvPr>
            <p:ph type="sldNum" sz="quarter" idx="12"/>
          </p:nvPr>
        </p:nvSpPr>
        <p:spPr/>
        <p:txBody>
          <a:bodyPr/>
          <a:lstStyle/>
          <a:p>
            <a:fld id="{EF67FFD1-C793-4119-85FE-5E65B241A4D3}" type="slidenum">
              <a:rPr lang="fr-FR" smtClean="0"/>
              <a:t>‹#›</a:t>
            </a:fld>
            <a:endParaRPr lang="fr-FR"/>
          </a:p>
        </p:txBody>
      </p:sp>
    </p:spTree>
    <p:extLst>
      <p:ext uri="{BB962C8B-B14F-4D97-AF65-F5344CB8AC3E}">
        <p14:creationId xmlns:p14="http://schemas.microsoft.com/office/powerpoint/2010/main" val="368276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E8B6D-3D31-4B0D-83CE-8FCFE965AA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83809790-B608-4859-A696-E834326D11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B85279B0-3C2E-4267-94DC-2CEC4FA65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89351C-7EC7-42D9-AACF-2F72B52BB63F}"/>
              </a:ext>
            </a:extLst>
          </p:cNvPr>
          <p:cNvSpPr>
            <a:spLocks noGrp="1"/>
          </p:cNvSpPr>
          <p:nvPr>
            <p:ph type="dt" sz="half" idx="10"/>
          </p:nvPr>
        </p:nvSpPr>
        <p:spPr/>
        <p:txBody>
          <a:bodyPr/>
          <a:lstStyle/>
          <a:p>
            <a:fld id="{A5B98DBE-C280-4456-954C-2412249BAF6A}" type="datetimeFigureOut">
              <a:rPr lang="fr-FR" smtClean="0"/>
              <a:t>27/02/2022</a:t>
            </a:fld>
            <a:endParaRPr lang="fr-FR"/>
          </a:p>
        </p:txBody>
      </p:sp>
      <p:sp>
        <p:nvSpPr>
          <p:cNvPr id="6" name="Footer Placeholder 5">
            <a:extLst>
              <a:ext uri="{FF2B5EF4-FFF2-40B4-BE49-F238E27FC236}">
                <a16:creationId xmlns:a16="http://schemas.microsoft.com/office/drawing/2014/main" id="{A734B8AA-DAA3-4947-9562-B2FC312EF456}"/>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B1EBC30C-8479-40A1-8F32-C8C7A678C2A0}"/>
              </a:ext>
            </a:extLst>
          </p:cNvPr>
          <p:cNvSpPr>
            <a:spLocks noGrp="1"/>
          </p:cNvSpPr>
          <p:nvPr>
            <p:ph type="sldNum" sz="quarter" idx="12"/>
          </p:nvPr>
        </p:nvSpPr>
        <p:spPr/>
        <p:txBody>
          <a:bodyPr/>
          <a:lstStyle/>
          <a:p>
            <a:fld id="{EF67FFD1-C793-4119-85FE-5E65B241A4D3}" type="slidenum">
              <a:rPr lang="fr-FR" smtClean="0"/>
              <a:t>‹#›</a:t>
            </a:fld>
            <a:endParaRPr lang="fr-FR"/>
          </a:p>
        </p:txBody>
      </p:sp>
    </p:spTree>
    <p:extLst>
      <p:ext uri="{BB962C8B-B14F-4D97-AF65-F5344CB8AC3E}">
        <p14:creationId xmlns:p14="http://schemas.microsoft.com/office/powerpoint/2010/main" val="2246449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F6C0-8476-4AB7-9105-8CAAB0E903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6ECE88B2-335D-4240-9943-644C9700F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505B089A-A8D0-429C-8F07-A769F2A78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7CD7FF-D571-4071-8577-940F2790561A}"/>
              </a:ext>
            </a:extLst>
          </p:cNvPr>
          <p:cNvSpPr>
            <a:spLocks noGrp="1"/>
          </p:cNvSpPr>
          <p:nvPr>
            <p:ph type="dt" sz="half" idx="10"/>
          </p:nvPr>
        </p:nvSpPr>
        <p:spPr/>
        <p:txBody>
          <a:bodyPr/>
          <a:lstStyle/>
          <a:p>
            <a:fld id="{A5B98DBE-C280-4456-954C-2412249BAF6A}" type="datetimeFigureOut">
              <a:rPr lang="fr-FR" smtClean="0"/>
              <a:t>27/02/2022</a:t>
            </a:fld>
            <a:endParaRPr lang="fr-FR"/>
          </a:p>
        </p:txBody>
      </p:sp>
      <p:sp>
        <p:nvSpPr>
          <p:cNvPr id="6" name="Footer Placeholder 5">
            <a:extLst>
              <a:ext uri="{FF2B5EF4-FFF2-40B4-BE49-F238E27FC236}">
                <a16:creationId xmlns:a16="http://schemas.microsoft.com/office/drawing/2014/main" id="{57FF8E88-DABE-4501-B197-C76B0B8AA555}"/>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23E29C3D-0994-4077-AF9D-C118B578299F}"/>
              </a:ext>
            </a:extLst>
          </p:cNvPr>
          <p:cNvSpPr>
            <a:spLocks noGrp="1"/>
          </p:cNvSpPr>
          <p:nvPr>
            <p:ph type="sldNum" sz="quarter" idx="12"/>
          </p:nvPr>
        </p:nvSpPr>
        <p:spPr/>
        <p:txBody>
          <a:bodyPr/>
          <a:lstStyle/>
          <a:p>
            <a:fld id="{EF67FFD1-C793-4119-85FE-5E65B241A4D3}" type="slidenum">
              <a:rPr lang="fr-FR" smtClean="0"/>
              <a:t>‹#›</a:t>
            </a:fld>
            <a:endParaRPr lang="fr-FR"/>
          </a:p>
        </p:txBody>
      </p:sp>
    </p:spTree>
    <p:extLst>
      <p:ext uri="{BB962C8B-B14F-4D97-AF65-F5344CB8AC3E}">
        <p14:creationId xmlns:p14="http://schemas.microsoft.com/office/powerpoint/2010/main" val="3271436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6F78C1-878A-4C4C-94F3-3BDB1A3C69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03D5F36E-AD05-47F0-82AF-D57163D10B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578D10F0-7ADA-4ED5-87F2-75745B48CB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B98DBE-C280-4456-954C-2412249BAF6A}" type="datetimeFigureOut">
              <a:rPr lang="fr-FR" smtClean="0"/>
              <a:t>27/02/2022</a:t>
            </a:fld>
            <a:endParaRPr lang="fr-FR"/>
          </a:p>
        </p:txBody>
      </p:sp>
      <p:sp>
        <p:nvSpPr>
          <p:cNvPr id="5" name="Footer Placeholder 4">
            <a:extLst>
              <a:ext uri="{FF2B5EF4-FFF2-40B4-BE49-F238E27FC236}">
                <a16:creationId xmlns:a16="http://schemas.microsoft.com/office/drawing/2014/main" id="{0252CD6B-3BB1-4A2B-999D-F390CDB750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89D41ED2-FF82-4F79-BBAA-B1099AC8E1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67FFD1-C793-4119-85FE-5E65B241A4D3}" type="slidenum">
              <a:rPr lang="fr-FR" smtClean="0"/>
              <a:t>‹#›</a:t>
            </a:fld>
            <a:endParaRPr lang="fr-FR"/>
          </a:p>
        </p:txBody>
      </p:sp>
    </p:spTree>
    <p:extLst>
      <p:ext uri="{BB962C8B-B14F-4D97-AF65-F5344CB8AC3E}">
        <p14:creationId xmlns:p14="http://schemas.microsoft.com/office/powerpoint/2010/main" val="33004754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5AD68725-A54E-41EC-9EEB-96ECA2F1709D}"/>
              </a:ext>
            </a:extLst>
          </p:cNvPr>
          <p:cNvSpPr txBox="1"/>
          <p:nvPr/>
        </p:nvSpPr>
        <p:spPr>
          <a:xfrm>
            <a:off x="285750" y="1563576"/>
            <a:ext cx="11620500" cy="584775"/>
          </a:xfrm>
          <a:prstGeom prst="rect">
            <a:avLst/>
          </a:prstGeom>
          <a:noFill/>
        </p:spPr>
        <p:txBody>
          <a:bodyPr wrap="square" rtlCol="0">
            <a:spAutoFit/>
          </a:bodyPr>
          <a:lstStyle/>
          <a:p>
            <a:pPr algn="ctr"/>
            <a:r>
              <a:rPr lang="en-US" sz="3200" dirty="0">
                <a:latin typeface="Aharoni" panose="02010803020104030203" pitchFamily="2" charset="-79"/>
                <a:cs typeface="Aharoni" panose="02010803020104030203" pitchFamily="2" charset="-79"/>
              </a:rPr>
              <a:t>Convolutional Neural Networks</a:t>
            </a:r>
            <a:endParaRPr lang="fr-FR" sz="3200" dirty="0">
              <a:latin typeface="Aharoni" panose="02010803020104030203" pitchFamily="2" charset="-79"/>
              <a:cs typeface="Aharoni" panose="02010803020104030203" pitchFamily="2" charset="-79"/>
            </a:endParaRPr>
          </a:p>
        </p:txBody>
      </p:sp>
      <p:pic>
        <p:nvPicPr>
          <p:cNvPr id="8" name="Picture 7">
            <a:extLst>
              <a:ext uri="{FF2B5EF4-FFF2-40B4-BE49-F238E27FC236}">
                <a16:creationId xmlns:a16="http://schemas.microsoft.com/office/drawing/2014/main" id="{03828EE2-807B-420C-BF5D-86B9F522ED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435" y="1855964"/>
            <a:ext cx="3837904" cy="3837904"/>
          </a:xfrm>
          <a:prstGeom prst="rect">
            <a:avLst/>
          </a:prstGeom>
        </p:spPr>
      </p:pic>
    </p:spTree>
    <p:extLst>
      <p:ext uri="{BB962C8B-B14F-4D97-AF65-F5344CB8AC3E}">
        <p14:creationId xmlns:p14="http://schemas.microsoft.com/office/powerpoint/2010/main" val="2199248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6">
            <a:extLst>
              <a:ext uri="{FF2B5EF4-FFF2-40B4-BE49-F238E27FC236}">
                <a16:creationId xmlns:a16="http://schemas.microsoft.com/office/drawing/2014/main" id="{9205458D-6C23-414A-828F-683E5F29F105}"/>
              </a:ext>
            </a:extLst>
          </p:cNvPr>
          <p:cNvSpPr txBox="1"/>
          <p:nvPr/>
        </p:nvSpPr>
        <p:spPr>
          <a:xfrm>
            <a:off x="628650" y="95250"/>
            <a:ext cx="5900737" cy="553998"/>
          </a:xfrm>
          <a:prstGeom prst="rect">
            <a:avLst/>
          </a:prstGeom>
          <a:noFill/>
        </p:spPr>
        <p:txBody>
          <a:bodyPr wrap="square" rtlCol="0">
            <a:spAutoFit/>
          </a:bodyPr>
          <a:lstStyle/>
          <a:p>
            <a:r>
              <a:rPr lang="en-US" sz="2400" dirty="0">
                <a:solidFill>
                  <a:schemeClr val="bg1"/>
                </a:solidFill>
                <a:latin typeface="Aharoni" panose="02010803020104030203" pitchFamily="2" charset="-79"/>
                <a:cs typeface="Aharoni" panose="02010803020104030203" pitchFamily="2" charset="-79"/>
              </a:rPr>
              <a:t>Convolution</a:t>
            </a:r>
            <a:r>
              <a:rPr lang="en-US" sz="3000" dirty="0">
                <a:solidFill>
                  <a:schemeClr val="bg1"/>
                </a:solidFill>
                <a:latin typeface="Aharoni" panose="02010803020104030203" pitchFamily="2" charset="-79"/>
                <a:cs typeface="Aharoni" panose="02010803020104030203" pitchFamily="2" charset="-79"/>
              </a:rPr>
              <a:t>:</a:t>
            </a:r>
            <a:endParaRPr lang="fr-FR" sz="3000" dirty="0">
              <a:solidFill>
                <a:schemeClr val="bg1"/>
              </a:solidFill>
              <a:latin typeface="Aharoni" panose="02010803020104030203" pitchFamily="2" charset="-79"/>
              <a:cs typeface="Aharoni" panose="02010803020104030203" pitchFamily="2" charset="-79"/>
            </a:endParaRPr>
          </a:p>
        </p:txBody>
      </p:sp>
      <p:pic>
        <p:nvPicPr>
          <p:cNvPr id="6146" name="Picture 2" descr="C:\Users\Mounir\Desktop\ai\lecture3\1_ciDgQEjViWLnCbmX-EeSrA.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635783" y="1019175"/>
            <a:ext cx="9306450" cy="5067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668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extBox 11">
            <a:extLst>
              <a:ext uri="{FF2B5EF4-FFF2-40B4-BE49-F238E27FC236}">
                <a16:creationId xmlns:a16="http://schemas.microsoft.com/office/drawing/2014/main" id="{98BCDECD-A316-4F5A-8E69-577FDA236A40}"/>
              </a:ext>
            </a:extLst>
          </p:cNvPr>
          <p:cNvSpPr txBox="1"/>
          <p:nvPr/>
        </p:nvSpPr>
        <p:spPr>
          <a:xfrm>
            <a:off x="345315" y="857250"/>
            <a:ext cx="5319712" cy="553998"/>
          </a:xfrm>
          <a:prstGeom prst="rect">
            <a:avLst/>
          </a:prstGeom>
          <a:noFill/>
        </p:spPr>
        <p:txBody>
          <a:bodyPr wrap="square" rtlCol="0">
            <a:spAutoFit/>
          </a:bodyPr>
          <a:lstStyle/>
          <a:p>
            <a:r>
              <a:rPr lang="fr-FR" sz="2400" dirty="0">
                <a:latin typeface="Aharoni" panose="02010803020104030203" pitchFamily="2" charset="-79"/>
                <a:cs typeface="Aharoni" panose="02010803020104030203" pitchFamily="2" charset="-79"/>
              </a:rPr>
              <a:t>Common </a:t>
            </a:r>
            <a:r>
              <a:rPr lang="fr-FR" sz="2400" dirty="0" err="1">
                <a:latin typeface="Aharoni" panose="02010803020104030203" pitchFamily="2" charset="-79"/>
                <a:cs typeface="Aharoni" panose="02010803020104030203" pitchFamily="2" charset="-79"/>
              </a:rPr>
              <a:t>Filters</a:t>
            </a:r>
            <a:r>
              <a:rPr lang="fr-FR" sz="2400" dirty="0">
                <a:latin typeface="Aharoni" panose="02010803020104030203" pitchFamily="2" charset="-79"/>
                <a:cs typeface="Aharoni" panose="02010803020104030203" pitchFamily="2" charset="-79"/>
              </a:rPr>
              <a:t>/</a:t>
            </a:r>
            <a:r>
              <a:rPr lang="fr-FR" sz="2400" dirty="0" err="1">
                <a:latin typeface="Aharoni" panose="02010803020104030203" pitchFamily="2" charset="-79"/>
                <a:cs typeface="Aharoni" panose="02010803020104030203" pitchFamily="2" charset="-79"/>
              </a:rPr>
              <a:t>Kernels</a:t>
            </a:r>
            <a:r>
              <a:rPr lang="fr-FR" sz="3000" dirty="0">
                <a:latin typeface="Aharoni" panose="02010803020104030203" pitchFamily="2" charset="-79"/>
                <a:cs typeface="Aharoni" panose="02010803020104030203" pitchFamily="2" charset="-79"/>
              </a:rPr>
              <a:t>:</a:t>
            </a:r>
          </a:p>
        </p:txBody>
      </p:sp>
      <p:sp>
        <p:nvSpPr>
          <p:cNvPr id="6" name="TextBox 6">
            <a:extLst>
              <a:ext uri="{FF2B5EF4-FFF2-40B4-BE49-F238E27FC236}">
                <a16:creationId xmlns:a16="http://schemas.microsoft.com/office/drawing/2014/main" id="{9205458D-6C23-414A-828F-683E5F29F105}"/>
              </a:ext>
            </a:extLst>
          </p:cNvPr>
          <p:cNvSpPr txBox="1"/>
          <p:nvPr/>
        </p:nvSpPr>
        <p:spPr>
          <a:xfrm>
            <a:off x="628650" y="95250"/>
            <a:ext cx="5900737" cy="553998"/>
          </a:xfrm>
          <a:prstGeom prst="rect">
            <a:avLst/>
          </a:prstGeom>
          <a:noFill/>
        </p:spPr>
        <p:txBody>
          <a:bodyPr wrap="square" rtlCol="0">
            <a:spAutoFit/>
          </a:bodyPr>
          <a:lstStyle/>
          <a:p>
            <a:r>
              <a:rPr lang="en-US" sz="2400" dirty="0">
                <a:solidFill>
                  <a:schemeClr val="bg1"/>
                </a:solidFill>
                <a:latin typeface="Aharoni" panose="02010803020104030203" pitchFamily="2" charset="-79"/>
                <a:cs typeface="Aharoni" panose="02010803020104030203" pitchFamily="2" charset="-79"/>
              </a:rPr>
              <a:t>Convolution</a:t>
            </a:r>
            <a:r>
              <a:rPr lang="en-US" sz="3000" dirty="0">
                <a:solidFill>
                  <a:schemeClr val="bg1"/>
                </a:solidFill>
                <a:latin typeface="Aharoni" panose="02010803020104030203" pitchFamily="2" charset="-79"/>
                <a:cs typeface="Aharoni" panose="02010803020104030203" pitchFamily="2" charset="-79"/>
              </a:rPr>
              <a:t>:</a:t>
            </a:r>
            <a:endParaRPr lang="fr-FR" sz="3000" dirty="0">
              <a:solidFill>
                <a:schemeClr val="bg1"/>
              </a:solidFill>
              <a:latin typeface="Aharoni" panose="02010803020104030203" pitchFamily="2" charset="-79"/>
              <a:cs typeface="Aharoni" panose="02010803020104030203" pitchFamily="2" charset="-79"/>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339944"/>
            <a:ext cx="5238750"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4562" y="1900104"/>
            <a:ext cx="5248275"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6668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extBox 11">
            <a:extLst>
              <a:ext uri="{FF2B5EF4-FFF2-40B4-BE49-F238E27FC236}">
                <a16:creationId xmlns:a16="http://schemas.microsoft.com/office/drawing/2014/main" id="{98BCDECD-A316-4F5A-8E69-577FDA236A40}"/>
              </a:ext>
            </a:extLst>
          </p:cNvPr>
          <p:cNvSpPr txBox="1"/>
          <p:nvPr/>
        </p:nvSpPr>
        <p:spPr>
          <a:xfrm>
            <a:off x="0" y="857250"/>
            <a:ext cx="10890765" cy="553998"/>
          </a:xfrm>
          <a:prstGeom prst="rect">
            <a:avLst/>
          </a:prstGeom>
          <a:noFill/>
        </p:spPr>
        <p:txBody>
          <a:bodyPr wrap="square" rtlCol="0">
            <a:spAutoFit/>
          </a:bodyPr>
          <a:lstStyle/>
          <a:p>
            <a:r>
              <a:rPr lang="fr-FR" sz="2400" dirty="0" err="1">
                <a:latin typeface="Aharoni" panose="02010803020104030203" pitchFamily="2" charset="-79"/>
                <a:cs typeface="Aharoni" panose="02010803020104030203" pitchFamily="2" charset="-79"/>
              </a:rPr>
              <a:t>Padding</a:t>
            </a:r>
            <a:r>
              <a:rPr lang="fr-FR" sz="3000" dirty="0">
                <a:latin typeface="Aharoni" panose="02010803020104030203" pitchFamily="2" charset="-79"/>
                <a:cs typeface="Aharoni" panose="02010803020104030203" pitchFamily="2" charset="-79"/>
              </a:rPr>
              <a:t>:</a:t>
            </a:r>
            <a:endParaRPr lang="fr-FR" sz="2100" dirty="0">
              <a:latin typeface="Aharoni" panose="02010803020104030203" pitchFamily="2" charset="-79"/>
              <a:cs typeface="Aharoni" panose="02010803020104030203" pitchFamily="2" charset="-79"/>
            </a:endParaRPr>
          </a:p>
        </p:txBody>
      </p:sp>
      <p:sp>
        <p:nvSpPr>
          <p:cNvPr id="6" name="TextBox 6">
            <a:extLst>
              <a:ext uri="{FF2B5EF4-FFF2-40B4-BE49-F238E27FC236}">
                <a16:creationId xmlns:a16="http://schemas.microsoft.com/office/drawing/2014/main" id="{9205458D-6C23-414A-828F-683E5F29F105}"/>
              </a:ext>
            </a:extLst>
          </p:cNvPr>
          <p:cNvSpPr txBox="1"/>
          <p:nvPr/>
        </p:nvSpPr>
        <p:spPr>
          <a:xfrm>
            <a:off x="628650" y="95250"/>
            <a:ext cx="5900737" cy="553998"/>
          </a:xfrm>
          <a:prstGeom prst="rect">
            <a:avLst/>
          </a:prstGeom>
          <a:noFill/>
        </p:spPr>
        <p:txBody>
          <a:bodyPr wrap="square" rtlCol="0">
            <a:spAutoFit/>
          </a:bodyPr>
          <a:lstStyle/>
          <a:p>
            <a:r>
              <a:rPr lang="en-US" sz="2400" dirty="0">
                <a:solidFill>
                  <a:schemeClr val="bg1"/>
                </a:solidFill>
                <a:latin typeface="Aharoni" panose="02010803020104030203" pitchFamily="2" charset="-79"/>
                <a:cs typeface="Aharoni" panose="02010803020104030203" pitchFamily="2" charset="-79"/>
              </a:rPr>
              <a:t>Convolution</a:t>
            </a:r>
            <a:r>
              <a:rPr lang="en-US" sz="3000" dirty="0">
                <a:solidFill>
                  <a:schemeClr val="bg1"/>
                </a:solidFill>
                <a:latin typeface="Aharoni" panose="02010803020104030203" pitchFamily="2" charset="-79"/>
                <a:cs typeface="Aharoni" panose="02010803020104030203" pitchFamily="2" charset="-79"/>
              </a:rPr>
              <a:t>:</a:t>
            </a:r>
            <a:endParaRPr lang="fr-FR" sz="3000" dirty="0">
              <a:solidFill>
                <a:schemeClr val="bg1"/>
              </a:solidFill>
              <a:latin typeface="Aharoni" panose="02010803020104030203" pitchFamily="2" charset="-79"/>
              <a:cs typeface="Aharoni" panose="02010803020104030203" pitchFamily="2" charset="-79"/>
            </a:endParaRPr>
          </a:p>
        </p:txBody>
      </p:sp>
      <p:pic>
        <p:nvPicPr>
          <p:cNvPr id="8194" name="Picture 2" descr="C:\Users\Mounir\Desktop\ai\lecture3\convolution_mat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463" y="857251"/>
            <a:ext cx="10720537" cy="600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203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extBox 11">
            <a:extLst>
              <a:ext uri="{FF2B5EF4-FFF2-40B4-BE49-F238E27FC236}">
                <a16:creationId xmlns:a16="http://schemas.microsoft.com/office/drawing/2014/main" id="{98BCDECD-A316-4F5A-8E69-577FDA236A40}"/>
              </a:ext>
            </a:extLst>
          </p:cNvPr>
          <p:cNvSpPr txBox="1"/>
          <p:nvPr/>
        </p:nvSpPr>
        <p:spPr>
          <a:xfrm>
            <a:off x="0" y="1089051"/>
            <a:ext cx="12192000" cy="877163"/>
          </a:xfrm>
          <a:prstGeom prst="rect">
            <a:avLst/>
          </a:prstGeom>
          <a:noFill/>
        </p:spPr>
        <p:txBody>
          <a:bodyPr wrap="square" rtlCol="0">
            <a:spAutoFit/>
          </a:bodyPr>
          <a:lstStyle/>
          <a:p>
            <a:r>
              <a:rPr lang="fr-FR" sz="2400" dirty="0">
                <a:latin typeface="Aharoni" panose="02010803020104030203" pitchFamily="2" charset="-79"/>
                <a:cs typeface="Aharoni" panose="02010803020104030203" pitchFamily="2" charset="-79"/>
              </a:rPr>
              <a:t>Non-</a:t>
            </a:r>
            <a:r>
              <a:rPr lang="fr-FR" sz="2400" dirty="0" err="1">
                <a:latin typeface="Aharoni" panose="02010803020104030203" pitchFamily="2" charset="-79"/>
                <a:cs typeface="Aharoni" panose="02010803020104030203" pitchFamily="2" charset="-79"/>
              </a:rPr>
              <a:t>linearity</a:t>
            </a:r>
            <a:r>
              <a:rPr lang="fr-FR" sz="2400" dirty="0">
                <a:latin typeface="Aharoni" panose="02010803020104030203" pitchFamily="2" charset="-79"/>
                <a:cs typeface="Aharoni" panose="02010803020104030203" pitchFamily="2" charset="-79"/>
              </a:rPr>
              <a:t> (</a:t>
            </a:r>
            <a:r>
              <a:rPr lang="fr-FR" sz="2400" dirty="0" err="1">
                <a:latin typeface="Aharoni" panose="02010803020104030203" pitchFamily="2" charset="-79"/>
                <a:cs typeface="Aharoni" panose="02010803020104030203" pitchFamily="2" charset="-79"/>
              </a:rPr>
              <a:t>ReLU</a:t>
            </a:r>
            <a:r>
              <a:rPr lang="fr-FR" sz="2400" dirty="0">
                <a:latin typeface="Aharoni" panose="02010803020104030203" pitchFamily="2" charset="-79"/>
                <a:cs typeface="Aharoni" panose="02010803020104030203" pitchFamily="2" charset="-79"/>
              </a:rPr>
              <a:t>)</a:t>
            </a:r>
            <a:r>
              <a:rPr lang="fr-FR" sz="3000" dirty="0">
                <a:latin typeface="Aharoni" panose="02010803020104030203" pitchFamily="2" charset="-79"/>
                <a:cs typeface="Aharoni" panose="02010803020104030203" pitchFamily="2" charset="-79"/>
              </a:rPr>
              <a:t>:</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ReLU</a:t>
            </a:r>
            <a:r>
              <a:rPr lang="fr-FR" sz="2100" dirty="0">
                <a:latin typeface="Aharoni" panose="02010803020104030203" pitchFamily="2" charset="-79"/>
                <a:cs typeface="Aharoni" panose="02010803020104030203" pitchFamily="2" charset="-79"/>
              </a:rPr>
              <a:t> stands for </a:t>
            </a:r>
            <a:r>
              <a:rPr lang="fr-FR" sz="2100" dirty="0" err="1">
                <a:latin typeface="Aharoni" panose="02010803020104030203" pitchFamily="2" charset="-79"/>
                <a:cs typeface="Aharoni" panose="02010803020104030203" pitchFamily="2" charset="-79"/>
              </a:rPr>
              <a:t>Rectified</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Linear</a:t>
            </a:r>
            <a:r>
              <a:rPr lang="fr-FR" sz="2100" dirty="0">
                <a:latin typeface="Aharoni" panose="02010803020104030203" pitchFamily="2" charset="-79"/>
                <a:cs typeface="Aharoni" panose="02010803020104030203" pitchFamily="2" charset="-79"/>
              </a:rPr>
              <a:t> Unit, the output </a:t>
            </a:r>
            <a:r>
              <a:rPr lang="fr-FR" sz="2100" dirty="0" err="1">
                <a:latin typeface="Aharoni" panose="02010803020104030203" pitchFamily="2" charset="-79"/>
                <a:cs typeface="Aharoni" panose="02010803020104030203" pitchFamily="2" charset="-79"/>
              </a:rPr>
              <a:t>is</a:t>
            </a:r>
            <a:r>
              <a:rPr lang="fr-FR" sz="2100" dirty="0">
                <a:latin typeface="Aharoni" panose="02010803020104030203" pitchFamily="2" charset="-79"/>
                <a:cs typeface="Aharoni" panose="02010803020104030203" pitchFamily="2" charset="-79"/>
              </a:rPr>
              <a:t> f(x)=max(0,x),</a:t>
            </a:r>
          </a:p>
          <a:p>
            <a:r>
              <a:rPr lang="fr-FR" sz="2100" dirty="0" err="1">
                <a:latin typeface="Aharoni" panose="02010803020104030203" pitchFamily="2" charset="-79"/>
                <a:cs typeface="Aharoni" panose="02010803020104030203" pitchFamily="2" charset="-79"/>
              </a:rPr>
              <a:t>ReLU</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removes</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negative</a:t>
            </a:r>
            <a:r>
              <a:rPr lang="fr-FR" sz="2100" dirty="0">
                <a:latin typeface="Aharoni" panose="02010803020104030203" pitchFamily="2" charset="-79"/>
                <a:cs typeface="Aharoni" panose="02010803020104030203" pitchFamily="2" charset="-79"/>
              </a:rPr>
              <a:t> values </a:t>
            </a:r>
            <a:r>
              <a:rPr lang="fr-FR" sz="2100" dirty="0" err="1">
                <a:latin typeface="Aharoni" panose="02010803020104030203" pitchFamily="2" charset="-79"/>
                <a:cs typeface="Aharoni" panose="02010803020104030203" pitchFamily="2" charset="-79"/>
              </a:rPr>
              <a:t>since</a:t>
            </a:r>
            <a:r>
              <a:rPr lang="fr-FR" sz="2100" dirty="0">
                <a:latin typeface="Aharoni" panose="02010803020104030203" pitchFamily="2" charset="-79"/>
                <a:cs typeface="Aharoni" panose="02010803020104030203" pitchFamily="2" charset="-79"/>
              </a:rPr>
              <a:t> the real world data </a:t>
            </a:r>
            <a:r>
              <a:rPr lang="fr-FR" sz="2100" dirty="0" err="1">
                <a:latin typeface="Aharoni" panose="02010803020104030203" pitchFamily="2" charset="-79"/>
                <a:cs typeface="Aharoni" panose="02010803020104030203" pitchFamily="2" charset="-79"/>
              </a:rPr>
              <a:t>would</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be</a:t>
            </a:r>
            <a:r>
              <a:rPr lang="fr-FR" sz="2100" dirty="0">
                <a:latin typeface="Aharoni" panose="02010803020104030203" pitchFamily="2" charset="-79"/>
                <a:cs typeface="Aharoni" panose="02010803020104030203" pitchFamily="2" charset="-79"/>
              </a:rPr>
              <a:t> positive.</a:t>
            </a:r>
          </a:p>
        </p:txBody>
      </p:sp>
      <p:sp>
        <p:nvSpPr>
          <p:cNvPr id="6" name="TextBox 6">
            <a:extLst>
              <a:ext uri="{FF2B5EF4-FFF2-40B4-BE49-F238E27FC236}">
                <a16:creationId xmlns:a16="http://schemas.microsoft.com/office/drawing/2014/main" id="{9205458D-6C23-414A-828F-683E5F29F105}"/>
              </a:ext>
            </a:extLst>
          </p:cNvPr>
          <p:cNvSpPr txBox="1"/>
          <p:nvPr/>
        </p:nvSpPr>
        <p:spPr>
          <a:xfrm>
            <a:off x="628650" y="95250"/>
            <a:ext cx="5900737" cy="553998"/>
          </a:xfrm>
          <a:prstGeom prst="rect">
            <a:avLst/>
          </a:prstGeom>
          <a:noFill/>
        </p:spPr>
        <p:txBody>
          <a:bodyPr wrap="square" rtlCol="0">
            <a:spAutoFit/>
          </a:bodyPr>
          <a:lstStyle/>
          <a:p>
            <a:r>
              <a:rPr lang="en-US" sz="2400" dirty="0">
                <a:solidFill>
                  <a:schemeClr val="bg1"/>
                </a:solidFill>
                <a:latin typeface="Aharoni" panose="02010803020104030203" pitchFamily="2" charset="-79"/>
                <a:cs typeface="Aharoni" panose="02010803020104030203" pitchFamily="2" charset="-79"/>
              </a:rPr>
              <a:t>Convolution</a:t>
            </a:r>
            <a:r>
              <a:rPr lang="en-US" sz="3000" dirty="0">
                <a:solidFill>
                  <a:schemeClr val="bg1"/>
                </a:solidFill>
                <a:latin typeface="Aharoni" panose="02010803020104030203" pitchFamily="2" charset="-79"/>
                <a:cs typeface="Aharoni" panose="02010803020104030203" pitchFamily="2" charset="-79"/>
              </a:rPr>
              <a:t>:</a:t>
            </a:r>
            <a:endParaRPr lang="fr-FR" sz="3000" dirty="0">
              <a:solidFill>
                <a:schemeClr val="bg1"/>
              </a:solidFill>
              <a:latin typeface="Aharoni" panose="02010803020104030203" pitchFamily="2" charset="-79"/>
              <a:cs typeface="Aharoni" panose="02010803020104030203" pitchFamily="2" charset="-79"/>
            </a:endParaRPr>
          </a:p>
        </p:txBody>
      </p:sp>
      <p:pic>
        <p:nvPicPr>
          <p:cNvPr id="10242" name="Picture 2" descr="C:\Users\Mounir\Desktop\ai\lecture3\1_gcvuKm3nUePXwUOLXfLIMQ.png"/>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555787" y="2746331"/>
            <a:ext cx="6446813" cy="3043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704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extBox 11">
            <a:extLst>
              <a:ext uri="{FF2B5EF4-FFF2-40B4-BE49-F238E27FC236}">
                <a16:creationId xmlns:a16="http://schemas.microsoft.com/office/drawing/2014/main" id="{98BCDECD-A316-4F5A-8E69-577FDA236A40}"/>
              </a:ext>
            </a:extLst>
          </p:cNvPr>
          <p:cNvSpPr txBox="1"/>
          <p:nvPr/>
        </p:nvSpPr>
        <p:spPr>
          <a:xfrm>
            <a:off x="0" y="882990"/>
            <a:ext cx="10890765" cy="1477328"/>
          </a:xfrm>
          <a:prstGeom prst="rect">
            <a:avLst/>
          </a:prstGeom>
          <a:noFill/>
        </p:spPr>
        <p:txBody>
          <a:bodyPr wrap="square" rtlCol="0">
            <a:spAutoFit/>
          </a:bodyPr>
          <a:lstStyle/>
          <a:p>
            <a:r>
              <a:rPr lang="fr-FR" sz="2400" dirty="0" err="1">
                <a:latin typeface="Aharoni" panose="02010803020104030203" pitchFamily="2" charset="-79"/>
                <a:cs typeface="Aharoni" panose="02010803020104030203" pitchFamily="2" charset="-79"/>
              </a:rPr>
              <a:t>Pooling</a:t>
            </a:r>
            <a:r>
              <a:rPr lang="fr-FR" sz="3000" dirty="0">
                <a:latin typeface="Aharoni" panose="02010803020104030203" pitchFamily="2" charset="-79"/>
                <a:cs typeface="Aharoni" panose="02010803020104030203" pitchFamily="2" charset="-79"/>
              </a:rPr>
              <a:t>:</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Pooling</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layers</a:t>
            </a:r>
            <a:r>
              <a:rPr lang="fr-FR" sz="2100" dirty="0">
                <a:latin typeface="Aharoni" panose="02010803020104030203" pitchFamily="2" charset="-79"/>
                <a:cs typeface="Aharoni" panose="02010803020104030203" pitchFamily="2" charset="-79"/>
              </a:rPr>
              <a:t> section </a:t>
            </a:r>
            <a:r>
              <a:rPr lang="fr-FR" sz="2100" dirty="0" err="1">
                <a:latin typeface="Aharoni" panose="02010803020104030203" pitchFamily="2" charset="-79"/>
                <a:cs typeface="Aharoni" panose="02010803020104030203" pitchFamily="2" charset="-79"/>
              </a:rPr>
              <a:t>would</a:t>
            </a:r>
            <a:r>
              <a:rPr lang="fr-FR" sz="2100" dirty="0">
                <a:latin typeface="Aharoni" panose="02010803020104030203" pitchFamily="2" charset="-79"/>
                <a:cs typeface="Aharoni" panose="02010803020104030203" pitchFamily="2" charset="-79"/>
              </a:rPr>
              <a:t> the </a:t>
            </a:r>
            <a:r>
              <a:rPr lang="fr-FR" sz="2100" dirty="0" err="1">
                <a:latin typeface="Aharoni" panose="02010803020104030203" pitchFamily="2" charset="-79"/>
                <a:cs typeface="Aharoni" panose="02010803020104030203" pitchFamily="2" charset="-79"/>
              </a:rPr>
              <a:t>number</a:t>
            </a:r>
            <a:r>
              <a:rPr lang="fr-FR" sz="2100" dirty="0">
                <a:latin typeface="Aharoni" panose="02010803020104030203" pitchFamily="2" charset="-79"/>
                <a:cs typeface="Aharoni" panose="02010803020104030203" pitchFamily="2" charset="-79"/>
              </a:rPr>
              <a:t> of </a:t>
            </a:r>
            <a:r>
              <a:rPr lang="fr-FR" sz="2100" dirty="0" err="1">
                <a:latin typeface="Aharoni" panose="02010803020104030203" pitchFamily="2" charset="-79"/>
                <a:cs typeface="Aharoni" panose="02010803020104030203" pitchFamily="2" charset="-79"/>
              </a:rPr>
              <a:t>parameters</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when</a:t>
            </a:r>
            <a:r>
              <a:rPr lang="fr-FR" sz="2100" dirty="0">
                <a:latin typeface="Aharoni" panose="02010803020104030203" pitchFamily="2" charset="-79"/>
                <a:cs typeface="Aharoni" panose="02010803020104030203" pitchFamily="2" charset="-79"/>
              </a:rPr>
              <a:t> the images are </a:t>
            </a:r>
            <a:r>
              <a:rPr lang="fr-FR" sz="2100" dirty="0" err="1">
                <a:latin typeface="Aharoni" panose="02010803020104030203" pitchFamily="2" charset="-79"/>
                <a:cs typeface="Aharoni" panose="02010803020104030203" pitchFamily="2" charset="-79"/>
              </a:rPr>
              <a:t>too</a:t>
            </a:r>
            <a:r>
              <a:rPr lang="fr-FR" sz="2100" dirty="0">
                <a:latin typeface="Aharoni" panose="02010803020104030203" pitchFamily="2" charset="-79"/>
                <a:cs typeface="Aharoni" panose="02010803020104030203" pitchFamily="2" charset="-79"/>
              </a:rPr>
              <a:t> large. It </a:t>
            </a:r>
            <a:r>
              <a:rPr lang="fr-FR" sz="2100" dirty="0" err="1">
                <a:latin typeface="Aharoni" panose="02010803020104030203" pitchFamily="2" charset="-79"/>
                <a:cs typeface="Aharoni" panose="02010803020104030203" pitchFamily="2" charset="-79"/>
              </a:rPr>
              <a:t>can</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be</a:t>
            </a:r>
            <a:r>
              <a:rPr lang="fr-FR" sz="2100" dirty="0">
                <a:latin typeface="Aharoni" panose="02010803020104030203" pitchFamily="2" charset="-79"/>
                <a:cs typeface="Aharoni" panose="02010803020104030203" pitchFamily="2" charset="-79"/>
              </a:rPr>
              <a:t> in </a:t>
            </a:r>
            <a:r>
              <a:rPr lang="fr-FR" sz="2100" dirty="0" err="1">
                <a:latin typeface="Aharoni" panose="02010803020104030203" pitchFamily="2" charset="-79"/>
                <a:cs typeface="Aharoni" panose="02010803020104030203" pitchFamily="2" charset="-79"/>
              </a:rPr>
              <a:t>different</a:t>
            </a:r>
            <a:r>
              <a:rPr lang="fr-FR" sz="2100" dirty="0">
                <a:latin typeface="Aharoni" panose="02010803020104030203" pitchFamily="2" charset="-79"/>
                <a:cs typeface="Aharoni" panose="02010803020104030203" pitchFamily="2" charset="-79"/>
              </a:rPr>
              <a:t> types</a:t>
            </a:r>
            <a:r>
              <a:rPr lang="fr-FR" sz="3000" dirty="0">
                <a:latin typeface="Aharoni" panose="02010803020104030203" pitchFamily="2" charset="-79"/>
                <a:cs typeface="Aharoni" panose="02010803020104030203" pitchFamily="2" charset="-79"/>
              </a:rPr>
              <a:t>:</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sum</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pooling</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average</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pooling</a:t>
            </a:r>
            <a:r>
              <a:rPr lang="fr-FR" sz="2100" dirty="0">
                <a:latin typeface="Aharoni" panose="02010803020104030203" pitchFamily="2" charset="-79"/>
                <a:cs typeface="Aharoni" panose="02010803020104030203" pitchFamily="2" charset="-79"/>
              </a:rPr>
              <a:t>, max </a:t>
            </a:r>
            <a:r>
              <a:rPr lang="fr-FR" sz="2100" dirty="0" err="1">
                <a:latin typeface="Aharoni" panose="02010803020104030203" pitchFamily="2" charset="-79"/>
                <a:cs typeface="Aharoni" panose="02010803020104030203" pitchFamily="2" charset="-79"/>
              </a:rPr>
              <a:t>pooling</a:t>
            </a:r>
            <a:r>
              <a:rPr lang="fr-FR" sz="2100" dirty="0">
                <a:latin typeface="Aharoni" panose="02010803020104030203" pitchFamily="2" charset="-79"/>
                <a:cs typeface="Aharoni" panose="02010803020104030203" pitchFamily="2" charset="-79"/>
              </a:rPr>
              <a:t>.</a:t>
            </a:r>
          </a:p>
          <a:p>
            <a:r>
              <a:rPr lang="fr-FR" sz="2100" dirty="0">
                <a:latin typeface="Aharoni" panose="02010803020104030203" pitchFamily="2" charset="-79"/>
                <a:cs typeface="Aharoni" panose="02010803020104030203" pitchFamily="2" charset="-79"/>
              </a:rPr>
              <a:t>Max </a:t>
            </a:r>
            <a:r>
              <a:rPr lang="fr-FR" sz="2100" dirty="0" err="1">
                <a:latin typeface="Aharoni" panose="02010803020104030203" pitchFamily="2" charset="-79"/>
                <a:cs typeface="Aharoni" panose="02010803020104030203" pitchFamily="2" charset="-79"/>
              </a:rPr>
              <a:t>pooling</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takes</a:t>
            </a:r>
            <a:r>
              <a:rPr lang="fr-FR" sz="2100" dirty="0">
                <a:latin typeface="Aharoni" panose="02010803020104030203" pitchFamily="2" charset="-79"/>
                <a:cs typeface="Aharoni" panose="02010803020104030203" pitchFamily="2" charset="-79"/>
              </a:rPr>
              <a:t> the </a:t>
            </a:r>
            <a:r>
              <a:rPr lang="fr-FR" sz="2100" dirty="0" err="1">
                <a:latin typeface="Aharoni" panose="02010803020104030203" pitchFamily="2" charset="-79"/>
                <a:cs typeface="Aharoni" panose="02010803020104030203" pitchFamily="2" charset="-79"/>
              </a:rPr>
              <a:t>largest</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element</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like</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this</a:t>
            </a:r>
            <a:r>
              <a:rPr lang="fr-FR" sz="3000" dirty="0">
                <a:latin typeface="Aharoni" panose="02010803020104030203" pitchFamily="2" charset="-79"/>
                <a:cs typeface="Aharoni" panose="02010803020104030203" pitchFamily="2" charset="-79"/>
              </a:rPr>
              <a:t>:</a:t>
            </a:r>
          </a:p>
        </p:txBody>
      </p:sp>
      <p:sp>
        <p:nvSpPr>
          <p:cNvPr id="6" name="TextBox 6">
            <a:extLst>
              <a:ext uri="{FF2B5EF4-FFF2-40B4-BE49-F238E27FC236}">
                <a16:creationId xmlns:a16="http://schemas.microsoft.com/office/drawing/2014/main" id="{9205458D-6C23-414A-828F-683E5F29F105}"/>
              </a:ext>
            </a:extLst>
          </p:cNvPr>
          <p:cNvSpPr txBox="1"/>
          <p:nvPr/>
        </p:nvSpPr>
        <p:spPr>
          <a:xfrm>
            <a:off x="628650" y="95250"/>
            <a:ext cx="5900737" cy="553998"/>
          </a:xfrm>
          <a:prstGeom prst="rect">
            <a:avLst/>
          </a:prstGeom>
          <a:noFill/>
        </p:spPr>
        <p:txBody>
          <a:bodyPr wrap="square" rtlCol="0">
            <a:spAutoFit/>
          </a:bodyPr>
          <a:lstStyle/>
          <a:p>
            <a:r>
              <a:rPr lang="en-US" sz="2400" dirty="0">
                <a:solidFill>
                  <a:schemeClr val="bg1"/>
                </a:solidFill>
                <a:latin typeface="Aharoni" panose="02010803020104030203" pitchFamily="2" charset="-79"/>
                <a:cs typeface="Aharoni" panose="02010803020104030203" pitchFamily="2" charset="-79"/>
              </a:rPr>
              <a:t>Convolution</a:t>
            </a:r>
            <a:r>
              <a:rPr lang="en-US" sz="3000" dirty="0">
                <a:solidFill>
                  <a:schemeClr val="bg1"/>
                </a:solidFill>
                <a:latin typeface="Aharoni" panose="02010803020104030203" pitchFamily="2" charset="-79"/>
                <a:cs typeface="Aharoni" panose="02010803020104030203" pitchFamily="2" charset="-79"/>
              </a:rPr>
              <a:t>:</a:t>
            </a:r>
            <a:endParaRPr lang="fr-FR" sz="3000" dirty="0">
              <a:solidFill>
                <a:schemeClr val="bg1"/>
              </a:solidFill>
              <a:latin typeface="Aharoni" panose="02010803020104030203" pitchFamily="2" charset="-79"/>
              <a:cs typeface="Aharoni" panose="02010803020104030203" pitchFamily="2" charset="-79"/>
            </a:endParaRPr>
          </a:p>
        </p:txBody>
      </p:sp>
      <p:pic>
        <p:nvPicPr>
          <p:cNvPr id="9218" name="Picture 2" descr="C:\Users\Mounir\Desktop\ai\lecture3\1_WvHC5bKyrHa7Wm3ca-pXtg.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109898" y="2729918"/>
            <a:ext cx="6934200"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991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extBox 11">
            <a:extLst>
              <a:ext uri="{FF2B5EF4-FFF2-40B4-BE49-F238E27FC236}">
                <a16:creationId xmlns:a16="http://schemas.microsoft.com/office/drawing/2014/main" id="{98BCDECD-A316-4F5A-8E69-577FDA236A40}"/>
              </a:ext>
            </a:extLst>
          </p:cNvPr>
          <p:cNvSpPr txBox="1"/>
          <p:nvPr/>
        </p:nvSpPr>
        <p:spPr>
          <a:xfrm>
            <a:off x="262338" y="1094686"/>
            <a:ext cx="10890765" cy="830997"/>
          </a:xfrm>
          <a:prstGeom prst="rect">
            <a:avLst/>
          </a:prstGeom>
          <a:noFill/>
        </p:spPr>
        <p:txBody>
          <a:bodyPr wrap="square" rtlCol="0">
            <a:spAutoFit/>
          </a:bodyPr>
          <a:lstStyle/>
          <a:p>
            <a:r>
              <a:rPr lang="fr-FR" sz="2400" dirty="0">
                <a:latin typeface="Aharoni" panose="02010803020104030203" pitchFamily="2" charset="-79"/>
                <a:cs typeface="Aharoni" panose="02010803020104030203" pitchFamily="2" charset="-79"/>
              </a:rPr>
              <a:t>The layer </a:t>
            </a:r>
            <a:r>
              <a:rPr lang="fr-FR" sz="2400" dirty="0" err="1">
                <a:latin typeface="Aharoni" panose="02010803020104030203" pitchFamily="2" charset="-79"/>
                <a:cs typeface="Aharoni" panose="02010803020104030203" pitchFamily="2" charset="-79"/>
              </a:rPr>
              <a:t>we</a:t>
            </a:r>
            <a:r>
              <a:rPr lang="fr-FR" sz="2400" dirty="0">
                <a:latin typeface="Aharoni" panose="02010803020104030203" pitchFamily="2" charset="-79"/>
                <a:cs typeface="Aharoni" panose="02010803020104030203" pitchFamily="2" charset="-79"/>
              </a:rPr>
              <a:t> call FC layer, </a:t>
            </a:r>
            <a:r>
              <a:rPr lang="fr-FR" sz="2400" dirty="0" err="1">
                <a:latin typeface="Aharoni" panose="02010803020104030203" pitchFamily="2" charset="-79"/>
                <a:cs typeface="Aharoni" panose="02010803020104030203" pitchFamily="2" charset="-79"/>
              </a:rPr>
              <a:t>we</a:t>
            </a:r>
            <a:r>
              <a:rPr lang="fr-FR" sz="2400" dirty="0">
                <a:latin typeface="Aharoni" panose="02010803020104030203" pitchFamily="2" charset="-79"/>
                <a:cs typeface="Aharoni" panose="02010803020104030203" pitchFamily="2" charset="-79"/>
              </a:rPr>
              <a:t> </a:t>
            </a:r>
            <a:r>
              <a:rPr lang="fr-FR" sz="2400" dirty="0" err="1">
                <a:latin typeface="Aharoni" panose="02010803020104030203" pitchFamily="2" charset="-79"/>
                <a:cs typeface="Aharoni" panose="02010803020104030203" pitchFamily="2" charset="-79"/>
              </a:rPr>
              <a:t>flattened</a:t>
            </a:r>
            <a:r>
              <a:rPr lang="fr-FR" sz="2400" dirty="0">
                <a:latin typeface="Aharoni" panose="02010803020104030203" pitchFamily="2" charset="-79"/>
                <a:cs typeface="Aharoni" panose="02010803020104030203" pitchFamily="2" charset="-79"/>
              </a:rPr>
              <a:t> </a:t>
            </a:r>
            <a:r>
              <a:rPr lang="fr-FR" sz="2400" dirty="0" err="1">
                <a:latin typeface="Aharoni" panose="02010803020104030203" pitchFamily="2" charset="-79"/>
                <a:cs typeface="Aharoni" panose="02010803020104030203" pitchFamily="2" charset="-79"/>
              </a:rPr>
              <a:t>our</a:t>
            </a:r>
            <a:r>
              <a:rPr lang="fr-FR" sz="2400" dirty="0">
                <a:latin typeface="Aharoni" panose="02010803020104030203" pitchFamily="2" charset="-79"/>
                <a:cs typeface="Aharoni" panose="02010803020104030203" pitchFamily="2" charset="-79"/>
              </a:rPr>
              <a:t> last </a:t>
            </a:r>
            <a:r>
              <a:rPr lang="fr-FR" sz="2400" dirty="0" err="1">
                <a:latin typeface="Aharoni" panose="02010803020104030203" pitchFamily="2" charset="-79"/>
                <a:cs typeface="Aharoni" panose="02010803020104030203" pitchFamily="2" charset="-79"/>
              </a:rPr>
              <a:t>feature</a:t>
            </a:r>
            <a:r>
              <a:rPr lang="fr-FR" sz="2400" dirty="0">
                <a:latin typeface="Aharoni" panose="02010803020104030203" pitchFamily="2" charset="-79"/>
                <a:cs typeface="Aharoni" panose="02010803020104030203" pitchFamily="2" charset="-79"/>
              </a:rPr>
              <a:t> </a:t>
            </a:r>
            <a:r>
              <a:rPr lang="fr-FR" sz="2400" dirty="0" err="1">
                <a:latin typeface="Aharoni" panose="02010803020104030203" pitchFamily="2" charset="-79"/>
                <a:cs typeface="Aharoni" panose="02010803020104030203" pitchFamily="2" charset="-79"/>
              </a:rPr>
              <a:t>map</a:t>
            </a:r>
            <a:r>
              <a:rPr lang="fr-FR" sz="2400" dirty="0">
                <a:latin typeface="Aharoni" panose="02010803020104030203" pitchFamily="2" charset="-79"/>
                <a:cs typeface="Aharoni" panose="02010803020104030203" pitchFamily="2" charset="-79"/>
              </a:rPr>
              <a:t> in a </a:t>
            </a:r>
            <a:r>
              <a:rPr lang="fr-FR" sz="2400" dirty="0" err="1">
                <a:latin typeface="Aharoni" panose="02010803020104030203" pitchFamily="2" charset="-79"/>
                <a:cs typeface="Aharoni" panose="02010803020104030203" pitchFamily="2" charset="-79"/>
              </a:rPr>
              <a:t>vector</a:t>
            </a:r>
            <a:r>
              <a:rPr lang="fr-FR" sz="2400" dirty="0">
                <a:latin typeface="Aharoni" panose="02010803020104030203" pitchFamily="2" charset="-79"/>
                <a:cs typeface="Aharoni" panose="02010803020104030203" pitchFamily="2" charset="-79"/>
              </a:rPr>
              <a:t> and </a:t>
            </a:r>
            <a:r>
              <a:rPr lang="fr-FR" sz="2400" dirty="0" err="1">
                <a:latin typeface="Aharoni" panose="02010803020104030203" pitchFamily="2" charset="-79"/>
                <a:cs typeface="Aharoni" panose="02010803020104030203" pitchFamily="2" charset="-79"/>
              </a:rPr>
              <a:t>feed</a:t>
            </a:r>
            <a:r>
              <a:rPr lang="fr-FR" sz="2400" dirty="0">
                <a:latin typeface="Aharoni" panose="02010803020104030203" pitchFamily="2" charset="-79"/>
                <a:cs typeface="Aharoni" panose="02010803020104030203" pitchFamily="2" charset="-79"/>
              </a:rPr>
              <a:t> </a:t>
            </a:r>
            <a:r>
              <a:rPr lang="fr-FR" sz="2400" dirty="0" err="1">
                <a:latin typeface="Aharoni" panose="02010803020104030203" pitchFamily="2" charset="-79"/>
                <a:cs typeface="Aharoni" panose="02010803020104030203" pitchFamily="2" charset="-79"/>
              </a:rPr>
              <a:t>it</a:t>
            </a:r>
            <a:r>
              <a:rPr lang="fr-FR" sz="2400" dirty="0">
                <a:latin typeface="Aharoni" panose="02010803020104030203" pitchFamily="2" charset="-79"/>
                <a:cs typeface="Aharoni" panose="02010803020104030203" pitchFamily="2" charset="-79"/>
              </a:rPr>
              <a:t> </a:t>
            </a:r>
            <a:r>
              <a:rPr lang="fr-FR" sz="2400" dirty="0" err="1">
                <a:latin typeface="Aharoni" panose="02010803020104030203" pitchFamily="2" charset="-79"/>
                <a:cs typeface="Aharoni" panose="02010803020104030203" pitchFamily="2" charset="-79"/>
              </a:rPr>
              <a:t>into</a:t>
            </a:r>
            <a:r>
              <a:rPr lang="fr-FR" sz="2400" dirty="0">
                <a:latin typeface="Aharoni" panose="02010803020104030203" pitchFamily="2" charset="-79"/>
                <a:cs typeface="Aharoni" panose="02010803020104030203" pitchFamily="2" charset="-79"/>
              </a:rPr>
              <a:t> a </a:t>
            </a:r>
            <a:r>
              <a:rPr lang="fr-FR" sz="2400" dirty="0" err="1">
                <a:latin typeface="Aharoni" panose="02010803020104030203" pitchFamily="2" charset="-79"/>
                <a:cs typeface="Aharoni" panose="02010803020104030203" pitchFamily="2" charset="-79"/>
              </a:rPr>
              <a:t>fully</a:t>
            </a:r>
            <a:r>
              <a:rPr lang="fr-FR" sz="2400" dirty="0">
                <a:latin typeface="Aharoni" panose="02010803020104030203" pitchFamily="2" charset="-79"/>
                <a:cs typeface="Aharoni" panose="02010803020104030203" pitchFamily="2" charset="-79"/>
              </a:rPr>
              <a:t> </a:t>
            </a:r>
            <a:r>
              <a:rPr lang="fr-FR" sz="2400" dirty="0" err="1">
                <a:latin typeface="Aharoni" panose="02010803020104030203" pitchFamily="2" charset="-79"/>
                <a:cs typeface="Aharoni" panose="02010803020104030203" pitchFamily="2" charset="-79"/>
              </a:rPr>
              <a:t>connected</a:t>
            </a:r>
            <a:r>
              <a:rPr lang="fr-FR" sz="2400" dirty="0">
                <a:latin typeface="Aharoni" panose="02010803020104030203" pitchFamily="2" charset="-79"/>
                <a:cs typeface="Aharoni" panose="02010803020104030203" pitchFamily="2" charset="-79"/>
              </a:rPr>
              <a:t> layer </a:t>
            </a:r>
            <a:r>
              <a:rPr lang="fr-FR" sz="2400" dirty="0" err="1">
                <a:latin typeface="Aharoni" panose="02010803020104030203" pitchFamily="2" charset="-79"/>
                <a:cs typeface="Aharoni" panose="02010803020104030203" pitchFamily="2" charset="-79"/>
              </a:rPr>
              <a:t>like</a:t>
            </a:r>
            <a:r>
              <a:rPr lang="fr-FR" sz="2400" dirty="0">
                <a:latin typeface="Aharoni" panose="02010803020104030203" pitchFamily="2" charset="-79"/>
                <a:cs typeface="Aharoni" panose="02010803020104030203" pitchFamily="2" charset="-79"/>
              </a:rPr>
              <a:t> a neural network.</a:t>
            </a:r>
            <a:endParaRPr lang="fr-FR" sz="2100" dirty="0">
              <a:latin typeface="Aharoni" panose="02010803020104030203" pitchFamily="2" charset="-79"/>
              <a:cs typeface="Aharoni" panose="02010803020104030203" pitchFamily="2" charset="-79"/>
            </a:endParaRPr>
          </a:p>
        </p:txBody>
      </p:sp>
      <p:sp>
        <p:nvSpPr>
          <p:cNvPr id="6" name="TextBox 6">
            <a:extLst>
              <a:ext uri="{FF2B5EF4-FFF2-40B4-BE49-F238E27FC236}">
                <a16:creationId xmlns:a16="http://schemas.microsoft.com/office/drawing/2014/main" id="{9205458D-6C23-414A-828F-683E5F29F105}"/>
              </a:ext>
            </a:extLst>
          </p:cNvPr>
          <p:cNvSpPr txBox="1"/>
          <p:nvPr/>
        </p:nvSpPr>
        <p:spPr>
          <a:xfrm>
            <a:off x="628650" y="95250"/>
            <a:ext cx="5900737" cy="553998"/>
          </a:xfrm>
          <a:prstGeom prst="rect">
            <a:avLst/>
          </a:prstGeom>
          <a:noFill/>
        </p:spPr>
        <p:txBody>
          <a:bodyPr wrap="square" rtlCol="0">
            <a:spAutoFit/>
          </a:bodyPr>
          <a:lstStyle/>
          <a:p>
            <a:r>
              <a:rPr lang="en-US" sz="2400" dirty="0">
                <a:solidFill>
                  <a:schemeClr val="bg1"/>
                </a:solidFill>
                <a:latin typeface="Aharoni" panose="02010803020104030203" pitchFamily="2" charset="-79"/>
                <a:cs typeface="Aharoni" panose="02010803020104030203" pitchFamily="2" charset="-79"/>
              </a:rPr>
              <a:t>Fully Connected Layer</a:t>
            </a:r>
            <a:r>
              <a:rPr lang="en-US" sz="3000" dirty="0">
                <a:solidFill>
                  <a:schemeClr val="bg1"/>
                </a:solidFill>
                <a:latin typeface="Aharoni" panose="02010803020104030203" pitchFamily="2" charset="-79"/>
                <a:cs typeface="Aharoni" panose="02010803020104030203" pitchFamily="2" charset="-79"/>
              </a:rPr>
              <a:t>:</a:t>
            </a:r>
            <a:endParaRPr lang="fr-FR" sz="3000" dirty="0">
              <a:solidFill>
                <a:schemeClr val="bg1"/>
              </a:solidFill>
              <a:latin typeface="Aharoni" panose="02010803020104030203" pitchFamily="2" charset="-79"/>
              <a:cs typeface="Aharoni" panose="02010803020104030203" pitchFamily="2" charset="-79"/>
            </a:endParaRPr>
          </a:p>
        </p:txBody>
      </p:sp>
      <p:pic>
        <p:nvPicPr>
          <p:cNvPr id="5123" name="Picture 3" descr="C:\Users\Mounir\Desktop\ai\lecture3\1_Mw6LKUG8AWQhG73H1caT8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886" y="2550017"/>
            <a:ext cx="5849668" cy="3167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668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extBox 11">
            <a:extLst>
              <a:ext uri="{FF2B5EF4-FFF2-40B4-BE49-F238E27FC236}">
                <a16:creationId xmlns:a16="http://schemas.microsoft.com/office/drawing/2014/main" id="{98BCDECD-A316-4F5A-8E69-577FDA236A40}"/>
              </a:ext>
            </a:extLst>
          </p:cNvPr>
          <p:cNvSpPr txBox="1"/>
          <p:nvPr/>
        </p:nvSpPr>
        <p:spPr>
          <a:xfrm>
            <a:off x="262338" y="1094686"/>
            <a:ext cx="10890765" cy="461665"/>
          </a:xfrm>
          <a:prstGeom prst="rect">
            <a:avLst/>
          </a:prstGeom>
          <a:noFill/>
        </p:spPr>
        <p:txBody>
          <a:bodyPr wrap="square" rtlCol="0">
            <a:spAutoFit/>
          </a:bodyPr>
          <a:lstStyle/>
          <a:p>
            <a:r>
              <a:rPr lang="fr-FR" sz="2400" dirty="0" err="1">
                <a:latin typeface="Aharoni" panose="02010803020104030203" pitchFamily="2" charset="-79"/>
                <a:cs typeface="Aharoni" panose="02010803020104030203" pitchFamily="2" charset="-79"/>
              </a:rPr>
              <a:t>This’s</a:t>
            </a:r>
            <a:r>
              <a:rPr lang="fr-FR" sz="2400" dirty="0">
                <a:latin typeface="Aharoni" panose="02010803020104030203" pitchFamily="2" charset="-79"/>
                <a:cs typeface="Aharoni" panose="02010803020104030203" pitchFamily="2" charset="-79"/>
              </a:rPr>
              <a:t> an </a:t>
            </a:r>
            <a:r>
              <a:rPr lang="fr-FR" sz="2400" dirty="0" err="1">
                <a:latin typeface="Aharoni" panose="02010803020104030203" pitchFamily="2" charset="-79"/>
                <a:cs typeface="Aharoni" panose="02010803020104030203" pitchFamily="2" charset="-79"/>
              </a:rPr>
              <a:t>example</a:t>
            </a:r>
            <a:r>
              <a:rPr lang="fr-FR" sz="2400" dirty="0">
                <a:latin typeface="Aharoni" panose="02010803020104030203" pitchFamily="2" charset="-79"/>
                <a:cs typeface="Aharoni" panose="02010803020104030203" pitchFamily="2" charset="-79"/>
              </a:rPr>
              <a:t> of a </a:t>
            </a:r>
            <a:r>
              <a:rPr lang="fr-FR" sz="2400" dirty="0" err="1">
                <a:latin typeface="Aharoni" panose="02010803020104030203" pitchFamily="2" charset="-79"/>
                <a:cs typeface="Aharoni" panose="02010803020104030203" pitchFamily="2" charset="-79"/>
              </a:rPr>
              <a:t>convolutional</a:t>
            </a:r>
            <a:r>
              <a:rPr lang="fr-FR" sz="2400" dirty="0">
                <a:latin typeface="Aharoni" panose="02010803020104030203" pitchFamily="2" charset="-79"/>
                <a:cs typeface="Aharoni" panose="02010803020104030203" pitchFamily="2" charset="-79"/>
              </a:rPr>
              <a:t> neural network.</a:t>
            </a:r>
            <a:endParaRPr lang="fr-FR" sz="2100" dirty="0">
              <a:latin typeface="Aharoni" panose="02010803020104030203" pitchFamily="2" charset="-79"/>
              <a:cs typeface="Aharoni" panose="02010803020104030203" pitchFamily="2" charset="-79"/>
            </a:endParaRPr>
          </a:p>
        </p:txBody>
      </p:sp>
      <p:sp>
        <p:nvSpPr>
          <p:cNvPr id="6" name="TextBox 6">
            <a:extLst>
              <a:ext uri="{FF2B5EF4-FFF2-40B4-BE49-F238E27FC236}">
                <a16:creationId xmlns:a16="http://schemas.microsoft.com/office/drawing/2014/main" id="{9205458D-6C23-414A-828F-683E5F29F105}"/>
              </a:ext>
            </a:extLst>
          </p:cNvPr>
          <p:cNvSpPr txBox="1"/>
          <p:nvPr/>
        </p:nvSpPr>
        <p:spPr>
          <a:xfrm>
            <a:off x="628650" y="95250"/>
            <a:ext cx="5900737" cy="553998"/>
          </a:xfrm>
          <a:prstGeom prst="rect">
            <a:avLst/>
          </a:prstGeom>
          <a:noFill/>
        </p:spPr>
        <p:txBody>
          <a:bodyPr wrap="square" rtlCol="0">
            <a:spAutoFit/>
          </a:bodyPr>
          <a:lstStyle/>
          <a:p>
            <a:r>
              <a:rPr lang="en-US" sz="2400" dirty="0">
                <a:solidFill>
                  <a:schemeClr val="bg1"/>
                </a:solidFill>
                <a:latin typeface="Aharoni" panose="02010803020104030203" pitchFamily="2" charset="-79"/>
                <a:cs typeface="Aharoni" panose="02010803020104030203" pitchFamily="2" charset="-79"/>
              </a:rPr>
              <a:t>Fully Connected Layer</a:t>
            </a:r>
            <a:r>
              <a:rPr lang="en-US" sz="3000" dirty="0">
                <a:solidFill>
                  <a:schemeClr val="bg1"/>
                </a:solidFill>
                <a:latin typeface="Aharoni" panose="02010803020104030203" pitchFamily="2" charset="-79"/>
                <a:cs typeface="Aharoni" panose="02010803020104030203" pitchFamily="2" charset="-79"/>
              </a:rPr>
              <a:t>:</a:t>
            </a:r>
            <a:endParaRPr lang="fr-FR" sz="3000" dirty="0">
              <a:solidFill>
                <a:schemeClr val="bg1"/>
              </a:solidFill>
              <a:latin typeface="Aharoni" panose="02010803020104030203" pitchFamily="2" charset="-79"/>
              <a:cs typeface="Aharoni" panose="02010803020104030203" pitchFamily="2" charset="-79"/>
            </a:endParaRPr>
          </a:p>
        </p:txBody>
      </p:sp>
      <p:pic>
        <p:nvPicPr>
          <p:cNvPr id="11266" name="Picture 2" descr="C:\Users\Mounir\Desktop\ai\lecture3\1_4GLv7_4BbKXnpc6BRb0A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48" y="2138082"/>
            <a:ext cx="11738228" cy="2847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198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6">
            <a:extLst>
              <a:ext uri="{FF2B5EF4-FFF2-40B4-BE49-F238E27FC236}">
                <a16:creationId xmlns:a16="http://schemas.microsoft.com/office/drawing/2014/main" id="{9205458D-6C23-414A-828F-683E5F29F105}"/>
              </a:ext>
            </a:extLst>
          </p:cNvPr>
          <p:cNvSpPr txBox="1"/>
          <p:nvPr/>
        </p:nvSpPr>
        <p:spPr>
          <a:xfrm>
            <a:off x="628650" y="95250"/>
            <a:ext cx="5900737" cy="553998"/>
          </a:xfrm>
          <a:prstGeom prst="rect">
            <a:avLst/>
          </a:prstGeom>
          <a:noFill/>
        </p:spPr>
        <p:txBody>
          <a:bodyPr wrap="square" rtlCol="0">
            <a:spAutoFit/>
          </a:bodyPr>
          <a:lstStyle/>
          <a:p>
            <a:r>
              <a:rPr lang="en-US" sz="2400" dirty="0">
                <a:solidFill>
                  <a:schemeClr val="bg1"/>
                </a:solidFill>
                <a:latin typeface="Aharoni" panose="02010803020104030203" pitchFamily="2" charset="-79"/>
                <a:cs typeface="Aharoni" panose="02010803020104030203" pitchFamily="2" charset="-79"/>
              </a:rPr>
              <a:t>Fully Connected Layer</a:t>
            </a:r>
            <a:r>
              <a:rPr lang="en-US" sz="3000" dirty="0">
                <a:solidFill>
                  <a:schemeClr val="bg1"/>
                </a:solidFill>
                <a:latin typeface="Aharoni" panose="02010803020104030203" pitchFamily="2" charset="-79"/>
                <a:cs typeface="Aharoni" panose="02010803020104030203" pitchFamily="2" charset="-79"/>
              </a:rPr>
              <a:t>:</a:t>
            </a:r>
            <a:endParaRPr lang="fr-FR" sz="3000" dirty="0">
              <a:solidFill>
                <a:schemeClr val="bg1"/>
              </a:solidFill>
              <a:latin typeface="Aharoni" panose="02010803020104030203" pitchFamily="2" charset="-79"/>
              <a:cs typeface="Aharoni" panose="02010803020104030203" pitchFamily="2" charset="-79"/>
            </a:endParaRPr>
          </a:p>
        </p:txBody>
      </p:sp>
      <p:pic>
        <p:nvPicPr>
          <p:cNvPr id="12290" name="Picture 2" descr="C:\Users\Mounir\Desktop\ai\lecture3\1_2SWb6CmxzbPZijmevFbe-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224" y="857249"/>
            <a:ext cx="10919596" cy="522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198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6">
            <a:extLst>
              <a:ext uri="{FF2B5EF4-FFF2-40B4-BE49-F238E27FC236}">
                <a16:creationId xmlns:a16="http://schemas.microsoft.com/office/drawing/2014/main" id="{9205458D-6C23-414A-828F-683E5F29F105}"/>
              </a:ext>
            </a:extLst>
          </p:cNvPr>
          <p:cNvSpPr txBox="1"/>
          <p:nvPr/>
        </p:nvSpPr>
        <p:spPr>
          <a:xfrm>
            <a:off x="628650" y="95250"/>
            <a:ext cx="5900737" cy="553998"/>
          </a:xfrm>
          <a:prstGeom prst="rect">
            <a:avLst/>
          </a:prstGeom>
          <a:noFill/>
        </p:spPr>
        <p:txBody>
          <a:bodyPr wrap="square" rtlCol="0">
            <a:spAutoFit/>
          </a:bodyPr>
          <a:lstStyle/>
          <a:p>
            <a:r>
              <a:rPr lang="en-US" sz="2400" dirty="0">
                <a:solidFill>
                  <a:schemeClr val="bg1"/>
                </a:solidFill>
                <a:latin typeface="Aharoni" panose="02010803020104030203" pitchFamily="2" charset="-79"/>
                <a:cs typeface="Aharoni" panose="02010803020104030203" pitchFamily="2" charset="-79"/>
              </a:rPr>
              <a:t>Fully Connected Layer</a:t>
            </a:r>
            <a:r>
              <a:rPr lang="en-US" sz="3000" dirty="0">
                <a:solidFill>
                  <a:schemeClr val="bg1"/>
                </a:solidFill>
                <a:latin typeface="Aharoni" panose="02010803020104030203" pitchFamily="2" charset="-79"/>
                <a:cs typeface="Aharoni" panose="02010803020104030203" pitchFamily="2" charset="-79"/>
              </a:rPr>
              <a:t>:</a:t>
            </a:r>
            <a:endParaRPr lang="fr-FR" sz="3000" dirty="0">
              <a:solidFill>
                <a:schemeClr val="bg1"/>
              </a:solidFill>
              <a:latin typeface="Aharoni" panose="02010803020104030203" pitchFamily="2" charset="-79"/>
              <a:cs typeface="Aharoni" panose="02010803020104030203" pitchFamily="2" charset="-79"/>
            </a:endParaRPr>
          </a:p>
        </p:txBody>
      </p:sp>
      <p:sp>
        <p:nvSpPr>
          <p:cNvPr id="8" name="TextBox 11">
            <a:extLst>
              <a:ext uri="{FF2B5EF4-FFF2-40B4-BE49-F238E27FC236}">
                <a16:creationId xmlns:a16="http://schemas.microsoft.com/office/drawing/2014/main" id="{98BCDECD-A316-4F5A-8E69-577FDA236A40}"/>
              </a:ext>
            </a:extLst>
          </p:cNvPr>
          <p:cNvSpPr txBox="1"/>
          <p:nvPr/>
        </p:nvSpPr>
        <p:spPr>
          <a:xfrm>
            <a:off x="262338" y="1094686"/>
            <a:ext cx="10890765" cy="461665"/>
          </a:xfrm>
          <a:prstGeom prst="rect">
            <a:avLst/>
          </a:prstGeom>
          <a:noFill/>
        </p:spPr>
        <p:txBody>
          <a:bodyPr wrap="square" rtlCol="0">
            <a:spAutoFit/>
          </a:bodyPr>
          <a:lstStyle/>
          <a:p>
            <a:r>
              <a:rPr lang="fr-FR" sz="2400" dirty="0">
                <a:latin typeface="Aharoni" panose="02010803020104030203" pitchFamily="2" charset="-79"/>
                <a:cs typeface="Aharoni" panose="02010803020104030203" pitchFamily="2" charset="-79"/>
              </a:rPr>
              <a:t>The </a:t>
            </a:r>
            <a:r>
              <a:rPr lang="fr-FR" sz="2400" dirty="0" err="1">
                <a:latin typeface="Aharoni" panose="02010803020104030203" pitchFamily="2" charset="-79"/>
                <a:cs typeface="Aharoni" panose="02010803020104030203" pitchFamily="2" charset="-79"/>
              </a:rPr>
              <a:t>features</a:t>
            </a:r>
            <a:r>
              <a:rPr lang="fr-FR" sz="2400" dirty="0">
                <a:latin typeface="Aharoni" panose="02010803020104030203" pitchFamily="2" charset="-79"/>
                <a:cs typeface="Aharoni" panose="02010803020104030203" pitchFamily="2" charset="-79"/>
              </a:rPr>
              <a:t> </a:t>
            </a:r>
            <a:r>
              <a:rPr lang="fr-FR" sz="2400" dirty="0" err="1">
                <a:latin typeface="Aharoni" panose="02010803020104030203" pitchFamily="2" charset="-79"/>
                <a:cs typeface="Aharoni" panose="02010803020104030203" pitchFamily="2" charset="-79"/>
              </a:rPr>
              <a:t>get</a:t>
            </a:r>
            <a:r>
              <a:rPr lang="fr-FR" sz="2400" dirty="0">
                <a:latin typeface="Aharoni" panose="02010803020104030203" pitchFamily="2" charset="-79"/>
                <a:cs typeface="Aharoni" panose="02010803020104030203" pitchFamily="2" charset="-79"/>
              </a:rPr>
              <a:t> more </a:t>
            </a:r>
            <a:r>
              <a:rPr lang="fr-FR" sz="2400" dirty="0" err="1">
                <a:latin typeface="Aharoni" panose="02010803020104030203" pitchFamily="2" charset="-79"/>
                <a:cs typeface="Aharoni" panose="02010803020104030203" pitchFamily="2" charset="-79"/>
              </a:rPr>
              <a:t>complex</a:t>
            </a:r>
            <a:r>
              <a:rPr lang="fr-FR" sz="2400" dirty="0">
                <a:latin typeface="Aharoni" panose="02010803020104030203" pitchFamily="2" charset="-79"/>
                <a:cs typeface="Aharoni" panose="02010803020104030203" pitchFamily="2" charset="-79"/>
              </a:rPr>
              <a:t> as </a:t>
            </a:r>
            <a:r>
              <a:rPr lang="fr-FR" sz="2400" dirty="0" err="1">
                <a:latin typeface="Aharoni" panose="02010803020104030203" pitchFamily="2" charset="-79"/>
                <a:cs typeface="Aharoni" panose="02010803020104030203" pitchFamily="2" charset="-79"/>
              </a:rPr>
              <a:t>we</a:t>
            </a:r>
            <a:r>
              <a:rPr lang="fr-FR" sz="2400" dirty="0">
                <a:latin typeface="Aharoni" panose="02010803020104030203" pitchFamily="2" charset="-79"/>
                <a:cs typeface="Aharoni" panose="02010803020104030203" pitchFamily="2" charset="-79"/>
              </a:rPr>
              <a:t> go </a:t>
            </a:r>
            <a:r>
              <a:rPr lang="fr-FR" sz="2400" dirty="0" err="1">
                <a:latin typeface="Aharoni" panose="02010803020104030203" pitchFamily="2" charset="-79"/>
                <a:cs typeface="Aharoni" panose="02010803020104030203" pitchFamily="2" charset="-79"/>
              </a:rPr>
              <a:t>deep</a:t>
            </a:r>
            <a:r>
              <a:rPr lang="fr-FR" sz="2400" dirty="0">
                <a:latin typeface="Aharoni" panose="02010803020104030203" pitchFamily="2" charset="-79"/>
                <a:cs typeface="Aharoni" panose="02010803020104030203" pitchFamily="2" charset="-79"/>
              </a:rPr>
              <a:t> in the network.</a:t>
            </a:r>
            <a:endParaRPr lang="fr-FR" sz="2100" dirty="0">
              <a:latin typeface="Aharoni" panose="02010803020104030203" pitchFamily="2" charset="-79"/>
              <a:cs typeface="Aharoni" panose="02010803020104030203" pitchFamily="2" charset="-79"/>
            </a:endParaRPr>
          </a:p>
        </p:txBody>
      </p:sp>
      <p:pic>
        <p:nvPicPr>
          <p:cNvPr id="3" name="Picture 2">
            <a:extLst>
              <a:ext uri="{FF2B5EF4-FFF2-40B4-BE49-F238E27FC236}">
                <a16:creationId xmlns:a16="http://schemas.microsoft.com/office/drawing/2014/main" id="{5A6F73EC-31A2-483B-B049-B4D615D5D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962" y="2756902"/>
            <a:ext cx="10610850" cy="2800350"/>
          </a:xfrm>
          <a:prstGeom prst="rect">
            <a:avLst/>
          </a:prstGeom>
        </p:spPr>
      </p:pic>
      <p:sp>
        <p:nvSpPr>
          <p:cNvPr id="7" name="TextBox 6">
            <a:extLst>
              <a:ext uri="{FF2B5EF4-FFF2-40B4-BE49-F238E27FC236}">
                <a16:creationId xmlns:a16="http://schemas.microsoft.com/office/drawing/2014/main" id="{EC2AAAAD-42CD-4693-9473-A2A0C15089BB}"/>
              </a:ext>
            </a:extLst>
          </p:cNvPr>
          <p:cNvSpPr txBox="1"/>
          <p:nvPr/>
        </p:nvSpPr>
        <p:spPr>
          <a:xfrm>
            <a:off x="1236373" y="2387570"/>
            <a:ext cx="1919115" cy="369332"/>
          </a:xfrm>
          <a:prstGeom prst="rect">
            <a:avLst/>
          </a:prstGeom>
          <a:noFill/>
        </p:spPr>
        <p:txBody>
          <a:bodyPr wrap="none" rtlCol="0">
            <a:spAutoFit/>
          </a:bodyPr>
          <a:lstStyle/>
          <a:p>
            <a:r>
              <a:rPr lang="en-US" dirty="0"/>
              <a:t>Low level Features</a:t>
            </a:r>
          </a:p>
        </p:txBody>
      </p:sp>
      <p:sp>
        <p:nvSpPr>
          <p:cNvPr id="10" name="TextBox 9">
            <a:extLst>
              <a:ext uri="{FF2B5EF4-FFF2-40B4-BE49-F238E27FC236}">
                <a16:creationId xmlns:a16="http://schemas.microsoft.com/office/drawing/2014/main" id="{4ECB760C-2BE4-4555-AC32-1CAD6A008F2E}"/>
              </a:ext>
            </a:extLst>
          </p:cNvPr>
          <p:cNvSpPr txBox="1"/>
          <p:nvPr/>
        </p:nvSpPr>
        <p:spPr>
          <a:xfrm>
            <a:off x="4622198" y="2387570"/>
            <a:ext cx="1907189" cy="369332"/>
          </a:xfrm>
          <a:prstGeom prst="rect">
            <a:avLst/>
          </a:prstGeom>
          <a:noFill/>
        </p:spPr>
        <p:txBody>
          <a:bodyPr wrap="none" rtlCol="0">
            <a:spAutoFit/>
          </a:bodyPr>
          <a:lstStyle/>
          <a:p>
            <a:r>
              <a:rPr lang="en-US" dirty="0"/>
              <a:t>Mid level Features</a:t>
            </a:r>
          </a:p>
        </p:txBody>
      </p:sp>
      <p:sp>
        <p:nvSpPr>
          <p:cNvPr id="11" name="TextBox 10">
            <a:extLst>
              <a:ext uri="{FF2B5EF4-FFF2-40B4-BE49-F238E27FC236}">
                <a16:creationId xmlns:a16="http://schemas.microsoft.com/office/drawing/2014/main" id="{D724169E-2931-41B4-B67F-F74225B05CE4}"/>
              </a:ext>
            </a:extLst>
          </p:cNvPr>
          <p:cNvSpPr txBox="1"/>
          <p:nvPr/>
        </p:nvSpPr>
        <p:spPr>
          <a:xfrm>
            <a:off x="8626700" y="2387570"/>
            <a:ext cx="1963294" cy="369332"/>
          </a:xfrm>
          <a:prstGeom prst="rect">
            <a:avLst/>
          </a:prstGeom>
          <a:noFill/>
        </p:spPr>
        <p:txBody>
          <a:bodyPr wrap="none" rtlCol="0">
            <a:spAutoFit/>
          </a:bodyPr>
          <a:lstStyle/>
          <a:p>
            <a:r>
              <a:rPr lang="en-US" dirty="0"/>
              <a:t>High level Features</a:t>
            </a:r>
          </a:p>
        </p:txBody>
      </p:sp>
    </p:spTree>
    <p:extLst>
      <p:ext uri="{BB962C8B-B14F-4D97-AF65-F5344CB8AC3E}">
        <p14:creationId xmlns:p14="http://schemas.microsoft.com/office/powerpoint/2010/main" val="891837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204788" y="-20453"/>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152400"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extBox 11">
            <a:extLst>
              <a:ext uri="{FF2B5EF4-FFF2-40B4-BE49-F238E27FC236}">
                <a16:creationId xmlns:a16="http://schemas.microsoft.com/office/drawing/2014/main" id="{98BCDECD-A316-4F5A-8E69-577FDA236A40}"/>
              </a:ext>
            </a:extLst>
          </p:cNvPr>
          <p:cNvSpPr txBox="1"/>
          <p:nvPr/>
        </p:nvSpPr>
        <p:spPr>
          <a:xfrm>
            <a:off x="955215" y="1751509"/>
            <a:ext cx="10890765" cy="2677656"/>
          </a:xfrm>
          <a:prstGeom prst="rect">
            <a:avLst/>
          </a:prstGeom>
          <a:noFill/>
        </p:spPr>
        <p:txBody>
          <a:bodyPr wrap="square" rtlCol="0">
            <a:spAutoFit/>
          </a:bodyPr>
          <a:lstStyle/>
          <a:p>
            <a:pPr marL="342900" indent="-342900">
              <a:buFont typeface="Arial" pitchFamily="34" charset="0"/>
              <a:buChar char="•"/>
            </a:pPr>
            <a:r>
              <a:rPr lang="fr-FR" sz="2100" dirty="0" err="1">
                <a:latin typeface="Aharoni" panose="02010803020104030203" pitchFamily="2" charset="-79"/>
                <a:cs typeface="Aharoni" panose="02010803020104030203" pitchFamily="2" charset="-79"/>
              </a:rPr>
              <a:t>Provide</a:t>
            </a:r>
            <a:r>
              <a:rPr lang="fr-FR" sz="2100" dirty="0">
                <a:latin typeface="Aharoni" panose="02010803020104030203" pitchFamily="2" charset="-79"/>
                <a:cs typeface="Aharoni" panose="02010803020104030203" pitchFamily="2" charset="-79"/>
              </a:rPr>
              <a:t> input </a:t>
            </a:r>
            <a:r>
              <a:rPr lang="fr-FR" sz="2100" dirty="0" err="1">
                <a:latin typeface="Aharoni" panose="02010803020104030203" pitchFamily="2" charset="-79"/>
                <a:cs typeface="Aharoni" panose="02010803020104030203" pitchFamily="2" charset="-79"/>
              </a:rPr>
              <a:t>into</a:t>
            </a:r>
            <a:r>
              <a:rPr lang="fr-FR" sz="2100" dirty="0">
                <a:latin typeface="Aharoni" panose="02010803020104030203" pitchFamily="2" charset="-79"/>
                <a:cs typeface="Aharoni" panose="02010803020104030203" pitchFamily="2" charset="-79"/>
              </a:rPr>
              <a:t> the convolution layer.</a:t>
            </a:r>
          </a:p>
          <a:p>
            <a:pPr marL="342900" indent="-342900">
              <a:buFont typeface="Arial" pitchFamily="34" charset="0"/>
              <a:buChar char="•"/>
            </a:pPr>
            <a:r>
              <a:rPr lang="fr-FR" sz="2100" dirty="0" err="1">
                <a:latin typeface="Aharoni" panose="02010803020104030203" pitchFamily="2" charset="-79"/>
                <a:cs typeface="Aharoni" panose="02010803020104030203" pitchFamily="2" charset="-79"/>
              </a:rPr>
              <a:t>Choose</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parameters</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apply</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filters</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with</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strides</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padding</a:t>
            </a:r>
            <a:r>
              <a:rPr lang="fr-FR" sz="2100" dirty="0">
                <a:latin typeface="Aharoni" panose="02010803020104030203" pitchFamily="2" charset="-79"/>
                <a:cs typeface="Aharoni" panose="02010803020104030203" pitchFamily="2" charset="-79"/>
              </a:rPr>
              <a:t> if </a:t>
            </a:r>
            <a:r>
              <a:rPr lang="fr-FR" sz="2100" dirty="0" err="1">
                <a:latin typeface="Aharoni" panose="02010803020104030203" pitchFamily="2" charset="-79"/>
                <a:cs typeface="Aharoni" panose="02010803020104030203" pitchFamily="2" charset="-79"/>
              </a:rPr>
              <a:t>requires</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Perform</a:t>
            </a:r>
            <a:r>
              <a:rPr lang="fr-FR" sz="2100" dirty="0">
                <a:latin typeface="Aharoni" panose="02010803020104030203" pitchFamily="2" charset="-79"/>
                <a:cs typeface="Aharoni" panose="02010803020104030203" pitchFamily="2" charset="-79"/>
              </a:rPr>
              <a:t> convolution on the image and </a:t>
            </a:r>
            <a:r>
              <a:rPr lang="fr-FR" sz="2100" dirty="0" err="1">
                <a:latin typeface="Aharoni" panose="02010803020104030203" pitchFamily="2" charset="-79"/>
                <a:cs typeface="Aharoni" panose="02010803020104030203" pitchFamily="2" charset="-79"/>
              </a:rPr>
              <a:t>apply</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ReLU</a:t>
            </a:r>
            <a:r>
              <a:rPr lang="fr-FR" sz="2100" dirty="0">
                <a:latin typeface="Aharoni" panose="02010803020104030203" pitchFamily="2" charset="-79"/>
                <a:cs typeface="Aharoni" panose="02010803020104030203" pitchFamily="2" charset="-79"/>
              </a:rPr>
              <a:t> activation to the matrix.</a:t>
            </a:r>
          </a:p>
          <a:p>
            <a:pPr marL="342900" indent="-342900">
              <a:buFont typeface="Arial" pitchFamily="34" charset="0"/>
              <a:buChar char="•"/>
            </a:pPr>
            <a:r>
              <a:rPr lang="fr-FR" sz="2100" dirty="0" err="1">
                <a:latin typeface="Aharoni" panose="02010803020104030203" pitchFamily="2" charset="-79"/>
                <a:cs typeface="Aharoni" panose="02010803020104030203" pitchFamily="2" charset="-79"/>
              </a:rPr>
              <a:t>Perform</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pooling</a:t>
            </a:r>
            <a:r>
              <a:rPr lang="fr-FR" sz="2100" dirty="0">
                <a:latin typeface="Aharoni" panose="02010803020104030203" pitchFamily="2" charset="-79"/>
                <a:cs typeface="Aharoni" panose="02010803020104030203" pitchFamily="2" charset="-79"/>
              </a:rPr>
              <a:t> to </a:t>
            </a:r>
            <a:r>
              <a:rPr lang="fr-FR" sz="2100" dirty="0" err="1">
                <a:latin typeface="Aharoni" panose="02010803020104030203" pitchFamily="2" charset="-79"/>
                <a:cs typeface="Aharoni" panose="02010803020104030203" pitchFamily="2" charset="-79"/>
              </a:rPr>
              <a:t>reduce</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dimensionality</a:t>
            </a:r>
            <a:r>
              <a:rPr lang="fr-FR" sz="2100" dirty="0">
                <a:latin typeface="Aharoni" panose="02010803020104030203" pitchFamily="2" charset="-79"/>
                <a:cs typeface="Aharoni" panose="02010803020104030203" pitchFamily="2" charset="-79"/>
              </a:rPr>
              <a:t> size</a:t>
            </a:r>
          </a:p>
          <a:p>
            <a:pPr marL="342900" indent="-342900">
              <a:buFont typeface="Arial" pitchFamily="34" charset="0"/>
              <a:buChar char="•"/>
            </a:pPr>
            <a:r>
              <a:rPr lang="fr-FR" sz="2100" dirty="0" err="1">
                <a:latin typeface="Aharoni" panose="02010803020104030203" pitchFamily="2" charset="-79"/>
                <a:cs typeface="Aharoni" panose="02010803020104030203" pitchFamily="2" charset="-79"/>
              </a:rPr>
              <a:t>Add</a:t>
            </a:r>
            <a:r>
              <a:rPr lang="fr-FR" sz="2100" dirty="0">
                <a:latin typeface="Aharoni" panose="02010803020104030203" pitchFamily="2" charset="-79"/>
                <a:cs typeface="Aharoni" panose="02010803020104030203" pitchFamily="2" charset="-79"/>
              </a:rPr>
              <a:t> as </a:t>
            </a:r>
            <a:r>
              <a:rPr lang="fr-FR" sz="2100" dirty="0" err="1">
                <a:latin typeface="Aharoni" panose="02010803020104030203" pitchFamily="2" charset="-79"/>
                <a:cs typeface="Aharoni" panose="02010803020104030203" pitchFamily="2" charset="-79"/>
              </a:rPr>
              <a:t>many</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convolutional</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layers</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until</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satisfied</a:t>
            </a:r>
            <a:endParaRPr lang="fr-FR" sz="2100" dirty="0">
              <a:latin typeface="Aharoni" panose="02010803020104030203" pitchFamily="2" charset="-79"/>
              <a:cs typeface="Aharoni" panose="02010803020104030203" pitchFamily="2" charset="-79"/>
            </a:endParaRPr>
          </a:p>
          <a:p>
            <a:pPr marL="342900" indent="-342900">
              <a:buFont typeface="Arial" pitchFamily="34" charset="0"/>
              <a:buChar char="•"/>
            </a:pPr>
            <a:r>
              <a:rPr lang="fr-FR" sz="2100" dirty="0" err="1">
                <a:latin typeface="Aharoni" panose="02010803020104030203" pitchFamily="2" charset="-79"/>
                <a:cs typeface="Aharoni" panose="02010803020104030203" pitchFamily="2" charset="-79"/>
              </a:rPr>
              <a:t>Flatten</a:t>
            </a:r>
            <a:r>
              <a:rPr lang="fr-FR" sz="2100" dirty="0">
                <a:latin typeface="Aharoni" panose="02010803020104030203" pitchFamily="2" charset="-79"/>
                <a:cs typeface="Aharoni" panose="02010803020104030203" pitchFamily="2" charset="-79"/>
              </a:rPr>
              <a:t> the output and </a:t>
            </a:r>
            <a:r>
              <a:rPr lang="fr-FR" sz="2100" dirty="0" err="1">
                <a:latin typeface="Aharoni" panose="02010803020104030203" pitchFamily="2" charset="-79"/>
                <a:cs typeface="Aharoni" panose="02010803020104030203" pitchFamily="2" charset="-79"/>
              </a:rPr>
              <a:t>feed</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into</a:t>
            </a:r>
            <a:r>
              <a:rPr lang="fr-FR" sz="2100" dirty="0">
                <a:latin typeface="Aharoni" panose="02010803020104030203" pitchFamily="2" charset="-79"/>
                <a:cs typeface="Aharoni" panose="02010803020104030203" pitchFamily="2" charset="-79"/>
              </a:rPr>
              <a:t> a </a:t>
            </a:r>
            <a:r>
              <a:rPr lang="fr-FR" sz="2100" dirty="0" err="1">
                <a:latin typeface="Aharoni" panose="02010803020104030203" pitchFamily="2" charset="-79"/>
                <a:cs typeface="Aharoni" panose="02010803020104030203" pitchFamily="2" charset="-79"/>
              </a:rPr>
              <a:t>fully</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connected</a:t>
            </a:r>
            <a:r>
              <a:rPr lang="fr-FR" sz="2100" dirty="0">
                <a:latin typeface="Aharoni" panose="02010803020104030203" pitchFamily="2" charset="-79"/>
                <a:cs typeface="Aharoni" panose="02010803020104030203" pitchFamily="2" charset="-79"/>
              </a:rPr>
              <a:t> layer (FC layer)</a:t>
            </a:r>
          </a:p>
          <a:p>
            <a:pPr marL="342900" indent="-342900">
              <a:buFont typeface="Arial" pitchFamily="34" charset="0"/>
              <a:buChar char="•"/>
            </a:pPr>
            <a:r>
              <a:rPr lang="fr-FR" sz="2100" dirty="0">
                <a:latin typeface="Aharoni" panose="02010803020104030203" pitchFamily="2" charset="-79"/>
                <a:cs typeface="Aharoni" panose="02010803020104030203" pitchFamily="2" charset="-79"/>
              </a:rPr>
              <a:t>Output the class </a:t>
            </a:r>
            <a:r>
              <a:rPr lang="fr-FR" sz="2100" dirty="0" err="1">
                <a:latin typeface="Aharoni" panose="02010803020104030203" pitchFamily="2" charset="-79"/>
                <a:cs typeface="Aharoni" panose="02010803020104030203" pitchFamily="2" charset="-79"/>
              </a:rPr>
              <a:t>using</a:t>
            </a:r>
            <a:r>
              <a:rPr lang="fr-FR" sz="2100" dirty="0">
                <a:latin typeface="Aharoni" panose="02010803020104030203" pitchFamily="2" charset="-79"/>
                <a:cs typeface="Aharoni" panose="02010803020104030203" pitchFamily="2" charset="-79"/>
              </a:rPr>
              <a:t> an activation </a:t>
            </a:r>
            <a:r>
              <a:rPr lang="fr-FR" sz="2100" dirty="0" err="1">
                <a:latin typeface="Aharoni" panose="02010803020104030203" pitchFamily="2" charset="-79"/>
                <a:cs typeface="Aharoni" panose="02010803020104030203" pitchFamily="2" charset="-79"/>
              </a:rPr>
              <a:t>function</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Logistic</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Regression</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with</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cost</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functions</a:t>
            </a:r>
            <a:r>
              <a:rPr lang="fr-FR" sz="2100" dirty="0">
                <a:latin typeface="Aharoni" panose="02010803020104030203" pitchFamily="2" charset="-79"/>
                <a:cs typeface="Aharoni" panose="02010803020104030203" pitchFamily="2" charset="-79"/>
              </a:rPr>
              <a:t>) and classifies images.</a:t>
            </a:r>
          </a:p>
        </p:txBody>
      </p:sp>
      <p:sp>
        <p:nvSpPr>
          <p:cNvPr id="6" name="TextBox 6">
            <a:extLst>
              <a:ext uri="{FF2B5EF4-FFF2-40B4-BE49-F238E27FC236}">
                <a16:creationId xmlns:a16="http://schemas.microsoft.com/office/drawing/2014/main" id="{9205458D-6C23-414A-828F-683E5F29F105}"/>
              </a:ext>
            </a:extLst>
          </p:cNvPr>
          <p:cNvSpPr txBox="1"/>
          <p:nvPr/>
        </p:nvSpPr>
        <p:spPr>
          <a:xfrm>
            <a:off x="499860" y="164510"/>
            <a:ext cx="5900737" cy="553998"/>
          </a:xfrm>
          <a:prstGeom prst="rect">
            <a:avLst/>
          </a:prstGeom>
          <a:noFill/>
        </p:spPr>
        <p:txBody>
          <a:bodyPr wrap="square" rtlCol="0">
            <a:spAutoFit/>
          </a:bodyPr>
          <a:lstStyle/>
          <a:p>
            <a:r>
              <a:rPr lang="en-US" sz="2400" dirty="0">
                <a:solidFill>
                  <a:schemeClr val="bg1"/>
                </a:solidFill>
                <a:latin typeface="Aharoni" panose="02010803020104030203" pitchFamily="2" charset="-79"/>
                <a:cs typeface="Aharoni" panose="02010803020104030203" pitchFamily="2" charset="-79"/>
              </a:rPr>
              <a:t>Summary</a:t>
            </a:r>
            <a:r>
              <a:rPr lang="en-US" sz="3000" dirty="0">
                <a:solidFill>
                  <a:schemeClr val="bg1"/>
                </a:solidFill>
                <a:latin typeface="Aharoni" panose="02010803020104030203" pitchFamily="2" charset="-79"/>
                <a:cs typeface="Aharoni" panose="02010803020104030203" pitchFamily="2" charset="-79"/>
              </a:rPr>
              <a:t>:</a:t>
            </a:r>
            <a:endParaRPr lang="fr-FR" sz="3000"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891837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extBox 11">
            <a:extLst>
              <a:ext uri="{FF2B5EF4-FFF2-40B4-BE49-F238E27FC236}">
                <a16:creationId xmlns:a16="http://schemas.microsoft.com/office/drawing/2014/main" id="{98BCDECD-A316-4F5A-8E69-577FDA236A40}"/>
              </a:ext>
            </a:extLst>
          </p:cNvPr>
          <p:cNvSpPr txBox="1"/>
          <p:nvPr/>
        </p:nvSpPr>
        <p:spPr>
          <a:xfrm>
            <a:off x="782578" y="1879516"/>
            <a:ext cx="10626844" cy="1938992"/>
          </a:xfrm>
          <a:prstGeom prst="rect">
            <a:avLst/>
          </a:prstGeom>
          <a:noFill/>
        </p:spPr>
        <p:txBody>
          <a:bodyPr wrap="square" rtlCol="0">
            <a:spAutoFit/>
          </a:bodyPr>
          <a:lstStyle/>
          <a:p>
            <a:r>
              <a:rPr lang="en-US" sz="2400" dirty="0">
                <a:latin typeface="Aharoni" panose="02010803020104030203" pitchFamily="2" charset="-79"/>
                <a:cs typeface="Aharoni" panose="02010803020104030203" pitchFamily="2" charset="-79"/>
              </a:rPr>
              <a:t>In neural networks, convolutional neural networks (</a:t>
            </a:r>
            <a:r>
              <a:rPr lang="en-US" sz="2400" dirty="0" err="1">
                <a:latin typeface="Aharoni" panose="02010803020104030203" pitchFamily="2" charset="-79"/>
                <a:cs typeface="Aharoni" panose="02010803020104030203" pitchFamily="2" charset="-79"/>
              </a:rPr>
              <a:t>ConvNets</a:t>
            </a:r>
            <a:r>
              <a:rPr lang="en-US" sz="2400" dirty="0">
                <a:latin typeface="Aharoni" panose="02010803020104030203" pitchFamily="2" charset="-79"/>
                <a:cs typeface="Aharoni" panose="02010803020104030203" pitchFamily="2" charset="-79"/>
              </a:rPr>
              <a:t> or CNNs) is one of the main categories to do image recognition, images classifications due to its efficiency in detecting complicated patterns in large images. Object detections and face recognition are some of the areas where CNNs are widely used. </a:t>
            </a:r>
            <a:endParaRPr lang="fr-FR" sz="2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909389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extBox 1">
            <a:extLst>
              <a:ext uri="{FF2B5EF4-FFF2-40B4-BE49-F238E27FC236}">
                <a16:creationId xmlns:a16="http://schemas.microsoft.com/office/drawing/2014/main" id="{05B3700F-EA54-4CE0-BFA0-7303C48AC9E5}"/>
              </a:ext>
            </a:extLst>
          </p:cNvPr>
          <p:cNvSpPr txBox="1"/>
          <p:nvPr/>
        </p:nvSpPr>
        <p:spPr>
          <a:xfrm>
            <a:off x="3969278" y="2763976"/>
            <a:ext cx="4110567" cy="707886"/>
          </a:xfrm>
          <a:prstGeom prst="rect">
            <a:avLst/>
          </a:prstGeom>
          <a:noFill/>
        </p:spPr>
        <p:txBody>
          <a:bodyPr wrap="square" rtlCol="0">
            <a:spAutoFit/>
          </a:bodyPr>
          <a:lstStyle/>
          <a:p>
            <a:r>
              <a:rPr lang="en-US" sz="4000" dirty="0">
                <a:latin typeface="Aharoni" panose="02010803020104030203" pitchFamily="2" charset="-79"/>
                <a:cs typeface="Aharoni" panose="02010803020104030203" pitchFamily="2" charset="-79"/>
              </a:rPr>
              <a:t>End of Lecture </a:t>
            </a:r>
            <a:endParaRPr lang="fr-FR"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545406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C:\Users\Mounir\Desktop\ai\lecture3\1_vkQ0hXDaQv57sALXAJqux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4" y="1365961"/>
            <a:ext cx="11953876"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841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extBox 6">
            <a:extLst>
              <a:ext uri="{FF2B5EF4-FFF2-40B4-BE49-F238E27FC236}">
                <a16:creationId xmlns:a16="http://schemas.microsoft.com/office/drawing/2014/main" id="{9205458D-6C23-414A-828F-683E5F29F105}"/>
              </a:ext>
            </a:extLst>
          </p:cNvPr>
          <p:cNvSpPr txBox="1"/>
          <p:nvPr/>
        </p:nvSpPr>
        <p:spPr>
          <a:xfrm>
            <a:off x="628650" y="95250"/>
            <a:ext cx="5900737" cy="615553"/>
          </a:xfrm>
          <a:prstGeom prst="rect">
            <a:avLst/>
          </a:prstGeom>
          <a:noFill/>
        </p:spPr>
        <p:txBody>
          <a:bodyPr wrap="square" rtlCol="0">
            <a:spAutoFit/>
          </a:bodyPr>
          <a:lstStyle/>
          <a:p>
            <a:r>
              <a:rPr lang="en-GB" sz="2400" dirty="0">
                <a:solidFill>
                  <a:schemeClr val="bg1"/>
                </a:solidFill>
                <a:latin typeface="Aharoni" panose="02010803020104030203" pitchFamily="2" charset="-79"/>
                <a:cs typeface="Aharoni" panose="02010803020104030203" pitchFamily="2" charset="-79"/>
              </a:rPr>
              <a:t>Architecture of the visual cortex</a:t>
            </a:r>
            <a:r>
              <a:rPr lang="en-GB" sz="3400" dirty="0">
                <a:solidFill>
                  <a:schemeClr val="bg1"/>
                </a:solidFill>
                <a:latin typeface="Aharoni" panose="02010803020104030203" pitchFamily="2" charset="-79"/>
                <a:cs typeface="Aharoni" panose="02010803020104030203" pitchFamily="2" charset="-79"/>
              </a:rPr>
              <a:t>:</a:t>
            </a:r>
            <a:endParaRPr lang="fr-FR" sz="3400" dirty="0">
              <a:solidFill>
                <a:schemeClr val="bg1"/>
              </a:solidFill>
              <a:latin typeface="Aharoni" panose="02010803020104030203" pitchFamily="2" charset="-79"/>
              <a:cs typeface="Aharoni" panose="02010803020104030203" pitchFamily="2" charset="-79"/>
            </a:endParaRPr>
          </a:p>
        </p:txBody>
      </p:sp>
      <p:sp>
        <p:nvSpPr>
          <p:cNvPr id="12" name="TextBox 11">
            <a:extLst>
              <a:ext uri="{FF2B5EF4-FFF2-40B4-BE49-F238E27FC236}">
                <a16:creationId xmlns:a16="http://schemas.microsoft.com/office/drawing/2014/main" id="{98BCDECD-A316-4F5A-8E69-577FDA236A40}"/>
              </a:ext>
            </a:extLst>
          </p:cNvPr>
          <p:cNvSpPr txBox="1"/>
          <p:nvPr/>
        </p:nvSpPr>
        <p:spPr>
          <a:xfrm>
            <a:off x="919161" y="1094686"/>
            <a:ext cx="10654139" cy="830997"/>
          </a:xfrm>
          <a:prstGeom prst="rect">
            <a:avLst/>
          </a:prstGeom>
          <a:noFill/>
        </p:spPr>
        <p:txBody>
          <a:bodyPr wrap="square" rtlCol="0">
            <a:spAutoFit/>
          </a:bodyPr>
          <a:lstStyle/>
          <a:p>
            <a:r>
              <a:rPr lang="en-US" sz="2400" dirty="0">
                <a:latin typeface="Aharoni" panose="02010803020104030203" pitchFamily="2" charset="-79"/>
                <a:cs typeface="Aharoni" panose="02010803020104030203" pitchFamily="2" charset="-79"/>
              </a:rPr>
              <a:t>CNNs are basically inspired from the concept of the human brain, specifically the visual cortex.</a:t>
            </a:r>
            <a:endParaRPr lang="fr-FR" sz="2400" dirty="0">
              <a:latin typeface="Aharoni" panose="02010803020104030203" pitchFamily="2" charset="-79"/>
              <a:cs typeface="Aharoni" panose="02010803020104030203" pitchFamily="2" charset="-79"/>
            </a:endParaRPr>
          </a:p>
        </p:txBody>
      </p:sp>
      <p:pic>
        <p:nvPicPr>
          <p:cNvPr id="2051" name="Picture 3" descr="C:\Users\Mounir\Desktop\ai\lecture3\fncom-08-00135-g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87" y="2187575"/>
            <a:ext cx="10795000" cy="389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421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extBox 6">
            <a:extLst>
              <a:ext uri="{FF2B5EF4-FFF2-40B4-BE49-F238E27FC236}">
                <a16:creationId xmlns:a16="http://schemas.microsoft.com/office/drawing/2014/main" id="{9205458D-6C23-414A-828F-683E5F29F105}"/>
              </a:ext>
            </a:extLst>
          </p:cNvPr>
          <p:cNvSpPr txBox="1"/>
          <p:nvPr/>
        </p:nvSpPr>
        <p:spPr>
          <a:xfrm>
            <a:off x="628650" y="95250"/>
            <a:ext cx="5900737" cy="461665"/>
          </a:xfrm>
          <a:prstGeom prst="rect">
            <a:avLst/>
          </a:prstGeom>
          <a:noFill/>
        </p:spPr>
        <p:txBody>
          <a:bodyPr wrap="square" rtlCol="0">
            <a:spAutoFit/>
          </a:bodyPr>
          <a:lstStyle/>
          <a:p>
            <a:r>
              <a:rPr lang="en-US" sz="2400" dirty="0">
                <a:solidFill>
                  <a:schemeClr val="bg1"/>
                </a:solidFill>
                <a:latin typeface="Aharoni" panose="02010803020104030203" pitchFamily="2" charset="-79"/>
                <a:cs typeface="Aharoni" panose="02010803020104030203" pitchFamily="2" charset="-79"/>
              </a:rPr>
              <a:t>What is a CNN?</a:t>
            </a:r>
            <a:endParaRPr lang="fr-FR" sz="2400" dirty="0">
              <a:solidFill>
                <a:schemeClr val="bg1"/>
              </a:solidFill>
              <a:latin typeface="Aharoni" panose="02010803020104030203" pitchFamily="2" charset="-79"/>
              <a:cs typeface="Aharoni" panose="02010803020104030203" pitchFamily="2" charset="-79"/>
            </a:endParaRPr>
          </a:p>
        </p:txBody>
      </p:sp>
      <p:sp>
        <p:nvSpPr>
          <p:cNvPr id="12" name="TextBox 11">
            <a:extLst>
              <a:ext uri="{FF2B5EF4-FFF2-40B4-BE49-F238E27FC236}">
                <a16:creationId xmlns:a16="http://schemas.microsoft.com/office/drawing/2014/main" id="{98BCDECD-A316-4F5A-8E69-577FDA236A40}"/>
              </a:ext>
            </a:extLst>
          </p:cNvPr>
          <p:cNvSpPr txBox="1"/>
          <p:nvPr/>
        </p:nvSpPr>
        <p:spPr>
          <a:xfrm>
            <a:off x="388143" y="1790145"/>
            <a:ext cx="11272838" cy="1938992"/>
          </a:xfrm>
          <a:prstGeom prst="rect">
            <a:avLst/>
          </a:prstGeom>
          <a:noFill/>
        </p:spPr>
        <p:txBody>
          <a:bodyPr wrap="square" rtlCol="0">
            <a:spAutoFit/>
          </a:bodyPr>
          <a:lstStyle/>
          <a:p>
            <a:r>
              <a:rPr lang="fr-FR" sz="2400" dirty="0">
                <a:latin typeface="Aharoni" panose="02010803020104030203" pitchFamily="2" charset="-79"/>
                <a:cs typeface="Aharoni" panose="02010803020104030203" pitchFamily="2" charset="-79"/>
              </a:rPr>
              <a:t>The </a:t>
            </a:r>
            <a:r>
              <a:rPr lang="fr-FR" sz="2400" dirty="0" err="1">
                <a:latin typeface="Aharoni" panose="02010803020104030203" pitchFamily="2" charset="-79"/>
                <a:cs typeface="Aharoni" panose="02010803020104030203" pitchFamily="2" charset="-79"/>
              </a:rPr>
              <a:t>name</a:t>
            </a:r>
            <a:r>
              <a:rPr lang="fr-FR" sz="2400" dirty="0">
                <a:latin typeface="Aharoni" panose="02010803020104030203" pitchFamily="2" charset="-79"/>
                <a:cs typeface="Aharoni" panose="02010803020104030203" pitchFamily="2" charset="-79"/>
              </a:rPr>
              <a:t> «</a:t>
            </a:r>
            <a:r>
              <a:rPr lang="fr-FR" sz="2400" dirty="0" err="1">
                <a:latin typeface="Aharoni" panose="02010803020104030203" pitchFamily="2" charset="-79"/>
                <a:cs typeface="Aharoni" panose="02010803020104030203" pitchFamily="2" charset="-79"/>
              </a:rPr>
              <a:t>Convolutional</a:t>
            </a:r>
            <a:r>
              <a:rPr lang="fr-FR" sz="2400" dirty="0">
                <a:latin typeface="Aharoni" panose="02010803020104030203" pitchFamily="2" charset="-79"/>
                <a:cs typeface="Aharoni" panose="02010803020104030203" pitchFamily="2" charset="-79"/>
              </a:rPr>
              <a:t> Neural Network» </a:t>
            </a:r>
            <a:r>
              <a:rPr lang="fr-FR" sz="2400" dirty="0" err="1">
                <a:latin typeface="Aharoni" panose="02010803020104030203" pitchFamily="2" charset="-79"/>
                <a:cs typeface="Aharoni" panose="02010803020104030203" pitchFamily="2" charset="-79"/>
              </a:rPr>
              <a:t>indicates</a:t>
            </a:r>
            <a:r>
              <a:rPr lang="fr-FR" sz="2400" dirty="0">
                <a:latin typeface="Aharoni" panose="02010803020104030203" pitchFamily="2" charset="-79"/>
                <a:cs typeface="Aharoni" panose="02010803020104030203" pitchFamily="2" charset="-79"/>
              </a:rPr>
              <a:t> </a:t>
            </a:r>
            <a:r>
              <a:rPr lang="fr-FR" sz="2400" dirty="0" err="1">
                <a:latin typeface="Aharoni" panose="02010803020104030203" pitchFamily="2" charset="-79"/>
                <a:cs typeface="Aharoni" panose="02010803020104030203" pitchFamily="2" charset="-79"/>
              </a:rPr>
              <a:t>that</a:t>
            </a:r>
            <a:r>
              <a:rPr lang="fr-FR" sz="2400" dirty="0">
                <a:latin typeface="Aharoni" panose="02010803020104030203" pitchFamily="2" charset="-79"/>
                <a:cs typeface="Aharoni" panose="02010803020104030203" pitchFamily="2" charset="-79"/>
              </a:rPr>
              <a:t> the network </a:t>
            </a:r>
            <a:r>
              <a:rPr lang="fr-FR" sz="2400" dirty="0" err="1">
                <a:latin typeface="Aharoni" panose="02010803020104030203" pitchFamily="2" charset="-79"/>
                <a:cs typeface="Aharoni" panose="02010803020104030203" pitchFamily="2" charset="-79"/>
              </a:rPr>
              <a:t>employs</a:t>
            </a:r>
            <a:r>
              <a:rPr lang="fr-FR" sz="2400" dirty="0">
                <a:latin typeface="Aharoni" panose="02010803020104030203" pitchFamily="2" charset="-79"/>
                <a:cs typeface="Aharoni" panose="02010803020104030203" pitchFamily="2" charset="-79"/>
              </a:rPr>
              <a:t> a </a:t>
            </a:r>
            <a:r>
              <a:rPr lang="fr-FR" sz="2400" dirty="0" err="1">
                <a:latin typeface="Aharoni" panose="02010803020104030203" pitchFamily="2" charset="-79"/>
                <a:cs typeface="Aharoni" panose="02010803020104030203" pitchFamily="2" charset="-79"/>
              </a:rPr>
              <a:t>mathematical</a:t>
            </a:r>
            <a:r>
              <a:rPr lang="fr-FR" sz="2400" dirty="0">
                <a:latin typeface="Aharoni" panose="02010803020104030203" pitchFamily="2" charset="-79"/>
                <a:cs typeface="Aharoni" panose="02010803020104030203" pitchFamily="2" charset="-79"/>
              </a:rPr>
              <a:t> </a:t>
            </a:r>
            <a:r>
              <a:rPr lang="fr-FR" sz="2400" dirty="0" err="1">
                <a:latin typeface="Aharoni" panose="02010803020104030203" pitchFamily="2" charset="-79"/>
                <a:cs typeface="Aharoni" panose="02010803020104030203" pitchFamily="2" charset="-79"/>
              </a:rPr>
              <a:t>operation</a:t>
            </a:r>
            <a:r>
              <a:rPr lang="fr-FR" sz="2400" dirty="0">
                <a:latin typeface="Aharoni" panose="02010803020104030203" pitchFamily="2" charset="-79"/>
                <a:cs typeface="Aharoni" panose="02010803020104030203" pitchFamily="2" charset="-79"/>
              </a:rPr>
              <a:t> </a:t>
            </a:r>
            <a:r>
              <a:rPr lang="fr-FR" sz="2400" dirty="0" err="1">
                <a:latin typeface="Aharoni" panose="02010803020104030203" pitchFamily="2" charset="-79"/>
                <a:cs typeface="Aharoni" panose="02010803020104030203" pitchFamily="2" charset="-79"/>
              </a:rPr>
              <a:t>called</a:t>
            </a:r>
            <a:r>
              <a:rPr lang="fr-FR" sz="2400" dirty="0">
                <a:latin typeface="Aharoni" panose="02010803020104030203" pitchFamily="2" charset="-79"/>
                <a:cs typeface="Aharoni" panose="02010803020104030203" pitchFamily="2" charset="-79"/>
              </a:rPr>
              <a:t> Convolution.</a:t>
            </a:r>
          </a:p>
          <a:p>
            <a:r>
              <a:rPr lang="fr-FR" sz="2400" dirty="0">
                <a:latin typeface="Aharoni" panose="02010803020104030203" pitchFamily="2" charset="-79"/>
                <a:cs typeface="Aharoni" panose="02010803020104030203" pitchFamily="2" charset="-79"/>
              </a:rPr>
              <a:t>Convolution </a:t>
            </a:r>
            <a:r>
              <a:rPr lang="fr-FR" sz="2400" dirty="0" err="1">
                <a:latin typeface="Aharoni" panose="02010803020104030203" pitchFamily="2" charset="-79"/>
                <a:cs typeface="Aharoni" panose="02010803020104030203" pitchFamily="2" charset="-79"/>
              </a:rPr>
              <a:t>is</a:t>
            </a:r>
            <a:r>
              <a:rPr lang="fr-FR" sz="2400" dirty="0">
                <a:latin typeface="Aharoni" panose="02010803020104030203" pitchFamily="2" charset="-79"/>
                <a:cs typeface="Aharoni" panose="02010803020104030203" pitchFamily="2" charset="-79"/>
              </a:rPr>
              <a:t> a </a:t>
            </a:r>
            <a:r>
              <a:rPr lang="fr-FR" sz="2400" dirty="0" err="1">
                <a:latin typeface="Aharoni" panose="02010803020104030203" pitchFamily="2" charset="-79"/>
                <a:cs typeface="Aharoni" panose="02010803020104030203" pitchFamily="2" charset="-79"/>
              </a:rPr>
              <a:t>specialized</a:t>
            </a:r>
            <a:r>
              <a:rPr lang="fr-FR" sz="2400" dirty="0">
                <a:latin typeface="Aharoni" panose="02010803020104030203" pitchFamily="2" charset="-79"/>
                <a:cs typeface="Aharoni" panose="02010803020104030203" pitchFamily="2" charset="-79"/>
              </a:rPr>
              <a:t> </a:t>
            </a:r>
            <a:r>
              <a:rPr lang="fr-FR" sz="2400" dirty="0" err="1">
                <a:latin typeface="Aharoni" panose="02010803020104030203" pitchFamily="2" charset="-79"/>
                <a:cs typeface="Aharoni" panose="02010803020104030203" pitchFamily="2" charset="-79"/>
              </a:rPr>
              <a:t>kind</a:t>
            </a:r>
            <a:r>
              <a:rPr lang="fr-FR" sz="2400" dirty="0">
                <a:latin typeface="Aharoni" panose="02010803020104030203" pitchFamily="2" charset="-79"/>
                <a:cs typeface="Aharoni" panose="02010803020104030203" pitchFamily="2" charset="-79"/>
              </a:rPr>
              <a:t> of </a:t>
            </a:r>
            <a:r>
              <a:rPr lang="fr-FR" sz="2400" dirty="0" err="1">
                <a:latin typeface="Aharoni" panose="02010803020104030203" pitchFamily="2" charset="-79"/>
                <a:cs typeface="Aharoni" panose="02010803020104030203" pitchFamily="2" charset="-79"/>
              </a:rPr>
              <a:t>linear</a:t>
            </a:r>
            <a:r>
              <a:rPr lang="fr-FR" sz="2400" dirty="0">
                <a:latin typeface="Aharoni" panose="02010803020104030203" pitchFamily="2" charset="-79"/>
                <a:cs typeface="Aharoni" panose="02010803020104030203" pitchFamily="2" charset="-79"/>
              </a:rPr>
              <a:t> </a:t>
            </a:r>
            <a:r>
              <a:rPr lang="fr-FR" sz="2400" dirty="0" err="1">
                <a:latin typeface="Aharoni" panose="02010803020104030203" pitchFamily="2" charset="-79"/>
                <a:cs typeface="Aharoni" panose="02010803020104030203" pitchFamily="2" charset="-79"/>
              </a:rPr>
              <a:t>operation</a:t>
            </a:r>
            <a:r>
              <a:rPr lang="fr-FR" sz="2400" dirty="0">
                <a:latin typeface="Aharoni" panose="02010803020104030203" pitchFamily="2" charset="-79"/>
                <a:cs typeface="Aharoni" panose="02010803020104030203" pitchFamily="2" charset="-79"/>
              </a:rPr>
              <a:t>.</a:t>
            </a:r>
          </a:p>
          <a:p>
            <a:r>
              <a:rPr lang="fr-FR" sz="2400" dirty="0" err="1">
                <a:latin typeface="Aharoni" panose="02010803020104030203" pitchFamily="2" charset="-79"/>
                <a:cs typeface="Aharoni" panose="02010803020104030203" pitchFamily="2" charset="-79"/>
              </a:rPr>
              <a:t>Convolutional</a:t>
            </a:r>
            <a:r>
              <a:rPr lang="fr-FR" sz="2400" dirty="0">
                <a:latin typeface="Aharoni" panose="02010803020104030203" pitchFamily="2" charset="-79"/>
                <a:cs typeface="Aharoni" panose="02010803020104030203" pitchFamily="2" charset="-79"/>
              </a:rPr>
              <a:t> networks are </a:t>
            </a:r>
            <a:r>
              <a:rPr lang="fr-FR" sz="2400" dirty="0" err="1">
                <a:latin typeface="Aharoni" panose="02010803020104030203" pitchFamily="2" charset="-79"/>
                <a:cs typeface="Aharoni" panose="02010803020104030203" pitchFamily="2" charset="-79"/>
              </a:rPr>
              <a:t>simply</a:t>
            </a:r>
            <a:r>
              <a:rPr lang="fr-FR" sz="2400" dirty="0">
                <a:latin typeface="Aharoni" panose="02010803020104030203" pitchFamily="2" charset="-79"/>
                <a:cs typeface="Aharoni" panose="02010803020104030203" pitchFamily="2" charset="-79"/>
              </a:rPr>
              <a:t> neural networks </a:t>
            </a:r>
            <a:r>
              <a:rPr lang="fr-FR" sz="2400" dirty="0" err="1">
                <a:latin typeface="Aharoni" panose="02010803020104030203" pitchFamily="2" charset="-79"/>
                <a:cs typeface="Aharoni" panose="02010803020104030203" pitchFamily="2" charset="-79"/>
              </a:rPr>
              <a:t>that</a:t>
            </a:r>
            <a:r>
              <a:rPr lang="fr-FR" sz="2400" dirty="0">
                <a:latin typeface="Aharoni" panose="02010803020104030203" pitchFamily="2" charset="-79"/>
                <a:cs typeface="Aharoni" panose="02010803020104030203" pitchFamily="2" charset="-79"/>
              </a:rPr>
              <a:t> use convolution in place of </a:t>
            </a:r>
            <a:r>
              <a:rPr lang="fr-FR" sz="2400" dirty="0" err="1">
                <a:latin typeface="Aharoni" panose="02010803020104030203" pitchFamily="2" charset="-79"/>
                <a:cs typeface="Aharoni" panose="02010803020104030203" pitchFamily="2" charset="-79"/>
              </a:rPr>
              <a:t>general</a:t>
            </a:r>
            <a:r>
              <a:rPr lang="fr-FR" sz="2400" dirty="0">
                <a:latin typeface="Aharoni" panose="02010803020104030203" pitchFamily="2" charset="-79"/>
                <a:cs typeface="Aharoni" panose="02010803020104030203" pitchFamily="2" charset="-79"/>
              </a:rPr>
              <a:t> matrix multiplication in </a:t>
            </a:r>
            <a:r>
              <a:rPr lang="fr-FR" sz="2400" dirty="0" err="1">
                <a:latin typeface="Aharoni" panose="02010803020104030203" pitchFamily="2" charset="-79"/>
                <a:cs typeface="Aharoni" panose="02010803020104030203" pitchFamily="2" charset="-79"/>
              </a:rPr>
              <a:t>at</a:t>
            </a:r>
            <a:r>
              <a:rPr lang="fr-FR" sz="2400" dirty="0">
                <a:latin typeface="Aharoni" panose="02010803020104030203" pitchFamily="2" charset="-79"/>
                <a:cs typeface="Aharoni" panose="02010803020104030203" pitchFamily="2" charset="-79"/>
              </a:rPr>
              <a:t> least one of </a:t>
            </a:r>
            <a:r>
              <a:rPr lang="fr-FR" sz="2400" dirty="0" err="1">
                <a:latin typeface="Aharoni" panose="02010803020104030203" pitchFamily="2" charset="-79"/>
                <a:cs typeface="Aharoni" panose="02010803020104030203" pitchFamily="2" charset="-79"/>
              </a:rPr>
              <a:t>their</a:t>
            </a:r>
            <a:r>
              <a:rPr lang="fr-FR" sz="2400" dirty="0">
                <a:latin typeface="Aharoni" panose="02010803020104030203" pitchFamily="2" charset="-79"/>
                <a:cs typeface="Aharoni" panose="02010803020104030203" pitchFamily="2" charset="-79"/>
              </a:rPr>
              <a:t> </a:t>
            </a:r>
            <a:r>
              <a:rPr lang="fr-FR" sz="2400" dirty="0" err="1">
                <a:latin typeface="Aharoni" panose="02010803020104030203" pitchFamily="2" charset="-79"/>
                <a:cs typeface="Aharoni" panose="02010803020104030203" pitchFamily="2" charset="-79"/>
              </a:rPr>
              <a:t>layers</a:t>
            </a:r>
            <a:r>
              <a:rPr lang="fr-FR" sz="2400" dirty="0">
                <a:latin typeface="Aharoni" panose="02010803020104030203" pitchFamily="2" charset="-79"/>
                <a:cs typeface="Aharoni" panose="02010803020104030203" pitchFamily="2" charset="-79"/>
              </a:rPr>
              <a:t>.</a:t>
            </a:r>
          </a:p>
        </p:txBody>
      </p:sp>
    </p:spTree>
    <p:extLst>
      <p:ext uri="{BB962C8B-B14F-4D97-AF65-F5344CB8AC3E}">
        <p14:creationId xmlns:p14="http://schemas.microsoft.com/office/powerpoint/2010/main" val="3325262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extBox 11">
            <a:extLst>
              <a:ext uri="{FF2B5EF4-FFF2-40B4-BE49-F238E27FC236}">
                <a16:creationId xmlns:a16="http://schemas.microsoft.com/office/drawing/2014/main" id="{98BCDECD-A316-4F5A-8E69-577FDA236A40}"/>
              </a:ext>
            </a:extLst>
          </p:cNvPr>
          <p:cNvSpPr txBox="1"/>
          <p:nvPr/>
        </p:nvSpPr>
        <p:spPr>
          <a:xfrm>
            <a:off x="508346" y="857250"/>
            <a:ext cx="11032432" cy="1569660"/>
          </a:xfrm>
          <a:prstGeom prst="rect">
            <a:avLst/>
          </a:prstGeom>
          <a:noFill/>
        </p:spPr>
        <p:txBody>
          <a:bodyPr wrap="square" rtlCol="0">
            <a:spAutoFit/>
          </a:bodyPr>
          <a:lstStyle/>
          <a:p>
            <a:r>
              <a:rPr lang="fr-FR" sz="2400" dirty="0">
                <a:latin typeface="Aharoni" panose="02010803020104030203" pitchFamily="2" charset="-79"/>
                <a:cs typeface="Aharoni" panose="02010803020104030203" pitchFamily="2" charset="-79"/>
              </a:rPr>
              <a:t>Stands for </a:t>
            </a:r>
            <a:r>
              <a:rPr lang="fr-FR" sz="2400" dirty="0" err="1">
                <a:latin typeface="Aharoni" panose="02010803020104030203" pitchFamily="2" charset="-79"/>
                <a:cs typeface="Aharoni" panose="02010803020104030203" pitchFamily="2" charset="-79"/>
              </a:rPr>
              <a:t>Red</a:t>
            </a:r>
            <a:r>
              <a:rPr lang="fr-FR" sz="2400" dirty="0">
                <a:latin typeface="Aharoni" panose="02010803020104030203" pitchFamily="2" charset="-79"/>
                <a:cs typeface="Aharoni" panose="02010803020104030203" pitchFamily="2" charset="-79"/>
              </a:rPr>
              <a:t> Green Blue, RGB </a:t>
            </a:r>
            <a:r>
              <a:rPr lang="fr-FR" sz="2400" dirty="0" err="1">
                <a:latin typeface="Aharoni" panose="02010803020104030203" pitchFamily="2" charset="-79"/>
                <a:cs typeface="Aharoni" panose="02010803020104030203" pitchFamily="2" charset="-79"/>
              </a:rPr>
              <a:t>refers</a:t>
            </a:r>
            <a:r>
              <a:rPr lang="fr-FR" sz="2400" dirty="0">
                <a:latin typeface="Aharoni" panose="02010803020104030203" pitchFamily="2" charset="-79"/>
                <a:cs typeface="Aharoni" panose="02010803020104030203" pitchFamily="2" charset="-79"/>
              </a:rPr>
              <a:t> to </a:t>
            </a:r>
            <a:r>
              <a:rPr lang="fr-FR" sz="2400" dirty="0" err="1">
                <a:latin typeface="Aharoni" panose="02010803020104030203" pitchFamily="2" charset="-79"/>
                <a:cs typeface="Aharoni" panose="02010803020104030203" pitchFamily="2" charset="-79"/>
              </a:rPr>
              <a:t>three</a:t>
            </a:r>
            <a:r>
              <a:rPr lang="fr-FR" sz="2400" dirty="0">
                <a:latin typeface="Aharoni" panose="02010803020104030203" pitchFamily="2" charset="-79"/>
                <a:cs typeface="Aharoni" panose="02010803020104030203" pitchFamily="2" charset="-79"/>
              </a:rPr>
              <a:t> hues of light </a:t>
            </a:r>
            <a:r>
              <a:rPr lang="fr-FR" sz="2400" dirty="0" err="1">
                <a:latin typeface="Aharoni" panose="02010803020104030203" pitchFamily="2" charset="-79"/>
                <a:cs typeface="Aharoni" panose="02010803020104030203" pitchFamily="2" charset="-79"/>
              </a:rPr>
              <a:t>that</a:t>
            </a:r>
            <a:r>
              <a:rPr lang="fr-FR" sz="2400" dirty="0">
                <a:latin typeface="Aharoni" panose="02010803020104030203" pitchFamily="2" charset="-79"/>
                <a:cs typeface="Aharoni" panose="02010803020104030203" pitchFamily="2" charset="-79"/>
              </a:rPr>
              <a:t> </a:t>
            </a:r>
            <a:r>
              <a:rPr lang="fr-FR" sz="2400" dirty="0" err="1">
                <a:latin typeface="Aharoni" panose="02010803020104030203" pitchFamily="2" charset="-79"/>
                <a:cs typeface="Aharoni" panose="02010803020104030203" pitchFamily="2" charset="-79"/>
              </a:rPr>
              <a:t>can</a:t>
            </a:r>
            <a:r>
              <a:rPr lang="fr-FR" sz="2400" dirty="0">
                <a:latin typeface="Aharoni" panose="02010803020104030203" pitchFamily="2" charset="-79"/>
                <a:cs typeface="Aharoni" panose="02010803020104030203" pitchFamily="2" charset="-79"/>
              </a:rPr>
              <a:t> </a:t>
            </a:r>
            <a:r>
              <a:rPr lang="fr-FR" sz="2400" dirty="0" err="1">
                <a:latin typeface="Aharoni" panose="02010803020104030203" pitchFamily="2" charset="-79"/>
                <a:cs typeface="Aharoni" panose="02010803020104030203" pitchFamily="2" charset="-79"/>
              </a:rPr>
              <a:t>be</a:t>
            </a:r>
            <a:r>
              <a:rPr lang="fr-FR" sz="2400" dirty="0">
                <a:latin typeface="Aharoni" panose="02010803020104030203" pitchFamily="2" charset="-79"/>
                <a:cs typeface="Aharoni" panose="02010803020104030203" pitchFamily="2" charset="-79"/>
              </a:rPr>
              <a:t> mixed </a:t>
            </a:r>
            <a:r>
              <a:rPr lang="fr-FR" sz="2400" dirty="0" err="1">
                <a:latin typeface="Aharoni" panose="02010803020104030203" pitchFamily="2" charset="-79"/>
                <a:cs typeface="Aharoni" panose="02010803020104030203" pitchFamily="2" charset="-79"/>
              </a:rPr>
              <a:t>together</a:t>
            </a:r>
            <a:r>
              <a:rPr lang="fr-FR" sz="2400" dirty="0">
                <a:latin typeface="Aharoni" panose="02010803020104030203" pitchFamily="2" charset="-79"/>
                <a:cs typeface="Aharoni" panose="02010803020104030203" pitchFamily="2" charset="-79"/>
              </a:rPr>
              <a:t> to </a:t>
            </a:r>
            <a:r>
              <a:rPr lang="fr-FR" sz="2400" dirty="0" err="1">
                <a:latin typeface="Aharoni" panose="02010803020104030203" pitchFamily="2" charset="-79"/>
                <a:cs typeface="Aharoni" panose="02010803020104030203" pitchFamily="2" charset="-79"/>
              </a:rPr>
              <a:t>create</a:t>
            </a:r>
            <a:r>
              <a:rPr lang="fr-FR" sz="2400" dirty="0">
                <a:latin typeface="Aharoni" panose="02010803020104030203" pitchFamily="2" charset="-79"/>
                <a:cs typeface="Aharoni" panose="02010803020104030203" pitchFamily="2" charset="-79"/>
              </a:rPr>
              <a:t> </a:t>
            </a:r>
            <a:r>
              <a:rPr lang="fr-FR" sz="2400" dirty="0" err="1">
                <a:latin typeface="Aharoni" panose="02010803020104030203" pitchFamily="2" charset="-79"/>
                <a:cs typeface="Aharoni" panose="02010803020104030203" pitchFamily="2" charset="-79"/>
              </a:rPr>
              <a:t>different</a:t>
            </a:r>
            <a:r>
              <a:rPr lang="fr-FR" sz="2400" dirty="0">
                <a:latin typeface="Aharoni" panose="02010803020104030203" pitchFamily="2" charset="-79"/>
                <a:cs typeface="Aharoni" panose="02010803020104030203" pitchFamily="2" charset="-79"/>
              </a:rPr>
              <a:t> </a:t>
            </a:r>
            <a:r>
              <a:rPr lang="fr-FR" sz="2400" dirty="0" err="1">
                <a:latin typeface="Aharoni" panose="02010803020104030203" pitchFamily="2" charset="-79"/>
                <a:cs typeface="Aharoni" panose="02010803020104030203" pitchFamily="2" charset="-79"/>
              </a:rPr>
              <a:t>colors</a:t>
            </a:r>
            <a:r>
              <a:rPr lang="fr-FR" sz="2400" dirty="0">
                <a:latin typeface="Aharoni" panose="02010803020104030203" pitchFamily="2" charset="-79"/>
                <a:cs typeface="Aharoni" panose="02010803020104030203" pitchFamily="2" charset="-79"/>
              </a:rPr>
              <a:t>.</a:t>
            </a:r>
          </a:p>
          <a:p>
            <a:r>
              <a:rPr lang="fr-FR" sz="2400" dirty="0" err="1">
                <a:latin typeface="Aharoni" panose="02010803020104030203" pitchFamily="2" charset="-79"/>
                <a:cs typeface="Aharoni" panose="02010803020104030203" pitchFamily="2" charset="-79"/>
              </a:rPr>
              <a:t>Combining</a:t>
            </a:r>
            <a:r>
              <a:rPr lang="fr-FR" sz="2400" dirty="0">
                <a:latin typeface="Aharoni" panose="02010803020104030203" pitchFamily="2" charset="-79"/>
                <a:cs typeface="Aharoni" panose="02010803020104030203" pitchFamily="2" charset="-79"/>
              </a:rPr>
              <a:t> </a:t>
            </a:r>
            <a:r>
              <a:rPr lang="fr-FR" sz="2400" dirty="0" err="1">
                <a:latin typeface="Aharoni" panose="02010803020104030203" pitchFamily="2" charset="-79"/>
                <a:cs typeface="Aharoni" panose="02010803020104030203" pitchFamily="2" charset="-79"/>
              </a:rPr>
              <a:t>these</a:t>
            </a:r>
            <a:r>
              <a:rPr lang="fr-FR" sz="2400" dirty="0">
                <a:latin typeface="Aharoni" panose="02010803020104030203" pitchFamily="2" charset="-79"/>
                <a:cs typeface="Aharoni" panose="02010803020104030203" pitchFamily="2" charset="-79"/>
              </a:rPr>
              <a:t> </a:t>
            </a:r>
            <a:r>
              <a:rPr lang="fr-FR" sz="2400" dirty="0" err="1">
                <a:latin typeface="Aharoni" panose="02010803020104030203" pitchFamily="2" charset="-79"/>
                <a:cs typeface="Aharoni" panose="02010803020104030203" pitchFamily="2" charset="-79"/>
              </a:rPr>
              <a:t>colors</a:t>
            </a:r>
            <a:r>
              <a:rPr lang="fr-FR" sz="2400" dirty="0">
                <a:latin typeface="Aharoni" panose="02010803020104030203" pitchFamily="2" charset="-79"/>
                <a:cs typeface="Aharoni" panose="02010803020104030203" pitchFamily="2" charset="-79"/>
              </a:rPr>
              <a:t> </a:t>
            </a:r>
            <a:r>
              <a:rPr lang="fr-FR" sz="2400" dirty="0" err="1">
                <a:latin typeface="Aharoni" panose="02010803020104030203" pitchFamily="2" charset="-79"/>
                <a:cs typeface="Aharoni" panose="02010803020104030203" pitchFamily="2" charset="-79"/>
              </a:rPr>
              <a:t>is</a:t>
            </a:r>
            <a:r>
              <a:rPr lang="fr-FR" sz="2400" dirty="0">
                <a:latin typeface="Aharoni" panose="02010803020104030203" pitchFamily="2" charset="-79"/>
                <a:cs typeface="Aharoni" panose="02010803020104030203" pitchFamily="2" charset="-79"/>
              </a:rPr>
              <a:t> the standard </a:t>
            </a:r>
            <a:r>
              <a:rPr lang="fr-FR" sz="2400" dirty="0" err="1">
                <a:latin typeface="Aharoni" panose="02010803020104030203" pitchFamily="2" charset="-79"/>
                <a:cs typeface="Aharoni" panose="02010803020104030203" pitchFamily="2" charset="-79"/>
              </a:rPr>
              <a:t>method</a:t>
            </a:r>
            <a:r>
              <a:rPr lang="fr-FR" sz="2400" dirty="0">
                <a:latin typeface="Aharoni" panose="02010803020104030203" pitchFamily="2" charset="-79"/>
                <a:cs typeface="Aharoni" panose="02010803020104030203" pitchFamily="2" charset="-79"/>
              </a:rPr>
              <a:t> of </a:t>
            </a:r>
            <a:r>
              <a:rPr lang="fr-FR" sz="2400" dirty="0" err="1">
                <a:latin typeface="Aharoni" panose="02010803020104030203" pitchFamily="2" charset="-79"/>
                <a:cs typeface="Aharoni" panose="02010803020104030203" pitchFamily="2" charset="-79"/>
              </a:rPr>
              <a:t>producing</a:t>
            </a:r>
            <a:r>
              <a:rPr lang="fr-FR" sz="2400" dirty="0">
                <a:latin typeface="Aharoni" panose="02010803020104030203" pitchFamily="2" charset="-79"/>
                <a:cs typeface="Aharoni" panose="02010803020104030203" pitchFamily="2" charset="-79"/>
              </a:rPr>
              <a:t> </a:t>
            </a:r>
            <a:r>
              <a:rPr lang="fr-FR" sz="2400" dirty="0" err="1">
                <a:latin typeface="Aharoni" panose="02010803020104030203" pitchFamily="2" charset="-79"/>
                <a:cs typeface="Aharoni" panose="02010803020104030203" pitchFamily="2" charset="-79"/>
              </a:rPr>
              <a:t>color</a:t>
            </a:r>
            <a:r>
              <a:rPr lang="fr-FR" sz="2400" dirty="0">
                <a:latin typeface="Aharoni" panose="02010803020104030203" pitchFamily="2" charset="-79"/>
                <a:cs typeface="Aharoni" panose="02010803020104030203" pitchFamily="2" charset="-79"/>
              </a:rPr>
              <a:t> images on </a:t>
            </a:r>
            <a:r>
              <a:rPr lang="fr-FR" sz="2400" dirty="0" err="1">
                <a:latin typeface="Aharoni" panose="02010803020104030203" pitchFamily="2" charset="-79"/>
                <a:cs typeface="Aharoni" panose="02010803020104030203" pitchFamily="2" charset="-79"/>
              </a:rPr>
              <a:t>screens</a:t>
            </a:r>
            <a:r>
              <a:rPr lang="fr-FR" sz="2400" dirty="0">
                <a:latin typeface="Aharoni" panose="02010803020104030203" pitchFamily="2" charset="-79"/>
                <a:cs typeface="Aharoni" panose="02010803020104030203" pitchFamily="2" charset="-79"/>
              </a:rPr>
              <a:t> </a:t>
            </a:r>
            <a:r>
              <a:rPr lang="fr-FR" sz="2400" dirty="0" err="1">
                <a:latin typeface="Aharoni" panose="02010803020104030203" pitchFamily="2" charset="-79"/>
                <a:cs typeface="Aharoni" panose="02010803020104030203" pitchFamily="2" charset="-79"/>
              </a:rPr>
              <a:t>like</a:t>
            </a:r>
            <a:r>
              <a:rPr lang="fr-FR" sz="2400" dirty="0">
                <a:latin typeface="Aharoni" panose="02010803020104030203" pitchFamily="2" charset="-79"/>
                <a:cs typeface="Aharoni" panose="02010803020104030203" pitchFamily="2" charset="-79"/>
              </a:rPr>
              <a:t> </a:t>
            </a:r>
            <a:r>
              <a:rPr lang="fr-FR" sz="2400" dirty="0" err="1">
                <a:latin typeface="Aharoni" panose="02010803020104030203" pitchFamily="2" charset="-79"/>
                <a:cs typeface="Aharoni" panose="02010803020104030203" pitchFamily="2" charset="-79"/>
              </a:rPr>
              <a:t>TVs</a:t>
            </a:r>
            <a:r>
              <a:rPr lang="fr-FR" sz="2400" dirty="0">
                <a:latin typeface="Aharoni" panose="02010803020104030203" pitchFamily="2" charset="-79"/>
                <a:cs typeface="Aharoni" panose="02010803020104030203" pitchFamily="2" charset="-79"/>
              </a:rPr>
              <a:t>, computers, phones… </a:t>
            </a:r>
          </a:p>
        </p:txBody>
      </p:sp>
      <p:sp>
        <p:nvSpPr>
          <p:cNvPr id="6" name="TextBox 6">
            <a:extLst>
              <a:ext uri="{FF2B5EF4-FFF2-40B4-BE49-F238E27FC236}">
                <a16:creationId xmlns:a16="http://schemas.microsoft.com/office/drawing/2014/main" id="{9205458D-6C23-414A-828F-683E5F29F105}"/>
              </a:ext>
            </a:extLst>
          </p:cNvPr>
          <p:cNvSpPr txBox="1"/>
          <p:nvPr/>
        </p:nvSpPr>
        <p:spPr>
          <a:xfrm>
            <a:off x="628650" y="95250"/>
            <a:ext cx="5900737" cy="553998"/>
          </a:xfrm>
          <a:prstGeom prst="rect">
            <a:avLst/>
          </a:prstGeom>
          <a:noFill/>
        </p:spPr>
        <p:txBody>
          <a:bodyPr wrap="square" rtlCol="0">
            <a:spAutoFit/>
          </a:bodyPr>
          <a:lstStyle/>
          <a:p>
            <a:r>
              <a:rPr lang="en-US" sz="2400" dirty="0">
                <a:solidFill>
                  <a:schemeClr val="bg1"/>
                </a:solidFill>
                <a:latin typeface="Aharoni" panose="02010803020104030203" pitchFamily="2" charset="-79"/>
                <a:cs typeface="Aharoni" panose="02010803020104030203" pitchFamily="2" charset="-79"/>
              </a:rPr>
              <a:t>RGB images</a:t>
            </a:r>
            <a:r>
              <a:rPr lang="en-US" sz="3000" dirty="0">
                <a:solidFill>
                  <a:schemeClr val="bg1"/>
                </a:solidFill>
                <a:latin typeface="Aharoni" panose="02010803020104030203" pitchFamily="2" charset="-79"/>
                <a:cs typeface="Aharoni" panose="02010803020104030203" pitchFamily="2" charset="-79"/>
              </a:rPr>
              <a:t>:</a:t>
            </a:r>
            <a:endParaRPr lang="fr-FR" sz="3000" dirty="0">
              <a:solidFill>
                <a:schemeClr val="bg1"/>
              </a:solidFill>
              <a:latin typeface="Aharoni" panose="02010803020104030203" pitchFamily="2" charset="-79"/>
              <a:cs typeface="Aharoni" panose="02010803020104030203" pitchFamily="2" charset="-79"/>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853" y="2406834"/>
            <a:ext cx="4799355" cy="3654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descr="C:\Users\Mounir\Desktop\ai\lecture3\1_VZ2D3BS9avtqzOMvj-9vb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9387" y="2047875"/>
            <a:ext cx="569595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302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extBox 6">
            <a:extLst>
              <a:ext uri="{FF2B5EF4-FFF2-40B4-BE49-F238E27FC236}">
                <a16:creationId xmlns:a16="http://schemas.microsoft.com/office/drawing/2014/main" id="{9205458D-6C23-414A-828F-683E5F29F105}"/>
              </a:ext>
            </a:extLst>
          </p:cNvPr>
          <p:cNvSpPr txBox="1"/>
          <p:nvPr/>
        </p:nvSpPr>
        <p:spPr>
          <a:xfrm>
            <a:off x="628650" y="95250"/>
            <a:ext cx="5900737" cy="553998"/>
          </a:xfrm>
          <a:prstGeom prst="rect">
            <a:avLst/>
          </a:prstGeom>
          <a:noFill/>
        </p:spPr>
        <p:txBody>
          <a:bodyPr wrap="square" rtlCol="0">
            <a:spAutoFit/>
          </a:bodyPr>
          <a:lstStyle/>
          <a:p>
            <a:r>
              <a:rPr lang="en-US" sz="2400" dirty="0">
                <a:solidFill>
                  <a:schemeClr val="bg1"/>
                </a:solidFill>
                <a:latin typeface="Aharoni" panose="02010803020104030203" pitchFamily="2" charset="-79"/>
                <a:cs typeface="Aharoni" panose="02010803020104030203" pitchFamily="2" charset="-79"/>
              </a:rPr>
              <a:t>Convolution</a:t>
            </a:r>
            <a:r>
              <a:rPr lang="en-US" sz="3000" dirty="0">
                <a:solidFill>
                  <a:schemeClr val="bg1"/>
                </a:solidFill>
                <a:latin typeface="Aharoni" panose="02010803020104030203" pitchFamily="2" charset="-79"/>
                <a:cs typeface="Aharoni" panose="02010803020104030203" pitchFamily="2" charset="-79"/>
              </a:rPr>
              <a:t>:</a:t>
            </a:r>
            <a:endParaRPr lang="fr-FR" sz="3000" dirty="0">
              <a:solidFill>
                <a:schemeClr val="bg1"/>
              </a:solidFill>
              <a:latin typeface="Aharoni" panose="02010803020104030203" pitchFamily="2" charset="-79"/>
              <a:cs typeface="Aharoni" panose="02010803020104030203" pitchFamily="2" charset="-79"/>
            </a:endParaRPr>
          </a:p>
        </p:txBody>
      </p:sp>
      <p:sp>
        <p:nvSpPr>
          <p:cNvPr id="12" name="TextBox 11">
            <a:extLst>
              <a:ext uri="{FF2B5EF4-FFF2-40B4-BE49-F238E27FC236}">
                <a16:creationId xmlns:a16="http://schemas.microsoft.com/office/drawing/2014/main" id="{98BCDECD-A316-4F5A-8E69-577FDA236A40}"/>
              </a:ext>
            </a:extLst>
          </p:cNvPr>
          <p:cNvSpPr txBox="1"/>
          <p:nvPr/>
        </p:nvSpPr>
        <p:spPr>
          <a:xfrm>
            <a:off x="560464" y="973142"/>
            <a:ext cx="11071069" cy="2308324"/>
          </a:xfrm>
          <a:prstGeom prst="rect">
            <a:avLst/>
          </a:prstGeom>
          <a:noFill/>
        </p:spPr>
        <p:txBody>
          <a:bodyPr wrap="square" rtlCol="0">
            <a:spAutoFit/>
          </a:bodyPr>
          <a:lstStyle/>
          <a:p>
            <a:r>
              <a:rPr lang="en-US" sz="2400" dirty="0">
                <a:latin typeface="Aharoni" panose="02010803020104030203" pitchFamily="2" charset="-79"/>
                <a:cs typeface="Aharoni" panose="02010803020104030203" pitchFamily="2" charset="-79"/>
              </a:rPr>
              <a:t>The convolution works like filters that see tiny squares and slide through the whole image and capturing the most striking features. </a:t>
            </a:r>
          </a:p>
          <a:p>
            <a:r>
              <a:rPr lang="en-GB" sz="2400" dirty="0">
                <a:latin typeface="Aharoni" panose="02010803020104030203" pitchFamily="2" charset="-79"/>
                <a:cs typeface="Aharoni" panose="02010803020104030203" pitchFamily="2" charset="-79"/>
              </a:rPr>
              <a:t>In other words, with a 5x5x1 image and a filter that covers a 3x3 image area and 1 step motion (called stride), the filter will pass through the entire image, in each one of the channels, creating at the end a 3x3x1 feature map or activation map.</a:t>
            </a:r>
            <a:endParaRPr lang="fr-FR" sz="2400" dirty="0">
              <a:latin typeface="Aharoni" panose="02010803020104030203" pitchFamily="2" charset="-79"/>
              <a:cs typeface="Aharoni" panose="02010803020104030203" pitchFamily="2" charset="-79"/>
            </a:endParaRPr>
          </a:p>
        </p:txBody>
      </p:sp>
      <p:pic>
        <p:nvPicPr>
          <p:cNvPr id="4098" name="Picture 2" descr="C:\Users\Mounir\Desktop\ai\lecture3\1_4yv0yIH0nVhSOv3AkLUIi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4189" y="3528811"/>
            <a:ext cx="5780746" cy="2337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262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276225" y="60864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extBox 11">
            <a:extLst>
              <a:ext uri="{FF2B5EF4-FFF2-40B4-BE49-F238E27FC236}">
                <a16:creationId xmlns:a16="http://schemas.microsoft.com/office/drawing/2014/main" id="{98BCDECD-A316-4F5A-8E69-577FDA236A40}"/>
              </a:ext>
            </a:extLst>
          </p:cNvPr>
          <p:cNvSpPr txBox="1"/>
          <p:nvPr/>
        </p:nvSpPr>
        <p:spPr>
          <a:xfrm>
            <a:off x="919162" y="1094686"/>
            <a:ext cx="5319712" cy="553998"/>
          </a:xfrm>
          <a:prstGeom prst="rect">
            <a:avLst/>
          </a:prstGeom>
          <a:noFill/>
        </p:spPr>
        <p:txBody>
          <a:bodyPr wrap="square" rtlCol="0">
            <a:spAutoFit/>
          </a:bodyPr>
          <a:lstStyle/>
          <a:p>
            <a:r>
              <a:rPr lang="fr-FR" sz="2400" dirty="0">
                <a:latin typeface="Aharoni" panose="02010803020104030203" pitchFamily="2" charset="-79"/>
                <a:cs typeface="Aharoni" panose="02010803020104030203" pitchFamily="2" charset="-79"/>
              </a:rPr>
              <a:t>This </a:t>
            </a:r>
            <a:r>
              <a:rPr lang="fr-FR" sz="2400" dirty="0" err="1">
                <a:latin typeface="Aharoni" panose="02010803020104030203" pitchFamily="2" charset="-79"/>
                <a:cs typeface="Aharoni" panose="02010803020104030203" pitchFamily="2" charset="-79"/>
              </a:rPr>
              <a:t>is</a:t>
            </a:r>
            <a:r>
              <a:rPr lang="fr-FR" sz="2400" dirty="0">
                <a:latin typeface="Aharoni" panose="02010803020104030203" pitchFamily="2" charset="-79"/>
                <a:cs typeface="Aharoni" panose="02010803020104030203" pitchFamily="2" charset="-79"/>
              </a:rPr>
              <a:t> how </a:t>
            </a:r>
            <a:r>
              <a:rPr lang="fr-FR" sz="2400" dirty="0" err="1">
                <a:latin typeface="Aharoni" panose="02010803020104030203" pitchFamily="2" charset="-79"/>
                <a:cs typeface="Aharoni" panose="02010803020104030203" pitchFamily="2" charset="-79"/>
              </a:rPr>
              <a:t>it</a:t>
            </a:r>
            <a:r>
              <a:rPr lang="fr-FR" sz="2400" dirty="0">
                <a:latin typeface="Aharoni" panose="02010803020104030203" pitchFamily="2" charset="-79"/>
                <a:cs typeface="Aharoni" panose="02010803020104030203" pitchFamily="2" charset="-79"/>
              </a:rPr>
              <a:t> </a:t>
            </a:r>
            <a:r>
              <a:rPr lang="fr-FR" sz="2400" dirty="0" err="1">
                <a:latin typeface="Aharoni" panose="02010803020104030203" pitchFamily="2" charset="-79"/>
                <a:cs typeface="Aharoni" panose="02010803020104030203" pitchFamily="2" charset="-79"/>
              </a:rPr>
              <a:t>works</a:t>
            </a:r>
            <a:r>
              <a:rPr lang="fr-FR" sz="3000" dirty="0">
                <a:latin typeface="Aharoni" panose="02010803020104030203" pitchFamily="2" charset="-79"/>
                <a:cs typeface="Aharoni" panose="02010803020104030203" pitchFamily="2" charset="-79"/>
              </a:rPr>
              <a:t>:</a:t>
            </a:r>
          </a:p>
        </p:txBody>
      </p:sp>
      <p:sp>
        <p:nvSpPr>
          <p:cNvPr id="6" name="TextBox 6">
            <a:extLst>
              <a:ext uri="{FF2B5EF4-FFF2-40B4-BE49-F238E27FC236}">
                <a16:creationId xmlns:a16="http://schemas.microsoft.com/office/drawing/2014/main" id="{9205458D-6C23-414A-828F-683E5F29F105}"/>
              </a:ext>
            </a:extLst>
          </p:cNvPr>
          <p:cNvSpPr txBox="1"/>
          <p:nvPr/>
        </p:nvSpPr>
        <p:spPr>
          <a:xfrm>
            <a:off x="628650" y="95250"/>
            <a:ext cx="5900737" cy="553998"/>
          </a:xfrm>
          <a:prstGeom prst="rect">
            <a:avLst/>
          </a:prstGeom>
          <a:noFill/>
        </p:spPr>
        <p:txBody>
          <a:bodyPr wrap="square" rtlCol="0">
            <a:spAutoFit/>
          </a:bodyPr>
          <a:lstStyle/>
          <a:p>
            <a:r>
              <a:rPr lang="en-US" sz="2400" dirty="0">
                <a:solidFill>
                  <a:schemeClr val="bg1"/>
                </a:solidFill>
                <a:latin typeface="Aharoni" panose="02010803020104030203" pitchFamily="2" charset="-79"/>
                <a:cs typeface="Aharoni" panose="02010803020104030203" pitchFamily="2" charset="-79"/>
              </a:rPr>
              <a:t>Convolution</a:t>
            </a:r>
            <a:r>
              <a:rPr lang="en-US" sz="3000" dirty="0">
                <a:solidFill>
                  <a:schemeClr val="bg1"/>
                </a:solidFill>
                <a:latin typeface="Aharoni" panose="02010803020104030203" pitchFamily="2" charset="-79"/>
                <a:cs typeface="Aharoni" panose="02010803020104030203" pitchFamily="2" charset="-79"/>
              </a:rPr>
              <a:t>:</a:t>
            </a:r>
            <a:endParaRPr lang="fr-FR" sz="3000" dirty="0">
              <a:solidFill>
                <a:schemeClr val="bg1"/>
              </a:solidFill>
              <a:latin typeface="Aharoni" panose="02010803020104030203" pitchFamily="2" charset="-79"/>
              <a:cs typeface="Aharoni" panose="02010803020104030203" pitchFamily="2" charset="-79"/>
            </a:endParaRPr>
          </a:p>
        </p:txBody>
      </p:sp>
      <p:pic>
        <p:nvPicPr>
          <p:cNvPr id="3077" name="Picture 5" descr="C:\Users\Mounir\Desktop\ai\lecture3\1_MrGSULUtkXc0Ou07QouV8A.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591156" y="2041321"/>
            <a:ext cx="4491106" cy="328454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Mounir\Desktop\ai\lecture3\1_4yv0yIH0nVhSOv3AkLUIi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521" y="2356833"/>
            <a:ext cx="5918216" cy="2393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262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87F7AF-9AC5-46E6-9A87-42672BEC6B62}"/>
              </a:ext>
            </a:extLst>
          </p:cNvPr>
          <p:cNvSpPr/>
          <p:nvPr/>
        </p:nvSpPr>
        <p:spPr>
          <a:xfrm>
            <a:off x="-152400" y="-66675"/>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6FF543-FEC0-4196-BDBF-2BA4630A9AB6}"/>
              </a:ext>
            </a:extLst>
          </p:cNvPr>
          <p:cNvSpPr/>
          <p:nvPr/>
        </p:nvSpPr>
        <p:spPr>
          <a:xfrm>
            <a:off x="-152400" y="6073596"/>
            <a:ext cx="126015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extBox 11">
            <a:extLst>
              <a:ext uri="{FF2B5EF4-FFF2-40B4-BE49-F238E27FC236}">
                <a16:creationId xmlns:a16="http://schemas.microsoft.com/office/drawing/2014/main" id="{98BCDECD-A316-4F5A-8E69-577FDA236A40}"/>
              </a:ext>
            </a:extLst>
          </p:cNvPr>
          <p:cNvSpPr txBox="1"/>
          <p:nvPr/>
        </p:nvSpPr>
        <p:spPr>
          <a:xfrm>
            <a:off x="262338" y="1094686"/>
            <a:ext cx="10890765" cy="877163"/>
          </a:xfrm>
          <a:prstGeom prst="rect">
            <a:avLst/>
          </a:prstGeom>
          <a:noFill/>
        </p:spPr>
        <p:txBody>
          <a:bodyPr wrap="square" rtlCol="0">
            <a:spAutoFit/>
          </a:bodyPr>
          <a:lstStyle/>
          <a:p>
            <a:r>
              <a:rPr lang="fr-FR" sz="2400" dirty="0" err="1">
                <a:latin typeface="Aharoni" panose="02010803020104030203" pitchFamily="2" charset="-79"/>
                <a:cs typeface="Aharoni" panose="02010803020104030203" pitchFamily="2" charset="-79"/>
              </a:rPr>
              <a:t>Feature</a:t>
            </a:r>
            <a:r>
              <a:rPr lang="fr-FR" sz="2400" dirty="0">
                <a:latin typeface="Aharoni" panose="02010803020104030203" pitchFamily="2" charset="-79"/>
                <a:cs typeface="Aharoni" panose="02010803020104030203" pitchFamily="2" charset="-79"/>
              </a:rPr>
              <a:t> </a:t>
            </a:r>
            <a:r>
              <a:rPr lang="fr-FR" sz="2400" dirty="0" err="1">
                <a:latin typeface="Aharoni" panose="02010803020104030203" pitchFamily="2" charset="-79"/>
                <a:cs typeface="Aharoni" panose="02010803020104030203" pitchFamily="2" charset="-79"/>
              </a:rPr>
              <a:t>map</a:t>
            </a:r>
            <a:r>
              <a:rPr lang="fr-FR" sz="3000" dirty="0">
                <a:latin typeface="Aharoni" panose="02010803020104030203" pitchFamily="2" charset="-79"/>
                <a:cs typeface="Aharoni" panose="02010803020104030203" pitchFamily="2" charset="-79"/>
              </a:rPr>
              <a:t>:</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it</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is</a:t>
            </a:r>
            <a:r>
              <a:rPr lang="fr-FR" sz="2100" dirty="0">
                <a:latin typeface="Aharoni" panose="02010803020104030203" pitchFamily="2" charset="-79"/>
                <a:cs typeface="Aharoni" panose="02010803020104030203" pitchFamily="2" charset="-79"/>
              </a:rPr>
              <a:t> the output of the convolution </a:t>
            </a:r>
            <a:r>
              <a:rPr lang="fr-FR" sz="2100" dirty="0" err="1">
                <a:latin typeface="Aharoni" panose="02010803020104030203" pitchFamily="2" charset="-79"/>
                <a:cs typeface="Aharoni" panose="02010803020104030203" pitchFamily="2" charset="-79"/>
              </a:rPr>
              <a:t>operation</a:t>
            </a:r>
            <a:r>
              <a:rPr lang="fr-FR" sz="2100" dirty="0">
                <a:latin typeface="Aharoni" panose="02010803020104030203" pitchFamily="2" charset="-79"/>
                <a:cs typeface="Aharoni" panose="02010803020104030203" pitchFamily="2" charset="-79"/>
              </a:rPr>
              <a:t>, and </a:t>
            </a:r>
            <a:r>
              <a:rPr lang="fr-FR" sz="2100" dirty="0" err="1">
                <a:latin typeface="Aharoni" panose="02010803020104030203" pitchFamily="2" charset="-79"/>
                <a:cs typeface="Aharoni" panose="02010803020104030203" pitchFamily="2" charset="-79"/>
              </a:rPr>
              <a:t>its</a:t>
            </a:r>
            <a:r>
              <a:rPr lang="fr-FR" sz="2100" dirty="0">
                <a:latin typeface="Aharoni" panose="02010803020104030203" pitchFamily="2" charset="-79"/>
                <a:cs typeface="Aharoni" panose="02010803020104030203" pitchFamily="2" charset="-79"/>
              </a:rPr>
              <a:t> dimension </a:t>
            </a:r>
            <a:r>
              <a:rPr lang="fr-FR" sz="2100" dirty="0" err="1">
                <a:latin typeface="Aharoni" panose="02010803020104030203" pitchFamily="2" charset="-79"/>
                <a:cs typeface="Aharoni" panose="02010803020104030203" pitchFamily="2" charset="-79"/>
              </a:rPr>
              <a:t>can</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be</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calculated</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with</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this</a:t>
            </a:r>
            <a:r>
              <a:rPr lang="fr-FR" sz="2100" dirty="0">
                <a:latin typeface="Aharoni" panose="02010803020104030203" pitchFamily="2" charset="-79"/>
                <a:cs typeface="Aharoni" panose="02010803020104030203" pitchFamily="2" charset="-79"/>
              </a:rPr>
              <a:t> </a:t>
            </a:r>
            <a:r>
              <a:rPr lang="fr-FR" sz="2100" dirty="0" err="1">
                <a:latin typeface="Aharoni" panose="02010803020104030203" pitchFamily="2" charset="-79"/>
                <a:cs typeface="Aharoni" panose="02010803020104030203" pitchFamily="2" charset="-79"/>
              </a:rPr>
              <a:t>operation</a:t>
            </a:r>
            <a:r>
              <a:rPr lang="fr-FR" sz="2100" dirty="0">
                <a:latin typeface="Aharoni" panose="02010803020104030203" pitchFamily="2" charset="-79"/>
                <a:cs typeface="Aharoni" panose="02010803020104030203" pitchFamily="2" charset="-79"/>
              </a:rPr>
              <a:t>.</a:t>
            </a:r>
          </a:p>
        </p:txBody>
      </p:sp>
      <p:sp>
        <p:nvSpPr>
          <p:cNvPr id="6" name="TextBox 6">
            <a:extLst>
              <a:ext uri="{FF2B5EF4-FFF2-40B4-BE49-F238E27FC236}">
                <a16:creationId xmlns:a16="http://schemas.microsoft.com/office/drawing/2014/main" id="{9205458D-6C23-414A-828F-683E5F29F105}"/>
              </a:ext>
            </a:extLst>
          </p:cNvPr>
          <p:cNvSpPr txBox="1"/>
          <p:nvPr/>
        </p:nvSpPr>
        <p:spPr>
          <a:xfrm>
            <a:off x="628650" y="95250"/>
            <a:ext cx="5900737" cy="553998"/>
          </a:xfrm>
          <a:prstGeom prst="rect">
            <a:avLst/>
          </a:prstGeom>
          <a:noFill/>
        </p:spPr>
        <p:txBody>
          <a:bodyPr wrap="square" rtlCol="0">
            <a:spAutoFit/>
          </a:bodyPr>
          <a:lstStyle/>
          <a:p>
            <a:r>
              <a:rPr lang="en-US" sz="2400" dirty="0">
                <a:solidFill>
                  <a:schemeClr val="bg1"/>
                </a:solidFill>
                <a:latin typeface="Aharoni" panose="02010803020104030203" pitchFamily="2" charset="-79"/>
                <a:cs typeface="Aharoni" panose="02010803020104030203" pitchFamily="2" charset="-79"/>
              </a:rPr>
              <a:t>Convolution</a:t>
            </a:r>
            <a:r>
              <a:rPr lang="en-US" sz="3000" dirty="0">
                <a:solidFill>
                  <a:schemeClr val="bg1"/>
                </a:solidFill>
                <a:latin typeface="Aharoni" panose="02010803020104030203" pitchFamily="2" charset="-79"/>
                <a:cs typeface="Aharoni" panose="02010803020104030203" pitchFamily="2" charset="-79"/>
              </a:rPr>
              <a:t>:</a:t>
            </a:r>
            <a:endParaRPr lang="fr-FR" sz="3000" dirty="0">
              <a:solidFill>
                <a:schemeClr val="bg1"/>
              </a:solidFill>
              <a:latin typeface="Aharoni" panose="02010803020104030203" pitchFamily="2" charset="-79"/>
              <a:cs typeface="Aharoni" panose="02010803020104030203" pitchFamily="2" charset="-79"/>
            </a:endParaRPr>
          </a:p>
        </p:txBody>
      </p:sp>
      <p:pic>
        <p:nvPicPr>
          <p:cNvPr id="5122" name="Picture 2" descr="C:\Users\Mounir\Desktop\ai\lecture3\1_kYSsNpy0b3fIonQya66VS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532" y="2215166"/>
            <a:ext cx="5929441" cy="312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991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579</TotalTime>
  <Words>543</Words>
  <Application>Microsoft Office PowerPoint</Application>
  <PresentationFormat>Widescreen</PresentationFormat>
  <Paragraphs>47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Aharoni</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Adel Bennaceur</dc:creator>
  <cp:lastModifiedBy>El Yono</cp:lastModifiedBy>
  <cp:revision>44</cp:revision>
  <dcterms:created xsi:type="dcterms:W3CDTF">2020-03-07T16:37:42Z</dcterms:created>
  <dcterms:modified xsi:type="dcterms:W3CDTF">2022-02-27T19:16:07Z</dcterms:modified>
</cp:coreProperties>
</file>