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4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59E5-EF1F-4183-95DD-AF5DDA76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A4971-19A9-4BCB-BB89-0BF0BEC9D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AD88-B5AE-4F4B-96D4-2616CD4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6911-4FBC-4EE0-8A82-90A61983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8F82B-6201-4171-B562-9E0DB0BF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3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5B84-E0AE-44D8-9B3A-471FC0E8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DE648-DBEE-4DC5-8A31-A0BCA51F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0955-E188-48CE-9BB6-AC40B96C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1BB7-AC4C-4CBD-A7F1-FC494139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948E-EFE6-4EA6-A7B7-82D7CB59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C2F04-0ABC-45D8-BC3C-E1C5C7DE1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F3A43-C68D-4B2A-A431-8CC8C20B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D5AD-B425-476B-99CC-75CB244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6DA5-CD2A-4161-9558-F6750EA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85EB-D131-4A16-842C-E75C0889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4CE-F0FD-430D-8C09-1BCFD8E2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F0C1-E931-4EC3-B759-29F75FD7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2870-891F-4B23-8C71-81609CDA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535E-5966-4B35-A48B-E0850C40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B563-1B5E-4FE0-9963-01132747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DB4-16D9-422E-B1A3-99797C13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D6285-BDBE-4BD0-AE77-66A992D2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92-C4D7-4893-AAA7-EA2EDEC2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5E58-AB77-4AD0-A202-9433265F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1AA7-58CD-484B-92DE-401C5192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C22F-AA6C-468B-8E54-22DEAC8D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46AC-5A95-4F71-A11A-BA934D2E1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D958C-A10D-4BE8-960C-BCAD388C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9A1BA-B390-4FD4-ACD1-4090BB7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BDB0-02E7-4948-9E8F-C1EF35F1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EE60-DF78-489D-A816-E228B836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58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29CB-5B07-433E-A474-231DAB93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72C0-05A2-4618-A29D-DCD59A96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34A0-581F-4025-99E4-19A7F7BD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90EDC-D2AE-4EDD-99B5-047E7BB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493B-DAF2-4D52-8609-79BAA0CEF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ED51E-84A9-4850-8A48-D98EA6D1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4E2AA-E1DA-416D-8D75-F85DC5E3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CD7-2D4B-4A01-870A-AF293A02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4FF3-512C-4213-A8AF-A8D0389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C8B3-4F25-44AD-B05F-8BD8559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087A2-5385-4303-87EE-50FE72A3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990D5-9F8A-445B-B917-524E450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75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6418F-003E-4FE9-A359-E8A51A5E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AF12C-E099-46C6-BA92-68E3BF9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5EBD4-C98A-4131-A43B-6637338A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7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B6D-3D31-4B0D-83CE-8FCFE965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9790-B608-4859-A696-E834326D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79B0-3C2E-4267-94DC-2CEC4FA6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351C-7EC7-42D9-AACF-2F72B52B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B8AA-DAA3-4947-9562-B2FC312E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C30C-8479-40A1-8F32-C8C7A678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6C0-8476-4AB7-9105-8CAAB0E9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88B2-335D-4240-9943-644C9700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089A-A8D0-429C-8F07-A769F2A7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CD7FF-D571-4071-8577-940F2790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F8E88-DABE-4501-B197-C76B0B8A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29C3D-0994-4077-AF9D-C118B578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4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F78C1-878A-4C4C-94F3-3BDB1A3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F36E-AD05-47F0-82AF-D57163D10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10F0-7ADA-4ED5-87F2-75745B48C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8DBE-C280-4456-954C-2412249BAF6A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CD6B-3BB1-4A2B-999D-F390CDB75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1ED2-FF82-4F79-BBAA-B1099AC8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FFD1-C793-4119-85FE-5E65B241A4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47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68725-A54E-41EC-9EEB-96ECA2F1709D}"/>
              </a:ext>
            </a:extLst>
          </p:cNvPr>
          <p:cNvSpPr txBox="1"/>
          <p:nvPr/>
        </p:nvSpPr>
        <p:spPr>
          <a:xfrm>
            <a:off x="338137" y="1683934"/>
            <a:ext cx="1162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cs typeface="Aharoni" panose="02010803020104030203" pitchFamily="2" charset="-79"/>
              </a:rPr>
              <a:t>Introduction to Deep Learning and computer vision </a:t>
            </a:r>
            <a:endParaRPr lang="fr-FR" sz="3200" dirty="0"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7B988-EC5D-440E-8EEB-24148052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83" y="2118576"/>
            <a:ext cx="3490208" cy="34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4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276225" y="-86559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5186E-8CD6-4F9F-8F0E-EDBD6988DD3F}"/>
              </a:ext>
            </a:extLst>
          </p:cNvPr>
          <p:cNvSpPr txBox="1"/>
          <p:nvPr/>
        </p:nvSpPr>
        <p:spPr>
          <a:xfrm>
            <a:off x="228601" y="164454"/>
            <a:ext cx="751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Example Application : Linear regression </a:t>
            </a:r>
            <a:r>
              <a:rPr lang="en-US" sz="2800" dirty="0">
                <a:solidFill>
                  <a:schemeClr val="bg1"/>
                </a:solidFill>
                <a:cs typeface="Aharoni" panose="02010803020104030203" pitchFamily="2" charset="-79"/>
              </a:rPr>
              <a:t>*</a:t>
            </a:r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E1220-ADD6-4942-AD55-E61FE50464B2}"/>
              </a:ext>
            </a:extLst>
          </p:cNvPr>
          <p:cNvSpPr txBox="1"/>
          <p:nvPr/>
        </p:nvSpPr>
        <p:spPr>
          <a:xfrm>
            <a:off x="520701" y="1730192"/>
            <a:ext cx="621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haroni" panose="02010803020104030203" pitchFamily="2" charset="-79"/>
              </a:rPr>
              <a:t>Mathematical</a:t>
            </a:r>
            <a:r>
              <a:rPr lang="en-US" sz="2000" dirty="0"/>
              <a:t> </a:t>
            </a:r>
            <a:r>
              <a:rPr lang="en-US" sz="2000" dirty="0">
                <a:cs typeface="Aharoni" panose="02010803020104030203" pitchFamily="2" charset="-79"/>
              </a:rPr>
              <a:t>model</a:t>
            </a:r>
            <a:endParaRPr lang="fr-FR" sz="2000" dirty="0"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E80CD-671C-4277-99F1-C8A5B1CA0AF4}"/>
              </a:ext>
            </a:extLst>
          </p:cNvPr>
          <p:cNvSpPr txBox="1"/>
          <p:nvPr/>
        </p:nvSpPr>
        <p:spPr>
          <a:xfrm>
            <a:off x="228601" y="6251587"/>
            <a:ext cx="530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cs typeface="Aharoni" panose="02010803020104030203" pitchFamily="2" charset="-79"/>
              </a:rPr>
              <a:t>* </a:t>
            </a:r>
            <a:r>
              <a:rPr lang="fr-FR" dirty="0" err="1">
                <a:solidFill>
                  <a:schemeClr val="bg1"/>
                </a:solidFill>
                <a:cs typeface="Aharoni" panose="02010803020104030203" pitchFamily="2" charset="-79"/>
              </a:rPr>
              <a:t>Regression</a:t>
            </a:r>
            <a:r>
              <a:rPr lang="fr-FR" dirty="0">
                <a:solidFill>
                  <a:schemeClr val="bg1"/>
                </a:solidFill>
                <a:cs typeface="Aharoni" panose="02010803020104030203" pitchFamily="2" charset="-79"/>
              </a:rPr>
              <a:t>: </a:t>
            </a:r>
            <a:r>
              <a:rPr lang="fr-FR" dirty="0" err="1">
                <a:solidFill>
                  <a:schemeClr val="bg1"/>
                </a:solidFill>
                <a:cs typeface="Aharoni" panose="02010803020104030203" pitchFamily="2" charset="-79"/>
              </a:rPr>
              <a:t>predict</a:t>
            </a:r>
            <a:r>
              <a:rPr lang="fr-FR" dirty="0">
                <a:solidFill>
                  <a:schemeClr val="bg1"/>
                </a:solidFill>
                <a:cs typeface="Aharoni" panose="02010803020104030203" pitchFamily="2" charset="-79"/>
              </a:rPr>
              <a:t> real-</a:t>
            </a:r>
            <a:r>
              <a:rPr lang="fr-FR" dirty="0" err="1">
                <a:solidFill>
                  <a:schemeClr val="bg1"/>
                </a:solidFill>
                <a:cs typeface="Aharoni" panose="02010803020104030203" pitchFamily="2" charset="-79"/>
              </a:rPr>
              <a:t>valued</a:t>
            </a:r>
            <a:r>
              <a:rPr lang="fr-FR" dirty="0">
                <a:solidFill>
                  <a:schemeClr val="bg1"/>
                </a:solidFill>
                <a:cs typeface="Aharoni" panose="02010803020104030203" pitchFamily="2" charset="-79"/>
              </a:rPr>
              <a:t> output.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35416-681D-4E4F-A722-284B58F75688}"/>
              </a:ext>
            </a:extLst>
          </p:cNvPr>
          <p:cNvSpPr txBox="1"/>
          <p:nvPr/>
        </p:nvSpPr>
        <p:spPr>
          <a:xfrm>
            <a:off x="520701" y="1099113"/>
            <a:ext cx="1002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Suppose we want to predict the students score bases on study hours.</a:t>
            </a:r>
            <a:endParaRPr lang="fr-FR" dirty="0"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848FD-E8AC-4DDE-8A65-074CA9A9058B}"/>
                  </a:ext>
                </a:extLst>
              </p:cNvPr>
              <p:cNvSpPr txBox="1"/>
              <p:nvPr/>
            </p:nvSpPr>
            <p:spPr>
              <a:xfrm>
                <a:off x="2243667" y="2610088"/>
                <a:ext cx="2772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848FD-E8AC-4DDE-8A65-074CA9A9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67" y="2610088"/>
                <a:ext cx="27728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0765302-D927-4AD7-9E3B-B66BE62FAE5B}"/>
              </a:ext>
            </a:extLst>
          </p:cNvPr>
          <p:cNvSpPr txBox="1"/>
          <p:nvPr/>
        </p:nvSpPr>
        <p:spPr>
          <a:xfrm>
            <a:off x="520701" y="3613094"/>
            <a:ext cx="609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: the output (score predicted)</a:t>
            </a:r>
          </a:p>
          <a:p>
            <a:r>
              <a:rPr lang="en-US" dirty="0"/>
              <a:t>x : the input (study hours).</a:t>
            </a:r>
          </a:p>
          <a:p>
            <a:r>
              <a:rPr lang="en-US" dirty="0"/>
              <a:t>w : weight</a:t>
            </a:r>
          </a:p>
          <a:p>
            <a:r>
              <a:rPr lang="en-US" dirty="0"/>
              <a:t>b : bias 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452B18-1B01-4DFE-B6B1-9F062569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93" y="1660793"/>
            <a:ext cx="5778606" cy="40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276225" y="-39233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F601C-AFF6-4795-983D-BD2EA053C1FD}"/>
              </a:ext>
            </a:extLst>
          </p:cNvPr>
          <p:cNvSpPr txBox="1"/>
          <p:nvPr/>
        </p:nvSpPr>
        <p:spPr>
          <a:xfrm>
            <a:off x="905933" y="1303866"/>
            <a:ext cx="45508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haroni" panose="02010803020104030203" pitchFamily="2" charset="-79"/>
              </a:rPr>
              <a:t>Defining a cost function 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603D6-7E8B-49C3-8BF3-1C9C164A036F}"/>
                  </a:ext>
                </a:extLst>
              </p:cNvPr>
              <p:cNvSpPr txBox="1"/>
              <p:nvPr/>
            </p:nvSpPr>
            <p:spPr>
              <a:xfrm>
                <a:off x="0" y="2624474"/>
                <a:ext cx="5274733" cy="11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603D6-7E8B-49C3-8BF3-1C9C164A0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4474"/>
                <a:ext cx="5274733" cy="1100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6BAA-ED0B-4893-BE74-0A3481EBF72D}"/>
              </a:ext>
            </a:extLst>
          </p:cNvPr>
          <p:cNvSpPr txBox="1"/>
          <p:nvPr/>
        </p:nvSpPr>
        <p:spPr>
          <a:xfrm>
            <a:off x="169335" y="22621"/>
            <a:ext cx="7133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Example Application : Linear regression </a:t>
            </a:r>
            <a:r>
              <a:rPr lang="en-US" sz="2800" dirty="0">
                <a:solidFill>
                  <a:schemeClr val="bg1"/>
                </a:solidFill>
                <a:cs typeface="Aharoni" panose="02010803020104030203" pitchFamily="2" charset="-79"/>
              </a:rPr>
              <a:t>*</a:t>
            </a:r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5C61D-E325-40B1-9DB7-EDA370FB2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31" y="1639041"/>
            <a:ext cx="5649292" cy="39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BCEB51-37C3-40AC-8DFC-B28BB3CB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5"/>
          <a:stretch/>
        </p:blipFill>
        <p:spPr>
          <a:xfrm>
            <a:off x="2455475" y="1209040"/>
            <a:ext cx="7281047" cy="47390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204788" y="-4823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04788" y="59340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05EC-95AA-47A8-BE30-EAE25AC83C61}"/>
              </a:ext>
            </a:extLst>
          </p:cNvPr>
          <p:cNvSpPr txBox="1"/>
          <p:nvPr/>
        </p:nvSpPr>
        <p:spPr>
          <a:xfrm>
            <a:off x="63500" y="57031"/>
            <a:ext cx="642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Example Application : Linear regression </a:t>
            </a:r>
            <a:r>
              <a:rPr lang="en-US" sz="2800" dirty="0">
                <a:solidFill>
                  <a:schemeClr val="bg1"/>
                </a:solidFill>
                <a:cs typeface="Aharoni" panose="02010803020104030203" pitchFamily="2" charset="-79"/>
              </a:rPr>
              <a:t>*</a:t>
            </a:r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DB4FF-B8C7-4391-A818-FDB17D8FF22F}"/>
              </a:ext>
            </a:extLst>
          </p:cNvPr>
          <p:cNvSpPr/>
          <p:nvPr/>
        </p:nvSpPr>
        <p:spPr>
          <a:xfrm>
            <a:off x="2969488" y="1226758"/>
            <a:ext cx="3129280" cy="1660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AA8C2-152D-4858-BD42-E80A276276BE}"/>
                  </a:ext>
                </a:extLst>
              </p:cNvPr>
              <p:cNvSpPr txBox="1"/>
              <p:nvPr/>
            </p:nvSpPr>
            <p:spPr>
              <a:xfrm>
                <a:off x="-1719337" y="1949470"/>
                <a:ext cx="11709400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AA8C2-152D-4858-BD42-E80A276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9337" y="1949470"/>
                <a:ext cx="11709400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2E11336-640C-4EEB-9AC0-B4B1E73DD2F5}"/>
              </a:ext>
            </a:extLst>
          </p:cNvPr>
          <p:cNvSpPr txBox="1"/>
          <p:nvPr/>
        </p:nvSpPr>
        <p:spPr>
          <a:xfrm>
            <a:off x="1032933" y="1380066"/>
            <a:ext cx="54567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haroni" panose="02010803020104030203" pitchFamily="2" charset="-79"/>
              </a:rPr>
              <a:t>Updating and minimizing the error  </a:t>
            </a:r>
            <a:endParaRPr lang="fr-FR" sz="2000" dirty="0">
              <a:cs typeface="Aharoni" panose="02010803020104030203" pitchFamily="2" charset="-79"/>
            </a:endParaRP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C86F5-5B92-4452-BFB3-E714E8DD981F}"/>
              </a:ext>
            </a:extLst>
          </p:cNvPr>
          <p:cNvSpPr txBox="1"/>
          <p:nvPr/>
        </p:nvSpPr>
        <p:spPr>
          <a:xfrm>
            <a:off x="4216643" y="5459987"/>
            <a:ext cx="416317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4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204788" y="-4823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04788" y="59340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05EC-95AA-47A8-BE30-EAE25AC83C61}"/>
              </a:ext>
            </a:extLst>
          </p:cNvPr>
          <p:cNvSpPr txBox="1"/>
          <p:nvPr/>
        </p:nvSpPr>
        <p:spPr>
          <a:xfrm>
            <a:off x="63500" y="57031"/>
            <a:ext cx="642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Example Application : Linear regression </a:t>
            </a:r>
            <a:r>
              <a:rPr lang="en-US" sz="2800" dirty="0">
                <a:solidFill>
                  <a:schemeClr val="bg1"/>
                </a:solidFill>
                <a:cs typeface="Aharoni" panose="02010803020104030203" pitchFamily="2" charset="-79"/>
              </a:rPr>
              <a:t>*</a:t>
            </a:r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DB4FF-B8C7-4391-A818-FDB17D8FF22F}"/>
              </a:ext>
            </a:extLst>
          </p:cNvPr>
          <p:cNvSpPr/>
          <p:nvPr/>
        </p:nvSpPr>
        <p:spPr>
          <a:xfrm>
            <a:off x="2969488" y="1226758"/>
            <a:ext cx="3129280" cy="1660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EB3021-7B60-4C14-8D1D-DBAD724D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88" y="1168930"/>
            <a:ext cx="5750448" cy="45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7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204788" y="0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04789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3700F-EA54-4CE0-BFA0-7303C48AC9E5}"/>
              </a:ext>
            </a:extLst>
          </p:cNvPr>
          <p:cNvSpPr txBox="1"/>
          <p:nvPr/>
        </p:nvSpPr>
        <p:spPr>
          <a:xfrm>
            <a:off x="3969278" y="2763976"/>
            <a:ext cx="411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cs typeface="Aharoni" panose="02010803020104030203" pitchFamily="2" charset="-79"/>
              </a:rPr>
              <a:t>End of Lecture </a:t>
            </a:r>
            <a:endParaRPr lang="fr-FR" sz="40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54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cs typeface="Aharoni" panose="02010803020104030203" pitchFamily="2" charset="-79"/>
              </a:rPr>
              <a:t>	</a:t>
            </a:r>
            <a:r>
              <a:rPr lang="en-US" sz="3200" u="sng" dirty="0">
                <a:cs typeface="Aharoni" panose="02010803020104030203" pitchFamily="2" charset="-79"/>
              </a:rPr>
              <a:t>Outline: </a:t>
            </a:r>
            <a:endParaRPr lang="fr-FR" sz="3200" u="sng" dirty="0"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6549D-4C4C-4EDD-BBBB-1FCCFFA47A14}"/>
              </a:ext>
            </a:extLst>
          </p:cNvPr>
          <p:cNvSpPr txBox="1"/>
          <p:nvPr/>
        </p:nvSpPr>
        <p:spPr>
          <a:xfrm>
            <a:off x="903802" y="1039237"/>
            <a:ext cx="6819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Aharoni" panose="02010803020104030203" pitchFamily="2" charset="-79"/>
              </a:rPr>
              <a:t>Introduction to AI &amp; Machine Learning.</a:t>
            </a:r>
          </a:p>
          <a:p>
            <a:endParaRPr lang="en-US" sz="2200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Aharoni" panose="02010803020104030203" pitchFamily="2" charset="-79"/>
              </a:rPr>
              <a:t>Deep learning and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Aharoni" panose="02010803020104030203" pitchFamily="2" charset="-79"/>
              </a:rPr>
              <a:t>Training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Aharoni" panose="02010803020104030203" pitchFamily="2" charset="-79"/>
              </a:rPr>
              <a:t>Convolutional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Aharoni" panose="02010803020104030203" pitchFamily="2" charset="-79"/>
              </a:rPr>
              <a:t>Training a convolutional neural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cs typeface="Aharoni" panose="02010803020104030203" pitchFamily="2" charset="-79"/>
            </a:endParaRPr>
          </a:p>
          <a:p>
            <a:r>
              <a:rPr lang="fr-FR" sz="22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18436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cs typeface="Aharoni" panose="02010803020104030203" pitchFamily="2" charset="-79"/>
              </a:rPr>
              <a:t>    Introduction to artificial intelligence:</a:t>
            </a:r>
            <a:endParaRPr lang="fr-FR" sz="2400" dirty="0">
              <a:cs typeface="Aharoni" panose="02010803020104030203" pitchFamily="2" charset="-79"/>
            </a:endParaRPr>
          </a:p>
          <a:p>
            <a:pPr lvl="1"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EEE2E-1871-42A3-BF41-5DEC568F1783}"/>
              </a:ext>
            </a:extLst>
          </p:cNvPr>
          <p:cNvSpPr txBox="1"/>
          <p:nvPr/>
        </p:nvSpPr>
        <p:spPr>
          <a:xfrm>
            <a:off x="628650" y="1214437"/>
            <a:ext cx="111728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Aharoni" panose="02010803020104030203" pitchFamily="2" charset="-79"/>
              </a:rPr>
              <a:t>What is artificial intelligence</a:t>
            </a:r>
            <a:r>
              <a:rPr lang="en-US" sz="4000" dirty="0">
                <a:cs typeface="Aharoni" panose="02010803020104030203" pitchFamily="2" charset="-79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cs typeface="Aharoni" panose="02010803020104030203" pitchFamily="2" charset="-79"/>
            </a:endParaRPr>
          </a:p>
          <a:p>
            <a:endParaRPr lang="fr-FR" sz="3200" dirty="0">
              <a:cs typeface="Aharoni" panose="02010803020104030203" pitchFamily="2" charset="-79"/>
            </a:endParaRPr>
          </a:p>
          <a:p>
            <a:r>
              <a:rPr lang="fr-FR" sz="2400" dirty="0">
                <a:cs typeface="Aharoni" panose="02010803020104030203" pitchFamily="2" charset="-79"/>
              </a:rPr>
              <a:t> </a:t>
            </a:r>
            <a:endParaRPr lang="en-US" sz="3200" dirty="0"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6DF2A-1341-49D1-8179-500B9260410A}"/>
              </a:ext>
            </a:extLst>
          </p:cNvPr>
          <p:cNvSpPr txBox="1"/>
          <p:nvPr/>
        </p:nvSpPr>
        <p:spPr>
          <a:xfrm>
            <a:off x="0" y="2076211"/>
            <a:ext cx="11315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4000" dirty="0">
                <a:cs typeface="Aharoni" panose="02010803020104030203" pitchFamily="2" charset="-79"/>
              </a:rPr>
              <a:t>It is the theory and development of computer systems able to perform tasks usually requiring human intelligence, such as visual perception, speech recognition, decision-making, and translation between languages.</a:t>
            </a:r>
            <a:endParaRPr lang="fr-FR" sz="40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506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459DF-D0DB-4869-B902-DBA11BF1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857250"/>
            <a:ext cx="8534400" cy="5256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A66F-742C-4D7B-8C91-E4A4FED1C033}"/>
              </a:ext>
            </a:extLst>
          </p:cNvPr>
          <p:cNvSpPr txBox="1"/>
          <p:nvPr/>
        </p:nvSpPr>
        <p:spPr>
          <a:xfrm>
            <a:off x="0" y="195232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haroni" panose="02010803020104030203" pitchFamily="2" charset="-79"/>
              </a:rPr>
              <a:t>Artificial intelligence ? Machine learning ? deep learning ?</a:t>
            </a:r>
            <a:endParaRPr lang="fr-FR" sz="2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87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5458D-6C23-414A-828F-683E5F29F105}"/>
              </a:ext>
            </a:extLst>
          </p:cNvPr>
          <p:cNvSpPr txBox="1"/>
          <p:nvPr/>
        </p:nvSpPr>
        <p:spPr>
          <a:xfrm>
            <a:off x="628650" y="9525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Why use Machine learning: 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02AD2-E87F-4C9C-8A05-6E3148955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0" y="1708061"/>
            <a:ext cx="7182219" cy="3441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BCDECD-A316-4F5A-8E69-577FDA236A40}"/>
              </a:ext>
            </a:extLst>
          </p:cNvPr>
          <p:cNvSpPr txBox="1"/>
          <p:nvPr/>
        </p:nvSpPr>
        <p:spPr>
          <a:xfrm>
            <a:off x="919162" y="1094686"/>
            <a:ext cx="531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10803020104030203" pitchFamily="2" charset="-79"/>
              </a:rPr>
              <a:t>Traditional approach. </a:t>
            </a:r>
            <a:endParaRPr lang="fr-FR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938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96BD8-436E-4282-9F12-2CEE0FC5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59" y="1656188"/>
            <a:ext cx="7882106" cy="43098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C2F535-410E-49F0-96E1-C5179D4C44DE}"/>
              </a:ext>
            </a:extLst>
          </p:cNvPr>
          <p:cNvSpPr txBox="1"/>
          <p:nvPr/>
        </p:nvSpPr>
        <p:spPr>
          <a:xfrm>
            <a:off x="614363" y="1074042"/>
            <a:ext cx="523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haroni" panose="02010803020104030203" pitchFamily="2" charset="-79"/>
              </a:rPr>
              <a:t>Machine learning approach</a:t>
            </a:r>
            <a:endParaRPr lang="fr-FR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183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3F04B-1B91-442E-8EFE-EFC07AC7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93" y="991976"/>
            <a:ext cx="6272213" cy="4313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8B6D6-0635-4EB8-9C1A-7A95917C8E5D}"/>
              </a:ext>
            </a:extLst>
          </p:cNvPr>
          <p:cNvSpPr txBox="1"/>
          <p:nvPr/>
        </p:nvSpPr>
        <p:spPr>
          <a:xfrm>
            <a:off x="242887" y="139786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Types of Machine Learning: 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30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5B56A0-23CC-449B-8279-3477A0CA0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70" y="888057"/>
            <a:ext cx="7967183" cy="4967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74FBA-D6E6-4E2A-B999-53B6E47E2C2B}"/>
              </a:ext>
            </a:extLst>
          </p:cNvPr>
          <p:cNvSpPr txBox="1"/>
          <p:nvPr/>
        </p:nvSpPr>
        <p:spPr>
          <a:xfrm>
            <a:off x="284580" y="164454"/>
            <a:ext cx="719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Machine learning Map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667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F7AF-9AC5-46E6-9A87-42672BEC6B62}"/>
              </a:ext>
            </a:extLst>
          </p:cNvPr>
          <p:cNvSpPr/>
          <p:nvPr/>
        </p:nvSpPr>
        <p:spPr>
          <a:xfrm>
            <a:off x="-152400" y="-666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F543-FEC0-4196-BDBF-2BA4630A9AB6}"/>
              </a:ext>
            </a:extLst>
          </p:cNvPr>
          <p:cNvSpPr/>
          <p:nvPr/>
        </p:nvSpPr>
        <p:spPr>
          <a:xfrm>
            <a:off x="-276225" y="6086475"/>
            <a:ext cx="126015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92B76-E982-4CAC-B33A-F0D4DAD98C3B}"/>
              </a:ext>
            </a:extLst>
          </p:cNvPr>
          <p:cNvSpPr txBox="1"/>
          <p:nvPr/>
        </p:nvSpPr>
        <p:spPr>
          <a:xfrm>
            <a:off x="352425" y="77271"/>
            <a:ext cx="620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Applications of machine learning </a:t>
            </a:r>
            <a:endParaRPr lang="fr-FR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E895-B2D4-4E2E-9A69-D7EAF2B9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95" y="899421"/>
            <a:ext cx="7192545" cy="51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9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217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Bennaceur</dc:creator>
  <cp:lastModifiedBy>El Yono</cp:lastModifiedBy>
  <cp:revision>30</cp:revision>
  <dcterms:created xsi:type="dcterms:W3CDTF">2020-03-07T16:37:42Z</dcterms:created>
  <dcterms:modified xsi:type="dcterms:W3CDTF">2022-02-21T14:35:38Z</dcterms:modified>
</cp:coreProperties>
</file>