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4" r:id="rId3"/>
    <p:sldId id="275" r:id="rId4"/>
    <p:sldId id="278" r:id="rId5"/>
    <p:sldId id="279" r:id="rId6"/>
    <p:sldId id="277" r:id="rId7"/>
    <p:sldId id="280" r:id="rId8"/>
    <p:sldId id="281" r:id="rId9"/>
    <p:sldId id="282" r:id="rId10"/>
    <p:sldId id="283" r:id="rId11"/>
    <p:sldId id="284" r:id="rId12"/>
    <p:sldId id="286" r:id="rId13"/>
    <p:sldId id="295" r:id="rId14"/>
    <p:sldId id="296" r:id="rId15"/>
    <p:sldId id="297" r:id="rId16"/>
    <p:sldId id="320" r:id="rId17"/>
    <p:sldId id="290" r:id="rId18"/>
    <p:sldId id="305" r:id="rId19"/>
    <p:sldId id="306" r:id="rId20"/>
    <p:sldId id="270"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4" d="100"/>
          <a:sy n="74" d="100"/>
        </p:scale>
        <p:origin x="65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59E5-EF1F-4183-95DD-AF5DDA76C7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12CA4971-19A9-4BCB-BB89-0BF0BEC9DB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8709AD88-B5AE-4F4B-96D4-2616CD4EEC55}"/>
              </a:ext>
            </a:extLst>
          </p:cNvPr>
          <p:cNvSpPr>
            <a:spLocks noGrp="1"/>
          </p:cNvSpPr>
          <p:nvPr>
            <p:ph type="dt" sz="half" idx="10"/>
          </p:nvPr>
        </p:nvSpPr>
        <p:spPr/>
        <p:txBody>
          <a:bodyPr/>
          <a:lstStyle/>
          <a:p>
            <a:fld id="{A5B98DBE-C280-4456-954C-2412249BAF6A}" type="datetimeFigureOut">
              <a:rPr lang="fr-FR" smtClean="0"/>
              <a:t>22/02/2022</a:t>
            </a:fld>
            <a:endParaRPr lang="fr-FR"/>
          </a:p>
        </p:txBody>
      </p:sp>
      <p:sp>
        <p:nvSpPr>
          <p:cNvPr id="5" name="Footer Placeholder 4">
            <a:extLst>
              <a:ext uri="{FF2B5EF4-FFF2-40B4-BE49-F238E27FC236}">
                <a16:creationId xmlns:a16="http://schemas.microsoft.com/office/drawing/2014/main" id="{EF0C6911-4FBC-4EE0-8A82-90A61983D3D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E98F82B-6201-4171-B562-9E0DB0BFCD78}"/>
              </a:ext>
            </a:extLst>
          </p:cNvPr>
          <p:cNvSpPr>
            <a:spLocks noGrp="1"/>
          </p:cNvSpPr>
          <p:nvPr>
            <p:ph type="sldNum" sz="quarter" idx="12"/>
          </p:nvPr>
        </p:nvSpPr>
        <p:spPr/>
        <p:txBody>
          <a:bodyPr/>
          <a:lstStyle/>
          <a:p>
            <a:fld id="{EF67FFD1-C793-4119-85FE-5E65B241A4D3}" type="slidenum">
              <a:rPr lang="fr-FR" smtClean="0"/>
              <a:t>‹#›</a:t>
            </a:fld>
            <a:endParaRPr lang="fr-FR"/>
          </a:p>
        </p:txBody>
      </p:sp>
    </p:spTree>
    <p:extLst>
      <p:ext uri="{BB962C8B-B14F-4D97-AF65-F5344CB8AC3E}">
        <p14:creationId xmlns:p14="http://schemas.microsoft.com/office/powerpoint/2010/main" val="3182739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5B84-E0AE-44D8-9B3A-471FC0E8FC3B}"/>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E64DE648-DBEE-4DC5-8A31-A0BCA51F2A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5DD00955-E188-48CE-9BB6-AC40B96CF380}"/>
              </a:ext>
            </a:extLst>
          </p:cNvPr>
          <p:cNvSpPr>
            <a:spLocks noGrp="1"/>
          </p:cNvSpPr>
          <p:nvPr>
            <p:ph type="dt" sz="half" idx="10"/>
          </p:nvPr>
        </p:nvSpPr>
        <p:spPr/>
        <p:txBody>
          <a:bodyPr/>
          <a:lstStyle/>
          <a:p>
            <a:fld id="{A5B98DBE-C280-4456-954C-2412249BAF6A}" type="datetimeFigureOut">
              <a:rPr lang="fr-FR" smtClean="0"/>
              <a:t>22/02/2022</a:t>
            </a:fld>
            <a:endParaRPr lang="fr-FR"/>
          </a:p>
        </p:txBody>
      </p:sp>
      <p:sp>
        <p:nvSpPr>
          <p:cNvPr id="5" name="Footer Placeholder 4">
            <a:extLst>
              <a:ext uri="{FF2B5EF4-FFF2-40B4-BE49-F238E27FC236}">
                <a16:creationId xmlns:a16="http://schemas.microsoft.com/office/drawing/2014/main" id="{F71C1BB7-AC4C-4CBD-A7F1-FC494139CDD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6DD948E-EFE6-4EA6-A7B7-82D7CB592DAF}"/>
              </a:ext>
            </a:extLst>
          </p:cNvPr>
          <p:cNvSpPr>
            <a:spLocks noGrp="1"/>
          </p:cNvSpPr>
          <p:nvPr>
            <p:ph type="sldNum" sz="quarter" idx="12"/>
          </p:nvPr>
        </p:nvSpPr>
        <p:spPr/>
        <p:txBody>
          <a:bodyPr/>
          <a:lstStyle/>
          <a:p>
            <a:fld id="{EF67FFD1-C793-4119-85FE-5E65B241A4D3}" type="slidenum">
              <a:rPr lang="fr-FR" smtClean="0"/>
              <a:t>‹#›</a:t>
            </a:fld>
            <a:endParaRPr lang="fr-FR"/>
          </a:p>
        </p:txBody>
      </p:sp>
    </p:spTree>
    <p:extLst>
      <p:ext uri="{BB962C8B-B14F-4D97-AF65-F5344CB8AC3E}">
        <p14:creationId xmlns:p14="http://schemas.microsoft.com/office/powerpoint/2010/main" val="5917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9C2F04-0ABC-45D8-BC3C-E1C5C7DE13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CE5F3A43-C68D-4B2A-A431-8CC8C20BC3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F3CED5AD-B425-476B-99CC-75CB24408E6E}"/>
              </a:ext>
            </a:extLst>
          </p:cNvPr>
          <p:cNvSpPr>
            <a:spLocks noGrp="1"/>
          </p:cNvSpPr>
          <p:nvPr>
            <p:ph type="dt" sz="half" idx="10"/>
          </p:nvPr>
        </p:nvSpPr>
        <p:spPr/>
        <p:txBody>
          <a:bodyPr/>
          <a:lstStyle/>
          <a:p>
            <a:fld id="{A5B98DBE-C280-4456-954C-2412249BAF6A}" type="datetimeFigureOut">
              <a:rPr lang="fr-FR" smtClean="0"/>
              <a:t>22/02/2022</a:t>
            </a:fld>
            <a:endParaRPr lang="fr-FR"/>
          </a:p>
        </p:txBody>
      </p:sp>
      <p:sp>
        <p:nvSpPr>
          <p:cNvPr id="5" name="Footer Placeholder 4">
            <a:extLst>
              <a:ext uri="{FF2B5EF4-FFF2-40B4-BE49-F238E27FC236}">
                <a16:creationId xmlns:a16="http://schemas.microsoft.com/office/drawing/2014/main" id="{387F6DA5-CD2A-4161-9558-F6750EAA1AE6}"/>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6C785EB-D131-4A16-842C-E75C08893B56}"/>
              </a:ext>
            </a:extLst>
          </p:cNvPr>
          <p:cNvSpPr>
            <a:spLocks noGrp="1"/>
          </p:cNvSpPr>
          <p:nvPr>
            <p:ph type="sldNum" sz="quarter" idx="12"/>
          </p:nvPr>
        </p:nvSpPr>
        <p:spPr/>
        <p:txBody>
          <a:bodyPr/>
          <a:lstStyle/>
          <a:p>
            <a:fld id="{EF67FFD1-C793-4119-85FE-5E65B241A4D3}" type="slidenum">
              <a:rPr lang="fr-FR" smtClean="0"/>
              <a:t>‹#›</a:t>
            </a:fld>
            <a:endParaRPr lang="fr-FR"/>
          </a:p>
        </p:txBody>
      </p:sp>
    </p:spTree>
    <p:extLst>
      <p:ext uri="{BB962C8B-B14F-4D97-AF65-F5344CB8AC3E}">
        <p14:creationId xmlns:p14="http://schemas.microsoft.com/office/powerpoint/2010/main" val="3963343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54CE-F0FD-430D-8C09-1BCFD8E2CE5D}"/>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5240F0C1-E931-4EC3-B759-29F75FD7D9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97E2870-891F-4B23-8C71-81609CDA77A6}"/>
              </a:ext>
            </a:extLst>
          </p:cNvPr>
          <p:cNvSpPr>
            <a:spLocks noGrp="1"/>
          </p:cNvSpPr>
          <p:nvPr>
            <p:ph type="dt" sz="half" idx="10"/>
          </p:nvPr>
        </p:nvSpPr>
        <p:spPr/>
        <p:txBody>
          <a:bodyPr/>
          <a:lstStyle/>
          <a:p>
            <a:fld id="{A5B98DBE-C280-4456-954C-2412249BAF6A}" type="datetimeFigureOut">
              <a:rPr lang="fr-FR" smtClean="0"/>
              <a:t>22/02/2022</a:t>
            </a:fld>
            <a:endParaRPr lang="fr-FR"/>
          </a:p>
        </p:txBody>
      </p:sp>
      <p:sp>
        <p:nvSpPr>
          <p:cNvPr id="5" name="Footer Placeholder 4">
            <a:extLst>
              <a:ext uri="{FF2B5EF4-FFF2-40B4-BE49-F238E27FC236}">
                <a16:creationId xmlns:a16="http://schemas.microsoft.com/office/drawing/2014/main" id="{BF01535E-5966-4B35-A48B-E0850C407176}"/>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F989B563-1B5E-4FE0-9963-011327479134}"/>
              </a:ext>
            </a:extLst>
          </p:cNvPr>
          <p:cNvSpPr>
            <a:spLocks noGrp="1"/>
          </p:cNvSpPr>
          <p:nvPr>
            <p:ph type="sldNum" sz="quarter" idx="12"/>
          </p:nvPr>
        </p:nvSpPr>
        <p:spPr/>
        <p:txBody>
          <a:bodyPr/>
          <a:lstStyle/>
          <a:p>
            <a:fld id="{EF67FFD1-C793-4119-85FE-5E65B241A4D3}" type="slidenum">
              <a:rPr lang="fr-FR" smtClean="0"/>
              <a:t>‹#›</a:t>
            </a:fld>
            <a:endParaRPr lang="fr-FR"/>
          </a:p>
        </p:txBody>
      </p:sp>
    </p:spTree>
    <p:extLst>
      <p:ext uri="{BB962C8B-B14F-4D97-AF65-F5344CB8AC3E}">
        <p14:creationId xmlns:p14="http://schemas.microsoft.com/office/powerpoint/2010/main" val="293588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E9DB4-16D9-422E-B1A3-99797C13C0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CB7D6285-BDBE-4BD0-AE77-66A992D2F6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F02092-C4D7-4893-AAA7-EA2EDEC28090}"/>
              </a:ext>
            </a:extLst>
          </p:cNvPr>
          <p:cNvSpPr>
            <a:spLocks noGrp="1"/>
          </p:cNvSpPr>
          <p:nvPr>
            <p:ph type="dt" sz="half" idx="10"/>
          </p:nvPr>
        </p:nvSpPr>
        <p:spPr/>
        <p:txBody>
          <a:bodyPr/>
          <a:lstStyle/>
          <a:p>
            <a:fld id="{A5B98DBE-C280-4456-954C-2412249BAF6A}" type="datetimeFigureOut">
              <a:rPr lang="fr-FR" smtClean="0"/>
              <a:t>22/02/2022</a:t>
            </a:fld>
            <a:endParaRPr lang="fr-FR"/>
          </a:p>
        </p:txBody>
      </p:sp>
      <p:sp>
        <p:nvSpPr>
          <p:cNvPr id="5" name="Footer Placeholder 4">
            <a:extLst>
              <a:ext uri="{FF2B5EF4-FFF2-40B4-BE49-F238E27FC236}">
                <a16:creationId xmlns:a16="http://schemas.microsoft.com/office/drawing/2014/main" id="{07135E58-AB77-4AD0-A202-9433265F387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911B1AA7-58CD-484B-92DE-401C5192AA96}"/>
              </a:ext>
            </a:extLst>
          </p:cNvPr>
          <p:cNvSpPr>
            <a:spLocks noGrp="1"/>
          </p:cNvSpPr>
          <p:nvPr>
            <p:ph type="sldNum" sz="quarter" idx="12"/>
          </p:nvPr>
        </p:nvSpPr>
        <p:spPr/>
        <p:txBody>
          <a:bodyPr/>
          <a:lstStyle/>
          <a:p>
            <a:fld id="{EF67FFD1-C793-4119-85FE-5E65B241A4D3}" type="slidenum">
              <a:rPr lang="fr-FR" smtClean="0"/>
              <a:t>‹#›</a:t>
            </a:fld>
            <a:endParaRPr lang="fr-FR"/>
          </a:p>
        </p:txBody>
      </p:sp>
    </p:spTree>
    <p:extLst>
      <p:ext uri="{BB962C8B-B14F-4D97-AF65-F5344CB8AC3E}">
        <p14:creationId xmlns:p14="http://schemas.microsoft.com/office/powerpoint/2010/main" val="324522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C22F-AA6C-468B-8E54-22DEAC8DDF31}"/>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95B646AC-5A95-4F71-A11A-BA934D2E1F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4ADD958C-A10D-4BE8-960C-BCAD388CB8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3FB9A1BA-B390-4FD4-ACD1-4090BB7CFC41}"/>
              </a:ext>
            </a:extLst>
          </p:cNvPr>
          <p:cNvSpPr>
            <a:spLocks noGrp="1"/>
          </p:cNvSpPr>
          <p:nvPr>
            <p:ph type="dt" sz="half" idx="10"/>
          </p:nvPr>
        </p:nvSpPr>
        <p:spPr/>
        <p:txBody>
          <a:bodyPr/>
          <a:lstStyle/>
          <a:p>
            <a:fld id="{A5B98DBE-C280-4456-954C-2412249BAF6A}" type="datetimeFigureOut">
              <a:rPr lang="fr-FR" smtClean="0"/>
              <a:t>22/02/2022</a:t>
            </a:fld>
            <a:endParaRPr lang="fr-FR"/>
          </a:p>
        </p:txBody>
      </p:sp>
      <p:sp>
        <p:nvSpPr>
          <p:cNvPr id="6" name="Footer Placeholder 5">
            <a:extLst>
              <a:ext uri="{FF2B5EF4-FFF2-40B4-BE49-F238E27FC236}">
                <a16:creationId xmlns:a16="http://schemas.microsoft.com/office/drawing/2014/main" id="{4DD5BDB0-02E7-4948-9E8F-C1EF35F1A0EC}"/>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485AEE60-DF78-489D-A816-E228B836B226}"/>
              </a:ext>
            </a:extLst>
          </p:cNvPr>
          <p:cNvSpPr>
            <a:spLocks noGrp="1"/>
          </p:cNvSpPr>
          <p:nvPr>
            <p:ph type="sldNum" sz="quarter" idx="12"/>
          </p:nvPr>
        </p:nvSpPr>
        <p:spPr/>
        <p:txBody>
          <a:bodyPr/>
          <a:lstStyle/>
          <a:p>
            <a:fld id="{EF67FFD1-C793-4119-85FE-5E65B241A4D3}" type="slidenum">
              <a:rPr lang="fr-FR" smtClean="0"/>
              <a:t>‹#›</a:t>
            </a:fld>
            <a:endParaRPr lang="fr-FR"/>
          </a:p>
        </p:txBody>
      </p:sp>
    </p:spTree>
    <p:extLst>
      <p:ext uri="{BB962C8B-B14F-4D97-AF65-F5344CB8AC3E}">
        <p14:creationId xmlns:p14="http://schemas.microsoft.com/office/powerpoint/2010/main" val="231658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29CB-5B07-433E-A474-231DAB939D1B}"/>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97B772C0-05A2-4618-A29D-DCD59A96D7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CD34A0-581F-4025-99E4-19A7F7BD78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71290EDC-D2AE-4EDD-99B5-047E7BB9D3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DB493B-DAF2-4D52-8609-79BAA0CEF4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790ED51E-84A9-4850-8A48-D98EA6D15C16}"/>
              </a:ext>
            </a:extLst>
          </p:cNvPr>
          <p:cNvSpPr>
            <a:spLocks noGrp="1"/>
          </p:cNvSpPr>
          <p:nvPr>
            <p:ph type="dt" sz="half" idx="10"/>
          </p:nvPr>
        </p:nvSpPr>
        <p:spPr/>
        <p:txBody>
          <a:bodyPr/>
          <a:lstStyle/>
          <a:p>
            <a:fld id="{A5B98DBE-C280-4456-954C-2412249BAF6A}" type="datetimeFigureOut">
              <a:rPr lang="fr-FR" smtClean="0"/>
              <a:t>22/02/2022</a:t>
            </a:fld>
            <a:endParaRPr lang="fr-FR"/>
          </a:p>
        </p:txBody>
      </p:sp>
      <p:sp>
        <p:nvSpPr>
          <p:cNvPr id="8" name="Footer Placeholder 7">
            <a:extLst>
              <a:ext uri="{FF2B5EF4-FFF2-40B4-BE49-F238E27FC236}">
                <a16:creationId xmlns:a16="http://schemas.microsoft.com/office/drawing/2014/main" id="{E4B4E2AA-E1DA-416D-8D75-F85DC5E3A3F3}"/>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0746BCD7-2D4B-4A01-870A-AF293A02DECB}"/>
              </a:ext>
            </a:extLst>
          </p:cNvPr>
          <p:cNvSpPr>
            <a:spLocks noGrp="1"/>
          </p:cNvSpPr>
          <p:nvPr>
            <p:ph type="sldNum" sz="quarter" idx="12"/>
          </p:nvPr>
        </p:nvSpPr>
        <p:spPr/>
        <p:txBody>
          <a:bodyPr/>
          <a:lstStyle/>
          <a:p>
            <a:fld id="{EF67FFD1-C793-4119-85FE-5E65B241A4D3}" type="slidenum">
              <a:rPr lang="fr-FR" smtClean="0"/>
              <a:t>‹#›</a:t>
            </a:fld>
            <a:endParaRPr lang="fr-FR"/>
          </a:p>
        </p:txBody>
      </p:sp>
    </p:spTree>
    <p:extLst>
      <p:ext uri="{BB962C8B-B14F-4D97-AF65-F5344CB8AC3E}">
        <p14:creationId xmlns:p14="http://schemas.microsoft.com/office/powerpoint/2010/main" val="861724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4FF3-512C-4213-A8AF-A8D03890C1BE}"/>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0038C8B3-4F25-44AD-B05F-8BD855931592}"/>
              </a:ext>
            </a:extLst>
          </p:cNvPr>
          <p:cNvSpPr>
            <a:spLocks noGrp="1"/>
          </p:cNvSpPr>
          <p:nvPr>
            <p:ph type="dt" sz="half" idx="10"/>
          </p:nvPr>
        </p:nvSpPr>
        <p:spPr/>
        <p:txBody>
          <a:bodyPr/>
          <a:lstStyle/>
          <a:p>
            <a:fld id="{A5B98DBE-C280-4456-954C-2412249BAF6A}" type="datetimeFigureOut">
              <a:rPr lang="fr-FR" smtClean="0"/>
              <a:t>22/02/2022</a:t>
            </a:fld>
            <a:endParaRPr lang="fr-FR"/>
          </a:p>
        </p:txBody>
      </p:sp>
      <p:sp>
        <p:nvSpPr>
          <p:cNvPr id="4" name="Footer Placeholder 3">
            <a:extLst>
              <a:ext uri="{FF2B5EF4-FFF2-40B4-BE49-F238E27FC236}">
                <a16:creationId xmlns:a16="http://schemas.microsoft.com/office/drawing/2014/main" id="{DB8087A2-5385-4303-87EE-50FE72A3155B}"/>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B4D990D5-9F8A-445B-B917-524E4500974F}"/>
              </a:ext>
            </a:extLst>
          </p:cNvPr>
          <p:cNvSpPr>
            <a:spLocks noGrp="1"/>
          </p:cNvSpPr>
          <p:nvPr>
            <p:ph type="sldNum" sz="quarter" idx="12"/>
          </p:nvPr>
        </p:nvSpPr>
        <p:spPr/>
        <p:txBody>
          <a:bodyPr/>
          <a:lstStyle/>
          <a:p>
            <a:fld id="{EF67FFD1-C793-4119-85FE-5E65B241A4D3}" type="slidenum">
              <a:rPr lang="fr-FR" smtClean="0"/>
              <a:t>‹#›</a:t>
            </a:fld>
            <a:endParaRPr lang="fr-FR"/>
          </a:p>
        </p:txBody>
      </p:sp>
    </p:spTree>
    <p:extLst>
      <p:ext uri="{BB962C8B-B14F-4D97-AF65-F5344CB8AC3E}">
        <p14:creationId xmlns:p14="http://schemas.microsoft.com/office/powerpoint/2010/main" val="156975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06418F-003E-4FE9-A359-E8A51A5E3DC1}"/>
              </a:ext>
            </a:extLst>
          </p:cNvPr>
          <p:cNvSpPr>
            <a:spLocks noGrp="1"/>
          </p:cNvSpPr>
          <p:nvPr>
            <p:ph type="dt" sz="half" idx="10"/>
          </p:nvPr>
        </p:nvSpPr>
        <p:spPr/>
        <p:txBody>
          <a:bodyPr/>
          <a:lstStyle/>
          <a:p>
            <a:fld id="{A5B98DBE-C280-4456-954C-2412249BAF6A}" type="datetimeFigureOut">
              <a:rPr lang="fr-FR" smtClean="0"/>
              <a:t>22/02/2022</a:t>
            </a:fld>
            <a:endParaRPr lang="fr-FR"/>
          </a:p>
        </p:txBody>
      </p:sp>
      <p:sp>
        <p:nvSpPr>
          <p:cNvPr id="3" name="Footer Placeholder 2">
            <a:extLst>
              <a:ext uri="{FF2B5EF4-FFF2-40B4-BE49-F238E27FC236}">
                <a16:creationId xmlns:a16="http://schemas.microsoft.com/office/drawing/2014/main" id="{DCEAF12C-E099-46C6-BA92-68E3BF95972A}"/>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C455EBD4-C98A-4131-A43B-6637338ABB5A}"/>
              </a:ext>
            </a:extLst>
          </p:cNvPr>
          <p:cNvSpPr>
            <a:spLocks noGrp="1"/>
          </p:cNvSpPr>
          <p:nvPr>
            <p:ph type="sldNum" sz="quarter" idx="12"/>
          </p:nvPr>
        </p:nvSpPr>
        <p:spPr/>
        <p:txBody>
          <a:bodyPr/>
          <a:lstStyle/>
          <a:p>
            <a:fld id="{EF67FFD1-C793-4119-85FE-5E65B241A4D3}" type="slidenum">
              <a:rPr lang="fr-FR" smtClean="0"/>
              <a:t>‹#›</a:t>
            </a:fld>
            <a:endParaRPr lang="fr-FR"/>
          </a:p>
        </p:txBody>
      </p:sp>
    </p:spTree>
    <p:extLst>
      <p:ext uri="{BB962C8B-B14F-4D97-AF65-F5344CB8AC3E}">
        <p14:creationId xmlns:p14="http://schemas.microsoft.com/office/powerpoint/2010/main" val="368276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E8B6D-3D31-4B0D-83CE-8FCFE965AA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83809790-B608-4859-A696-E834326D11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B85279B0-3C2E-4267-94DC-2CEC4FA65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9351C-7EC7-42D9-AACF-2F72B52BB63F}"/>
              </a:ext>
            </a:extLst>
          </p:cNvPr>
          <p:cNvSpPr>
            <a:spLocks noGrp="1"/>
          </p:cNvSpPr>
          <p:nvPr>
            <p:ph type="dt" sz="half" idx="10"/>
          </p:nvPr>
        </p:nvSpPr>
        <p:spPr/>
        <p:txBody>
          <a:bodyPr/>
          <a:lstStyle/>
          <a:p>
            <a:fld id="{A5B98DBE-C280-4456-954C-2412249BAF6A}" type="datetimeFigureOut">
              <a:rPr lang="fr-FR" smtClean="0"/>
              <a:t>22/02/2022</a:t>
            </a:fld>
            <a:endParaRPr lang="fr-FR"/>
          </a:p>
        </p:txBody>
      </p:sp>
      <p:sp>
        <p:nvSpPr>
          <p:cNvPr id="6" name="Footer Placeholder 5">
            <a:extLst>
              <a:ext uri="{FF2B5EF4-FFF2-40B4-BE49-F238E27FC236}">
                <a16:creationId xmlns:a16="http://schemas.microsoft.com/office/drawing/2014/main" id="{A734B8AA-DAA3-4947-9562-B2FC312EF456}"/>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B1EBC30C-8479-40A1-8F32-C8C7A678C2A0}"/>
              </a:ext>
            </a:extLst>
          </p:cNvPr>
          <p:cNvSpPr>
            <a:spLocks noGrp="1"/>
          </p:cNvSpPr>
          <p:nvPr>
            <p:ph type="sldNum" sz="quarter" idx="12"/>
          </p:nvPr>
        </p:nvSpPr>
        <p:spPr/>
        <p:txBody>
          <a:bodyPr/>
          <a:lstStyle/>
          <a:p>
            <a:fld id="{EF67FFD1-C793-4119-85FE-5E65B241A4D3}" type="slidenum">
              <a:rPr lang="fr-FR" smtClean="0"/>
              <a:t>‹#›</a:t>
            </a:fld>
            <a:endParaRPr lang="fr-FR"/>
          </a:p>
        </p:txBody>
      </p:sp>
    </p:spTree>
    <p:extLst>
      <p:ext uri="{BB962C8B-B14F-4D97-AF65-F5344CB8AC3E}">
        <p14:creationId xmlns:p14="http://schemas.microsoft.com/office/powerpoint/2010/main" val="2246449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F6C0-8476-4AB7-9105-8CAAB0E903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6ECE88B2-335D-4240-9943-644C9700F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505B089A-A8D0-429C-8F07-A769F2A78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7CD7FF-D571-4071-8577-940F2790561A}"/>
              </a:ext>
            </a:extLst>
          </p:cNvPr>
          <p:cNvSpPr>
            <a:spLocks noGrp="1"/>
          </p:cNvSpPr>
          <p:nvPr>
            <p:ph type="dt" sz="half" idx="10"/>
          </p:nvPr>
        </p:nvSpPr>
        <p:spPr/>
        <p:txBody>
          <a:bodyPr/>
          <a:lstStyle/>
          <a:p>
            <a:fld id="{A5B98DBE-C280-4456-954C-2412249BAF6A}" type="datetimeFigureOut">
              <a:rPr lang="fr-FR" smtClean="0"/>
              <a:t>22/02/2022</a:t>
            </a:fld>
            <a:endParaRPr lang="fr-FR"/>
          </a:p>
        </p:txBody>
      </p:sp>
      <p:sp>
        <p:nvSpPr>
          <p:cNvPr id="6" name="Footer Placeholder 5">
            <a:extLst>
              <a:ext uri="{FF2B5EF4-FFF2-40B4-BE49-F238E27FC236}">
                <a16:creationId xmlns:a16="http://schemas.microsoft.com/office/drawing/2014/main" id="{57FF8E88-DABE-4501-B197-C76B0B8AA555}"/>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23E29C3D-0994-4077-AF9D-C118B578299F}"/>
              </a:ext>
            </a:extLst>
          </p:cNvPr>
          <p:cNvSpPr>
            <a:spLocks noGrp="1"/>
          </p:cNvSpPr>
          <p:nvPr>
            <p:ph type="sldNum" sz="quarter" idx="12"/>
          </p:nvPr>
        </p:nvSpPr>
        <p:spPr/>
        <p:txBody>
          <a:bodyPr/>
          <a:lstStyle/>
          <a:p>
            <a:fld id="{EF67FFD1-C793-4119-85FE-5E65B241A4D3}" type="slidenum">
              <a:rPr lang="fr-FR" smtClean="0"/>
              <a:t>‹#›</a:t>
            </a:fld>
            <a:endParaRPr lang="fr-FR"/>
          </a:p>
        </p:txBody>
      </p:sp>
    </p:spTree>
    <p:extLst>
      <p:ext uri="{BB962C8B-B14F-4D97-AF65-F5344CB8AC3E}">
        <p14:creationId xmlns:p14="http://schemas.microsoft.com/office/powerpoint/2010/main" val="327143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6F78C1-878A-4C4C-94F3-3BDB1A3C69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03D5F36E-AD05-47F0-82AF-D57163D10B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578D10F0-7ADA-4ED5-87F2-75745B48CB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98DBE-C280-4456-954C-2412249BAF6A}" type="datetimeFigureOut">
              <a:rPr lang="fr-FR" smtClean="0"/>
              <a:t>22/02/2022</a:t>
            </a:fld>
            <a:endParaRPr lang="fr-FR"/>
          </a:p>
        </p:txBody>
      </p:sp>
      <p:sp>
        <p:nvSpPr>
          <p:cNvPr id="5" name="Footer Placeholder 4">
            <a:extLst>
              <a:ext uri="{FF2B5EF4-FFF2-40B4-BE49-F238E27FC236}">
                <a16:creationId xmlns:a16="http://schemas.microsoft.com/office/drawing/2014/main" id="{0252CD6B-3BB1-4A2B-999D-F390CDB750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89D41ED2-FF82-4F79-BBAA-B1099AC8E1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67FFD1-C793-4119-85FE-5E65B241A4D3}" type="slidenum">
              <a:rPr lang="fr-FR" smtClean="0"/>
              <a:t>‹#›</a:t>
            </a:fld>
            <a:endParaRPr lang="fr-FR"/>
          </a:p>
        </p:txBody>
      </p:sp>
    </p:spTree>
    <p:extLst>
      <p:ext uri="{BB962C8B-B14F-4D97-AF65-F5344CB8AC3E}">
        <p14:creationId xmlns:p14="http://schemas.microsoft.com/office/powerpoint/2010/main" val="33004754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AD68725-A54E-41EC-9EEB-96ECA2F1709D}"/>
              </a:ext>
            </a:extLst>
          </p:cNvPr>
          <p:cNvSpPr txBox="1"/>
          <p:nvPr/>
        </p:nvSpPr>
        <p:spPr>
          <a:xfrm>
            <a:off x="338137" y="1726911"/>
            <a:ext cx="11620500" cy="584775"/>
          </a:xfrm>
          <a:prstGeom prst="rect">
            <a:avLst/>
          </a:prstGeom>
          <a:noFill/>
        </p:spPr>
        <p:txBody>
          <a:bodyPr wrap="square" rtlCol="0">
            <a:spAutoFit/>
          </a:bodyPr>
          <a:lstStyle/>
          <a:p>
            <a:pPr algn="ctr"/>
            <a:r>
              <a:rPr lang="en-US" sz="3200" dirty="0">
                <a:cs typeface="Aharoni" panose="02010803020104030203" pitchFamily="2" charset="-79"/>
              </a:rPr>
              <a:t>Introduction to Deep Learning and neural networks</a:t>
            </a:r>
            <a:endParaRPr lang="fr-FR" sz="3200" dirty="0">
              <a:cs typeface="Aharoni" panose="02010803020104030203" pitchFamily="2" charset="-79"/>
            </a:endParaRPr>
          </a:p>
        </p:txBody>
      </p:sp>
      <p:pic>
        <p:nvPicPr>
          <p:cNvPr id="8" name="Picture 7">
            <a:extLst>
              <a:ext uri="{FF2B5EF4-FFF2-40B4-BE49-F238E27FC236}">
                <a16:creationId xmlns:a16="http://schemas.microsoft.com/office/drawing/2014/main" id="{C3BF557C-5ECE-4F91-9751-1E3EA9729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577" y="2311686"/>
            <a:ext cx="3438846" cy="3438846"/>
          </a:xfrm>
          <a:prstGeom prst="rect">
            <a:avLst/>
          </a:prstGeom>
        </p:spPr>
      </p:pic>
    </p:spTree>
    <p:extLst>
      <p:ext uri="{BB962C8B-B14F-4D97-AF65-F5344CB8AC3E}">
        <p14:creationId xmlns:p14="http://schemas.microsoft.com/office/powerpoint/2010/main" val="2199248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AD68725-A54E-41EC-9EEB-96ECA2F1709D}"/>
              </a:ext>
            </a:extLst>
          </p:cNvPr>
          <p:cNvSpPr txBox="1"/>
          <p:nvPr/>
        </p:nvSpPr>
        <p:spPr>
          <a:xfrm>
            <a:off x="338137" y="172149"/>
            <a:ext cx="11620500" cy="461665"/>
          </a:xfrm>
          <a:prstGeom prst="rect">
            <a:avLst/>
          </a:prstGeom>
          <a:noFill/>
        </p:spPr>
        <p:txBody>
          <a:bodyPr wrap="square" rtlCol="0">
            <a:spAutoFit/>
          </a:bodyPr>
          <a:lstStyle/>
          <a:p>
            <a:r>
              <a:rPr lang="en-GB" sz="2400" dirty="0">
                <a:solidFill>
                  <a:schemeClr val="bg1"/>
                </a:solidFill>
                <a:cs typeface="Aharoni" panose="02010803020104030203" pitchFamily="2" charset="-79"/>
              </a:rPr>
              <a:t>Why we use non linear activation functions?</a:t>
            </a:r>
            <a:endParaRPr lang="fr-FR" sz="2400" dirty="0">
              <a:solidFill>
                <a:schemeClr val="bg1"/>
              </a:solidFill>
              <a:cs typeface="Aharoni" panose="02010803020104030203" pitchFamily="2" charset="-79"/>
            </a:endParaRPr>
          </a:p>
        </p:txBody>
      </p:sp>
      <p:sp>
        <p:nvSpPr>
          <p:cNvPr id="7" name="Rectangle 6"/>
          <p:cNvSpPr/>
          <p:nvPr/>
        </p:nvSpPr>
        <p:spPr>
          <a:xfrm>
            <a:off x="711625" y="1696185"/>
            <a:ext cx="9126088" cy="1862048"/>
          </a:xfrm>
          <a:prstGeom prst="rect">
            <a:avLst/>
          </a:prstGeom>
        </p:spPr>
        <p:txBody>
          <a:bodyPr wrap="none">
            <a:spAutoFit/>
          </a:bodyPr>
          <a:lstStyle/>
          <a:p>
            <a:r>
              <a:rPr lang="en-US" sz="2300" dirty="0">
                <a:cs typeface="Aharoni" panose="02010803020104030203" pitchFamily="2" charset="-79"/>
              </a:rPr>
              <a:t>The purpose of the activation function is to introduce </a:t>
            </a:r>
            <a:r>
              <a:rPr lang="en-US" sz="2300" b="1" dirty="0">
                <a:cs typeface="Aharoni" panose="02010803020104030203" pitchFamily="2" charset="-79"/>
              </a:rPr>
              <a:t>non linearity into </a:t>
            </a:r>
          </a:p>
          <a:p>
            <a:r>
              <a:rPr lang="en-US" sz="2300" b="1" dirty="0">
                <a:cs typeface="Aharoni" panose="02010803020104030203" pitchFamily="2" charset="-79"/>
              </a:rPr>
              <a:t>the network.</a:t>
            </a:r>
          </a:p>
          <a:p>
            <a:r>
              <a:rPr lang="en-US" sz="2300" dirty="0">
                <a:cs typeface="Aharoni" panose="02010803020104030203" pitchFamily="2" charset="-79"/>
              </a:rPr>
              <a:t>Without a non linear activation function in the network, a NN, no matter</a:t>
            </a:r>
          </a:p>
          <a:p>
            <a:r>
              <a:rPr lang="en-US" sz="2300" dirty="0">
                <a:cs typeface="Aharoni" panose="02010803020104030203" pitchFamily="2" charset="-79"/>
              </a:rPr>
              <a:t>how many layers it had, would behave just like a single layer perceptron,</a:t>
            </a:r>
          </a:p>
          <a:p>
            <a:r>
              <a:rPr lang="en-US" sz="2300" dirty="0">
                <a:cs typeface="Aharoni" panose="02010803020104030203" pitchFamily="2" charset="-79"/>
              </a:rPr>
              <a:t>because summing these layers would give you just another linear function.</a:t>
            </a:r>
          </a:p>
        </p:txBody>
      </p:sp>
    </p:spTree>
    <p:extLst>
      <p:ext uri="{BB962C8B-B14F-4D97-AF65-F5344CB8AC3E}">
        <p14:creationId xmlns:p14="http://schemas.microsoft.com/office/powerpoint/2010/main" val="214762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83153"/>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extBox 5">
            <a:extLst>
              <a:ext uri="{FF2B5EF4-FFF2-40B4-BE49-F238E27FC236}">
                <a16:creationId xmlns:a16="http://schemas.microsoft.com/office/drawing/2014/main" id="{5AD68725-A54E-41EC-9EEB-96ECA2F1709D}"/>
              </a:ext>
            </a:extLst>
          </p:cNvPr>
          <p:cNvSpPr txBox="1"/>
          <p:nvPr/>
        </p:nvSpPr>
        <p:spPr>
          <a:xfrm>
            <a:off x="302849" y="147976"/>
            <a:ext cx="11620500" cy="461665"/>
          </a:xfrm>
          <a:prstGeom prst="rect">
            <a:avLst/>
          </a:prstGeom>
          <a:noFill/>
        </p:spPr>
        <p:txBody>
          <a:bodyPr wrap="square" rtlCol="0">
            <a:spAutoFit/>
          </a:bodyPr>
          <a:lstStyle/>
          <a:p>
            <a:r>
              <a:rPr lang="en-GB" sz="2400" dirty="0">
                <a:solidFill>
                  <a:schemeClr val="bg1"/>
                </a:solidFill>
                <a:cs typeface="Aharoni" panose="02010803020104030203" pitchFamily="2" charset="-79"/>
              </a:rPr>
              <a:t>Forward propagation? Backpropagation?</a:t>
            </a:r>
            <a:endParaRPr lang="fr-FR" sz="3400" dirty="0">
              <a:solidFill>
                <a:schemeClr val="bg1"/>
              </a:solidFill>
              <a:cs typeface="Aharoni" panose="02010803020104030203" pitchFamily="2" charset="-79"/>
            </a:endParaRPr>
          </a:p>
        </p:txBody>
      </p:sp>
      <p:sp>
        <p:nvSpPr>
          <p:cNvPr id="9" name="Rectangle 8"/>
          <p:cNvSpPr/>
          <p:nvPr/>
        </p:nvSpPr>
        <p:spPr>
          <a:xfrm>
            <a:off x="763202" y="1287243"/>
            <a:ext cx="8446158" cy="4539704"/>
          </a:xfrm>
          <a:prstGeom prst="rect">
            <a:avLst/>
          </a:prstGeom>
        </p:spPr>
        <p:txBody>
          <a:bodyPr wrap="none">
            <a:spAutoFit/>
          </a:bodyPr>
          <a:lstStyle/>
          <a:p>
            <a:r>
              <a:rPr lang="en-US" sz="2300" dirty="0">
                <a:cs typeface="Aharoni" panose="02010803020104030203" pitchFamily="2" charset="-79"/>
              </a:rPr>
              <a:t>Forward propagation</a:t>
            </a:r>
            <a:r>
              <a:rPr lang="en-US" sz="3500" dirty="0">
                <a:cs typeface="Aharoni" panose="02010803020104030203" pitchFamily="2" charset="-79"/>
              </a:rPr>
              <a:t>:</a:t>
            </a:r>
          </a:p>
          <a:p>
            <a:r>
              <a:rPr lang="en-US" sz="2300" dirty="0">
                <a:cs typeface="Aharoni" panose="02010803020104030203" pitchFamily="2" charset="-79"/>
              </a:rPr>
              <a:t>Is simply multiplying input with weights and add bias before applying</a:t>
            </a:r>
          </a:p>
          <a:p>
            <a:r>
              <a:rPr lang="en-US" sz="2300" dirty="0">
                <a:cs typeface="Aharoni" panose="02010803020104030203" pitchFamily="2" charset="-79"/>
              </a:rPr>
              <a:t>activation function at each neuron.</a:t>
            </a:r>
          </a:p>
          <a:p>
            <a:r>
              <a:rPr lang="en-US" sz="2300" dirty="0">
                <a:cs typeface="Aharoni" panose="02010803020104030203" pitchFamily="2" charset="-79"/>
              </a:rPr>
              <a:t>Backpropagation</a:t>
            </a:r>
            <a:r>
              <a:rPr lang="en-US" sz="3500" dirty="0">
                <a:cs typeface="Aharoni" panose="02010803020104030203" pitchFamily="2" charset="-79"/>
              </a:rPr>
              <a:t>:</a:t>
            </a:r>
          </a:p>
          <a:p>
            <a:r>
              <a:rPr lang="en-US" sz="2300" dirty="0">
                <a:cs typeface="Aharoni" panose="02010803020104030203" pitchFamily="2" charset="-79"/>
              </a:rPr>
              <a:t>Is a method used in ANN to calculate the  error contribution of each</a:t>
            </a:r>
          </a:p>
          <a:p>
            <a:r>
              <a:rPr lang="en-US" sz="2300" dirty="0">
                <a:cs typeface="Aharoni" panose="02010803020104030203" pitchFamily="2" charset="-79"/>
              </a:rPr>
              <a:t>neuron after a batch of data.</a:t>
            </a:r>
          </a:p>
          <a:p>
            <a:r>
              <a:rPr lang="en-US" sz="2300" dirty="0">
                <a:cs typeface="Aharoni" panose="02010803020104030203" pitchFamily="2" charset="-79"/>
              </a:rPr>
              <a:t>Its concepts (from calculus)</a:t>
            </a:r>
            <a:r>
              <a:rPr lang="en-US" sz="3500" dirty="0">
                <a:cs typeface="Aharoni" panose="02010803020104030203" pitchFamily="2" charset="-79"/>
              </a:rPr>
              <a:t>:</a:t>
            </a:r>
          </a:p>
          <a:p>
            <a:pPr marL="342900" indent="-342900">
              <a:buFont typeface="Arial" pitchFamily="34" charset="0"/>
              <a:buChar char="•"/>
            </a:pPr>
            <a:r>
              <a:rPr lang="en-US" sz="2300" dirty="0">
                <a:cs typeface="Aharoni" panose="02010803020104030203" pitchFamily="2" charset="-79"/>
              </a:rPr>
              <a:t>Derivative</a:t>
            </a:r>
          </a:p>
          <a:p>
            <a:pPr marL="342900" indent="-342900">
              <a:buFont typeface="Arial" pitchFamily="34" charset="0"/>
              <a:buChar char="•"/>
            </a:pPr>
            <a:r>
              <a:rPr lang="en-US" sz="2300" dirty="0">
                <a:cs typeface="Aharoni" panose="02010803020104030203" pitchFamily="2" charset="-79"/>
              </a:rPr>
              <a:t>Partial derivative</a:t>
            </a:r>
          </a:p>
          <a:p>
            <a:pPr marL="342900" indent="-342900">
              <a:buFont typeface="Arial" pitchFamily="34" charset="0"/>
              <a:buChar char="•"/>
            </a:pPr>
            <a:r>
              <a:rPr lang="en-US" sz="2300" dirty="0">
                <a:cs typeface="Aharoni" panose="02010803020104030203" pitchFamily="2" charset="-79"/>
              </a:rPr>
              <a:t>Chain rule</a:t>
            </a:r>
          </a:p>
          <a:p>
            <a:endParaRPr lang="en-US" sz="2300" dirty="0">
              <a:cs typeface="Aharoni" panose="02010803020104030203" pitchFamily="2" charset="-79"/>
            </a:endParaRPr>
          </a:p>
        </p:txBody>
      </p:sp>
    </p:spTree>
    <p:extLst>
      <p:ext uri="{BB962C8B-B14F-4D97-AF65-F5344CB8AC3E}">
        <p14:creationId xmlns:p14="http://schemas.microsoft.com/office/powerpoint/2010/main" val="214762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AD68725-A54E-41EC-9EEB-96ECA2F1709D}"/>
              </a:ext>
            </a:extLst>
          </p:cNvPr>
          <p:cNvSpPr txBox="1"/>
          <p:nvPr/>
        </p:nvSpPr>
        <p:spPr>
          <a:xfrm>
            <a:off x="302849" y="147976"/>
            <a:ext cx="11620500" cy="630942"/>
          </a:xfrm>
          <a:prstGeom prst="rect">
            <a:avLst/>
          </a:prstGeom>
          <a:noFill/>
        </p:spPr>
        <p:txBody>
          <a:bodyPr wrap="square" rtlCol="0">
            <a:spAutoFit/>
          </a:bodyPr>
          <a:lstStyle/>
          <a:p>
            <a:r>
              <a:rPr lang="en-GB" sz="2400" dirty="0">
                <a:solidFill>
                  <a:schemeClr val="bg1"/>
                </a:solidFill>
                <a:cs typeface="Aharoni" panose="02010803020104030203" pitchFamily="2" charset="-79"/>
              </a:rPr>
              <a:t>Forward propagation</a:t>
            </a:r>
            <a:r>
              <a:rPr lang="en-GB" sz="3500" dirty="0">
                <a:solidFill>
                  <a:schemeClr val="bg1"/>
                </a:solidFill>
                <a:cs typeface="Aharoni" panose="02010803020104030203" pitchFamily="2" charset="-79"/>
              </a:rPr>
              <a:t>:</a:t>
            </a:r>
            <a:endParaRPr lang="fr-FR" sz="3500" dirty="0">
              <a:solidFill>
                <a:schemeClr val="bg1"/>
              </a:solidFill>
              <a:cs typeface="Aharoni" panose="02010803020104030203" pitchFamily="2" charset="-79"/>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656" y="1236371"/>
            <a:ext cx="9508082" cy="4420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762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AD68725-A54E-41EC-9EEB-96ECA2F1709D}"/>
              </a:ext>
            </a:extLst>
          </p:cNvPr>
          <p:cNvSpPr txBox="1"/>
          <p:nvPr/>
        </p:nvSpPr>
        <p:spPr>
          <a:xfrm>
            <a:off x="302849" y="147976"/>
            <a:ext cx="11620500" cy="630942"/>
          </a:xfrm>
          <a:prstGeom prst="rect">
            <a:avLst/>
          </a:prstGeom>
          <a:noFill/>
        </p:spPr>
        <p:txBody>
          <a:bodyPr wrap="square" rtlCol="0">
            <a:spAutoFit/>
          </a:bodyPr>
          <a:lstStyle/>
          <a:p>
            <a:r>
              <a:rPr lang="en-GB" sz="2400" dirty="0">
                <a:solidFill>
                  <a:schemeClr val="bg1"/>
                </a:solidFill>
                <a:cs typeface="Aharoni" panose="02010803020104030203" pitchFamily="2" charset="-79"/>
              </a:rPr>
              <a:t>Forward propagation</a:t>
            </a:r>
            <a:r>
              <a:rPr lang="en-GB" sz="3500" dirty="0">
                <a:solidFill>
                  <a:schemeClr val="bg1"/>
                </a:solidFill>
                <a:cs typeface="Aharoni" panose="02010803020104030203" pitchFamily="2" charset="-79"/>
              </a:rPr>
              <a:t>:</a:t>
            </a:r>
            <a:endParaRPr lang="fr-FR" sz="3500" dirty="0">
              <a:solidFill>
                <a:schemeClr val="bg1"/>
              </a:solidFill>
              <a:cs typeface="Aharoni" panose="02010803020104030203" pitchFamily="2" charset="-79"/>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739" y="982281"/>
            <a:ext cx="9737295" cy="4717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0918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AD68725-A54E-41EC-9EEB-96ECA2F1709D}"/>
              </a:ext>
            </a:extLst>
          </p:cNvPr>
          <p:cNvSpPr txBox="1"/>
          <p:nvPr/>
        </p:nvSpPr>
        <p:spPr>
          <a:xfrm>
            <a:off x="302849" y="147976"/>
            <a:ext cx="11620500" cy="630942"/>
          </a:xfrm>
          <a:prstGeom prst="rect">
            <a:avLst/>
          </a:prstGeom>
          <a:noFill/>
        </p:spPr>
        <p:txBody>
          <a:bodyPr wrap="square" rtlCol="0">
            <a:spAutoFit/>
          </a:bodyPr>
          <a:lstStyle/>
          <a:p>
            <a:r>
              <a:rPr lang="en-GB" sz="2400" dirty="0">
                <a:solidFill>
                  <a:schemeClr val="bg1"/>
                </a:solidFill>
                <a:cs typeface="Aharoni" panose="02010803020104030203" pitchFamily="2" charset="-79"/>
              </a:rPr>
              <a:t>Forward propagation</a:t>
            </a:r>
            <a:r>
              <a:rPr lang="en-GB" sz="3500" dirty="0">
                <a:solidFill>
                  <a:schemeClr val="bg1"/>
                </a:solidFill>
                <a:cs typeface="Aharoni" panose="02010803020104030203" pitchFamily="2" charset="-79"/>
              </a:rPr>
              <a:t>:</a:t>
            </a:r>
            <a:endParaRPr lang="fr-FR" sz="3500" dirty="0">
              <a:solidFill>
                <a:schemeClr val="bg1"/>
              </a:solidFill>
              <a:cs typeface="Aharoni" panose="02010803020104030203" pitchFamily="2" charset="-79"/>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250" y="1007653"/>
            <a:ext cx="9937999" cy="4795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0918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AD68725-A54E-41EC-9EEB-96ECA2F1709D}"/>
              </a:ext>
            </a:extLst>
          </p:cNvPr>
          <p:cNvSpPr txBox="1"/>
          <p:nvPr/>
        </p:nvSpPr>
        <p:spPr>
          <a:xfrm>
            <a:off x="302849" y="147976"/>
            <a:ext cx="11620500" cy="630942"/>
          </a:xfrm>
          <a:prstGeom prst="rect">
            <a:avLst/>
          </a:prstGeom>
          <a:noFill/>
        </p:spPr>
        <p:txBody>
          <a:bodyPr wrap="square" rtlCol="0">
            <a:spAutoFit/>
          </a:bodyPr>
          <a:lstStyle/>
          <a:p>
            <a:r>
              <a:rPr lang="en-GB" sz="2400" dirty="0">
                <a:solidFill>
                  <a:schemeClr val="bg1"/>
                </a:solidFill>
                <a:cs typeface="Aharoni" panose="02010803020104030203" pitchFamily="2" charset="-79"/>
              </a:rPr>
              <a:t>Forward propagation</a:t>
            </a:r>
            <a:r>
              <a:rPr lang="en-GB" sz="3500" dirty="0">
                <a:solidFill>
                  <a:schemeClr val="bg1"/>
                </a:solidFill>
                <a:cs typeface="Aharoni" panose="02010803020104030203" pitchFamily="2" charset="-79"/>
              </a:rPr>
              <a:t>:</a:t>
            </a:r>
            <a:endParaRPr lang="fr-FR" sz="3500" dirty="0">
              <a:solidFill>
                <a:schemeClr val="bg1"/>
              </a:solidFill>
              <a:cs typeface="Aharoni" panose="02010803020104030203" pitchFamily="2" charset="-79"/>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990" y="1017431"/>
            <a:ext cx="9791144" cy="4724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0918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a:extLst>
              <a:ext uri="{FF2B5EF4-FFF2-40B4-BE49-F238E27FC236}">
                <a16:creationId xmlns:a16="http://schemas.microsoft.com/office/drawing/2014/main" id="{8A8BE107-36AA-45D5-938D-6A3A91BAC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485" y="1350596"/>
            <a:ext cx="8024154" cy="4390782"/>
          </a:xfrm>
          <a:prstGeom prst="rect">
            <a:avLst/>
          </a:prstGeom>
        </p:spPr>
      </p:pic>
      <p:sp>
        <p:nvSpPr>
          <p:cNvPr id="8" name="TextBox 7">
            <a:extLst>
              <a:ext uri="{FF2B5EF4-FFF2-40B4-BE49-F238E27FC236}">
                <a16:creationId xmlns:a16="http://schemas.microsoft.com/office/drawing/2014/main" id="{116649EF-350D-43F4-A830-1AF760227630}"/>
              </a:ext>
            </a:extLst>
          </p:cNvPr>
          <p:cNvSpPr txBox="1"/>
          <p:nvPr/>
        </p:nvSpPr>
        <p:spPr>
          <a:xfrm>
            <a:off x="338137" y="87510"/>
            <a:ext cx="11620500" cy="615553"/>
          </a:xfrm>
          <a:prstGeom prst="rect">
            <a:avLst/>
          </a:prstGeom>
          <a:noFill/>
        </p:spPr>
        <p:txBody>
          <a:bodyPr wrap="square" rtlCol="0">
            <a:spAutoFit/>
          </a:bodyPr>
          <a:lstStyle/>
          <a:p>
            <a:r>
              <a:rPr lang="en-GB" sz="2400" dirty="0">
                <a:solidFill>
                  <a:schemeClr val="bg1"/>
                </a:solidFill>
                <a:cs typeface="Aharoni" panose="02010803020104030203" pitchFamily="2" charset="-79"/>
              </a:rPr>
              <a:t>Cost functions</a:t>
            </a:r>
            <a:r>
              <a:rPr lang="en-GB" sz="3400" dirty="0">
                <a:solidFill>
                  <a:schemeClr val="bg1"/>
                </a:solidFill>
                <a:cs typeface="Aharoni" panose="02010803020104030203" pitchFamily="2" charset="-79"/>
              </a:rPr>
              <a:t>:</a:t>
            </a:r>
            <a:endParaRPr lang="fr-FR" sz="3400" dirty="0">
              <a:solidFill>
                <a:schemeClr val="bg1"/>
              </a:solidFill>
              <a:cs typeface="Aharoni" panose="02010803020104030203" pitchFamily="2" charset="-79"/>
            </a:endParaRPr>
          </a:p>
        </p:txBody>
      </p:sp>
    </p:spTree>
    <p:extLst>
      <p:ext uri="{BB962C8B-B14F-4D97-AF65-F5344CB8AC3E}">
        <p14:creationId xmlns:p14="http://schemas.microsoft.com/office/powerpoint/2010/main" val="2097821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AD68725-A54E-41EC-9EEB-96ECA2F1709D}"/>
              </a:ext>
            </a:extLst>
          </p:cNvPr>
          <p:cNvSpPr txBox="1"/>
          <p:nvPr/>
        </p:nvSpPr>
        <p:spPr>
          <a:xfrm>
            <a:off x="302849" y="147976"/>
            <a:ext cx="11620500" cy="630942"/>
          </a:xfrm>
          <a:prstGeom prst="rect">
            <a:avLst/>
          </a:prstGeom>
          <a:noFill/>
        </p:spPr>
        <p:txBody>
          <a:bodyPr wrap="square" rtlCol="0">
            <a:spAutoFit/>
          </a:bodyPr>
          <a:lstStyle/>
          <a:p>
            <a:r>
              <a:rPr lang="en-GB" sz="2400" dirty="0" err="1">
                <a:solidFill>
                  <a:schemeClr val="bg1"/>
                </a:solidFill>
                <a:cs typeface="Aharoni" panose="02010803020104030203" pitchFamily="2" charset="-79"/>
              </a:rPr>
              <a:t>Backpropagation</a:t>
            </a:r>
            <a:r>
              <a:rPr lang="en-GB" sz="3500" dirty="0">
                <a:solidFill>
                  <a:schemeClr val="bg1"/>
                </a:solidFill>
                <a:cs typeface="Aharoni" panose="02010803020104030203" pitchFamily="2" charset="-79"/>
              </a:rPr>
              <a:t>:</a:t>
            </a:r>
            <a:endParaRPr lang="fr-FR" sz="3500" dirty="0">
              <a:solidFill>
                <a:schemeClr val="bg1"/>
              </a:solidFill>
              <a:cs typeface="Aharoni" panose="02010803020104030203" pitchFamily="2" charset="-79"/>
            </a:endParaRPr>
          </a:p>
        </p:txBody>
      </p:sp>
      <p:sp>
        <p:nvSpPr>
          <p:cNvPr id="7" name="Rectangle 6"/>
          <p:cNvSpPr/>
          <p:nvPr/>
        </p:nvSpPr>
        <p:spPr>
          <a:xfrm>
            <a:off x="302849" y="2353008"/>
            <a:ext cx="11620500" cy="2062103"/>
          </a:xfrm>
          <a:prstGeom prst="rect">
            <a:avLst/>
          </a:prstGeom>
        </p:spPr>
        <p:txBody>
          <a:bodyPr wrap="square">
            <a:spAutoFit/>
          </a:bodyPr>
          <a:lstStyle/>
          <a:p>
            <a:r>
              <a:rPr lang="en-US" sz="3200" dirty="0">
                <a:cs typeface="Aharoni" panose="02010803020104030203" pitchFamily="2" charset="-79"/>
              </a:rPr>
              <a:t>Our goal with backpropagation is to update each of the weights in</a:t>
            </a:r>
          </a:p>
          <a:p>
            <a:r>
              <a:rPr lang="en-US" sz="3200" dirty="0">
                <a:cs typeface="Aharoni" panose="02010803020104030203" pitchFamily="2" charset="-79"/>
              </a:rPr>
              <a:t>The network so that they cause the actual output to be closer to the target Output by minimizing the error for each output neuron and the network as a whole.</a:t>
            </a:r>
          </a:p>
        </p:txBody>
      </p:sp>
    </p:spTree>
    <p:extLst>
      <p:ext uri="{BB962C8B-B14F-4D97-AF65-F5344CB8AC3E}">
        <p14:creationId xmlns:p14="http://schemas.microsoft.com/office/powerpoint/2010/main" val="214762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AD68725-A54E-41EC-9EEB-96ECA2F1709D}"/>
              </a:ext>
            </a:extLst>
          </p:cNvPr>
          <p:cNvSpPr txBox="1"/>
          <p:nvPr/>
        </p:nvSpPr>
        <p:spPr>
          <a:xfrm>
            <a:off x="302849" y="147976"/>
            <a:ext cx="11620500" cy="630942"/>
          </a:xfrm>
          <a:prstGeom prst="rect">
            <a:avLst/>
          </a:prstGeom>
          <a:noFill/>
        </p:spPr>
        <p:txBody>
          <a:bodyPr wrap="square" rtlCol="0">
            <a:spAutoFit/>
          </a:bodyPr>
          <a:lstStyle/>
          <a:p>
            <a:r>
              <a:rPr lang="en-US" sz="2400" dirty="0">
                <a:solidFill>
                  <a:schemeClr val="bg1"/>
                </a:solidFill>
                <a:cs typeface="Aharoni" panose="02010803020104030203" pitchFamily="2" charset="-79"/>
              </a:rPr>
              <a:t>Backpropagation</a:t>
            </a:r>
            <a:r>
              <a:rPr lang="en-GB" sz="3500" dirty="0">
                <a:solidFill>
                  <a:schemeClr val="bg1"/>
                </a:solidFill>
                <a:cs typeface="Aharoni" panose="02010803020104030203" pitchFamily="2" charset="-79"/>
              </a:rPr>
              <a:t>:</a:t>
            </a:r>
            <a:endParaRPr lang="fr-FR" sz="3500" dirty="0">
              <a:solidFill>
                <a:schemeClr val="bg1"/>
              </a:solidFill>
              <a:cs typeface="Aharoni" panose="02010803020104030203" pitchFamily="2" charset="-79"/>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762" y="1026867"/>
            <a:ext cx="9753600" cy="4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2051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AD68725-A54E-41EC-9EEB-96ECA2F1709D}"/>
              </a:ext>
            </a:extLst>
          </p:cNvPr>
          <p:cNvSpPr txBox="1"/>
          <p:nvPr/>
        </p:nvSpPr>
        <p:spPr>
          <a:xfrm>
            <a:off x="302849" y="147976"/>
            <a:ext cx="11620500" cy="630942"/>
          </a:xfrm>
          <a:prstGeom prst="rect">
            <a:avLst/>
          </a:prstGeom>
          <a:noFill/>
        </p:spPr>
        <p:txBody>
          <a:bodyPr wrap="square" rtlCol="0">
            <a:spAutoFit/>
          </a:bodyPr>
          <a:lstStyle/>
          <a:p>
            <a:r>
              <a:rPr lang="en-US" sz="2400" dirty="0">
                <a:solidFill>
                  <a:schemeClr val="bg1"/>
                </a:solidFill>
                <a:cs typeface="Aharoni" panose="02010803020104030203" pitchFamily="2" charset="-79"/>
              </a:rPr>
              <a:t>Backpropagation</a:t>
            </a:r>
            <a:r>
              <a:rPr lang="en-GB" sz="3500" dirty="0">
                <a:solidFill>
                  <a:schemeClr val="bg1"/>
                </a:solidFill>
                <a:cs typeface="Aharoni" panose="02010803020104030203" pitchFamily="2" charset="-79"/>
              </a:rPr>
              <a:t>:</a:t>
            </a:r>
            <a:endParaRPr lang="fr-FR" sz="3500" dirty="0">
              <a:solidFill>
                <a:schemeClr val="bg1"/>
              </a:solidFill>
              <a:cs typeface="Aharoni" panose="02010803020104030203" pitchFamily="2" charset="-79"/>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87" y="1017431"/>
            <a:ext cx="9799949" cy="4727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698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5">
            <a:extLst>
              <a:ext uri="{FF2B5EF4-FFF2-40B4-BE49-F238E27FC236}">
                <a16:creationId xmlns:a16="http://schemas.microsoft.com/office/drawing/2014/main" id="{5AD68725-A54E-41EC-9EEB-96ECA2F1709D}"/>
              </a:ext>
            </a:extLst>
          </p:cNvPr>
          <p:cNvSpPr txBox="1"/>
          <p:nvPr/>
        </p:nvSpPr>
        <p:spPr>
          <a:xfrm>
            <a:off x="338137" y="172149"/>
            <a:ext cx="11620500" cy="461665"/>
          </a:xfrm>
          <a:prstGeom prst="rect">
            <a:avLst/>
          </a:prstGeom>
          <a:noFill/>
        </p:spPr>
        <p:txBody>
          <a:bodyPr wrap="square" rtlCol="0">
            <a:spAutoFit/>
          </a:bodyPr>
          <a:lstStyle/>
          <a:p>
            <a:r>
              <a:rPr lang="en-GB" sz="2400" dirty="0">
                <a:solidFill>
                  <a:schemeClr val="bg1"/>
                </a:solidFill>
                <a:cs typeface="Aharoni" panose="02010803020104030203" pitchFamily="2" charset="-79"/>
              </a:rPr>
              <a:t>What are neural networks?</a:t>
            </a:r>
            <a:endParaRPr lang="fr-FR" sz="2400" dirty="0">
              <a:solidFill>
                <a:schemeClr val="bg1"/>
              </a:solidFill>
              <a:cs typeface="Aharoni" panose="02010803020104030203" pitchFamily="2" charset="-79"/>
            </a:endParaRPr>
          </a:p>
        </p:txBody>
      </p:sp>
      <p:sp>
        <p:nvSpPr>
          <p:cNvPr id="10" name="Rectangle 9"/>
          <p:cNvSpPr/>
          <p:nvPr/>
        </p:nvSpPr>
        <p:spPr>
          <a:xfrm>
            <a:off x="338137" y="2026702"/>
            <a:ext cx="11987213" cy="2062103"/>
          </a:xfrm>
          <a:prstGeom prst="rect">
            <a:avLst/>
          </a:prstGeom>
        </p:spPr>
        <p:txBody>
          <a:bodyPr wrap="square">
            <a:spAutoFit/>
          </a:bodyPr>
          <a:lstStyle/>
          <a:p>
            <a:r>
              <a:rPr lang="en-GB" sz="3200" dirty="0">
                <a:cs typeface="Aharoni" panose="02010803020104030203" pitchFamily="2" charset="-79"/>
              </a:rPr>
              <a:t>Neural networks are a set of algorithms, modelled loosely after the human brain, That are designed to recognize patterns. </a:t>
            </a:r>
          </a:p>
          <a:p>
            <a:r>
              <a:rPr lang="en-GB" sz="3200" dirty="0">
                <a:cs typeface="Aharoni" panose="02010803020104030203" pitchFamily="2" charset="-79"/>
              </a:rPr>
              <a:t>They interpret sensory data through a kind of machine perception, labelling or clustering raw input.</a:t>
            </a:r>
            <a:endParaRPr lang="fr-FR" sz="3200" dirty="0">
              <a:cs typeface="Aharoni" panose="02010803020104030203" pitchFamily="2" charset="-79"/>
            </a:endParaRPr>
          </a:p>
        </p:txBody>
      </p:sp>
    </p:spTree>
    <p:extLst>
      <p:ext uri="{BB962C8B-B14F-4D97-AF65-F5344CB8AC3E}">
        <p14:creationId xmlns:p14="http://schemas.microsoft.com/office/powerpoint/2010/main" val="2619008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extBox 1">
            <a:extLst>
              <a:ext uri="{FF2B5EF4-FFF2-40B4-BE49-F238E27FC236}">
                <a16:creationId xmlns:a16="http://schemas.microsoft.com/office/drawing/2014/main" id="{05B3700F-EA54-4CE0-BFA0-7303C48AC9E5}"/>
              </a:ext>
            </a:extLst>
          </p:cNvPr>
          <p:cNvSpPr txBox="1"/>
          <p:nvPr/>
        </p:nvSpPr>
        <p:spPr>
          <a:xfrm>
            <a:off x="3969278" y="2763976"/>
            <a:ext cx="4110567" cy="707886"/>
          </a:xfrm>
          <a:prstGeom prst="rect">
            <a:avLst/>
          </a:prstGeom>
          <a:noFill/>
        </p:spPr>
        <p:txBody>
          <a:bodyPr wrap="square" rtlCol="0">
            <a:spAutoFit/>
          </a:bodyPr>
          <a:lstStyle/>
          <a:p>
            <a:r>
              <a:rPr lang="en-US" sz="4000" b="1" dirty="0">
                <a:cs typeface="Aharoni" panose="02010803020104030203" pitchFamily="2" charset="-79"/>
              </a:rPr>
              <a:t>End of Lecture </a:t>
            </a:r>
            <a:endParaRPr lang="fr-FR" sz="4000" b="1" dirty="0">
              <a:cs typeface="Aharoni" panose="02010803020104030203" pitchFamily="2" charset="-79"/>
            </a:endParaRPr>
          </a:p>
        </p:txBody>
      </p:sp>
    </p:spTree>
    <p:extLst>
      <p:ext uri="{BB962C8B-B14F-4D97-AF65-F5344CB8AC3E}">
        <p14:creationId xmlns:p14="http://schemas.microsoft.com/office/powerpoint/2010/main" val="3545406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AD68725-A54E-41EC-9EEB-96ECA2F1709D}"/>
              </a:ext>
            </a:extLst>
          </p:cNvPr>
          <p:cNvSpPr txBox="1"/>
          <p:nvPr/>
        </p:nvSpPr>
        <p:spPr>
          <a:xfrm>
            <a:off x="338137" y="87510"/>
            <a:ext cx="11620500" cy="615553"/>
          </a:xfrm>
          <a:prstGeom prst="rect">
            <a:avLst/>
          </a:prstGeom>
          <a:noFill/>
        </p:spPr>
        <p:txBody>
          <a:bodyPr wrap="square" rtlCol="0">
            <a:spAutoFit/>
          </a:bodyPr>
          <a:lstStyle/>
          <a:p>
            <a:r>
              <a:rPr lang="en-GB" sz="2400" dirty="0">
                <a:solidFill>
                  <a:schemeClr val="bg1"/>
                </a:solidFill>
                <a:cs typeface="Aharoni" panose="02010803020104030203" pitchFamily="2" charset="-79"/>
              </a:rPr>
              <a:t>A neural network</a:t>
            </a:r>
            <a:r>
              <a:rPr lang="en-GB" sz="3400" dirty="0">
                <a:solidFill>
                  <a:schemeClr val="bg1"/>
                </a:solidFill>
                <a:cs typeface="Aharoni" panose="02010803020104030203" pitchFamily="2" charset="-79"/>
              </a:rPr>
              <a:t>:</a:t>
            </a:r>
            <a:endParaRPr lang="fr-FR" sz="3400" dirty="0">
              <a:solidFill>
                <a:schemeClr val="bg1"/>
              </a:solidFill>
              <a:cs typeface="Aharoni" panose="02010803020104030203" pitchFamily="2" charset="-79"/>
            </a:endParaRPr>
          </a:p>
        </p:txBody>
      </p:sp>
      <p:pic>
        <p:nvPicPr>
          <p:cNvPr id="7" name="Image 6" descr="1*ZB6H4HuF58VcMOWbdpcRxQ.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606" y="998918"/>
            <a:ext cx="5685912" cy="4808007"/>
          </a:xfrm>
          <a:prstGeom prst="rect">
            <a:avLst/>
          </a:prstGeom>
        </p:spPr>
      </p:pic>
    </p:spTree>
    <p:extLst>
      <p:ext uri="{BB962C8B-B14F-4D97-AF65-F5344CB8AC3E}">
        <p14:creationId xmlns:p14="http://schemas.microsoft.com/office/powerpoint/2010/main" val="214762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AD68725-A54E-41EC-9EEB-96ECA2F1709D}"/>
              </a:ext>
            </a:extLst>
          </p:cNvPr>
          <p:cNvSpPr txBox="1"/>
          <p:nvPr/>
        </p:nvSpPr>
        <p:spPr>
          <a:xfrm>
            <a:off x="338137" y="87510"/>
            <a:ext cx="11620500" cy="615553"/>
          </a:xfrm>
          <a:prstGeom prst="rect">
            <a:avLst/>
          </a:prstGeom>
          <a:noFill/>
        </p:spPr>
        <p:txBody>
          <a:bodyPr wrap="square" rtlCol="0">
            <a:spAutoFit/>
          </a:bodyPr>
          <a:lstStyle/>
          <a:p>
            <a:r>
              <a:rPr lang="en-GB" sz="2400" dirty="0">
                <a:solidFill>
                  <a:schemeClr val="bg1"/>
                </a:solidFill>
                <a:cs typeface="Aharoni" panose="02010803020104030203" pitchFamily="2" charset="-79"/>
              </a:rPr>
              <a:t>Perceptron</a:t>
            </a:r>
            <a:r>
              <a:rPr lang="en-GB" sz="3400" dirty="0">
                <a:solidFill>
                  <a:schemeClr val="bg1"/>
                </a:solidFill>
                <a:cs typeface="Aharoni" panose="02010803020104030203" pitchFamily="2" charset="-79"/>
              </a:rPr>
              <a:t>:</a:t>
            </a:r>
            <a:endParaRPr lang="fr-FR" sz="3400" dirty="0">
              <a:solidFill>
                <a:schemeClr val="bg1"/>
              </a:solidFill>
              <a:cs typeface="Aharoni" panose="02010803020104030203" pitchFamily="2" charset="-79"/>
            </a:endParaRPr>
          </a:p>
        </p:txBody>
      </p:sp>
      <p:sp>
        <p:nvSpPr>
          <p:cNvPr id="8" name="Rectangle 7"/>
          <p:cNvSpPr/>
          <p:nvPr/>
        </p:nvSpPr>
        <p:spPr>
          <a:xfrm>
            <a:off x="711625" y="1335575"/>
            <a:ext cx="10389964" cy="3724096"/>
          </a:xfrm>
          <a:prstGeom prst="rect">
            <a:avLst/>
          </a:prstGeom>
        </p:spPr>
        <p:txBody>
          <a:bodyPr wrap="square">
            <a:spAutoFit/>
          </a:bodyPr>
          <a:lstStyle/>
          <a:p>
            <a:r>
              <a:rPr lang="en-US" sz="2800" dirty="0">
                <a:cs typeface="Aharoni" panose="02010803020104030203" pitchFamily="2" charset="-79"/>
              </a:rPr>
              <a:t>A neural network is an interconnected system of perceptrons, So it’s safe to say that perceptrons are the foundation of any neural network. Perceptrons can be viewed as the building blocks in a single layer of a neural network made up of different parts like</a:t>
            </a:r>
            <a:r>
              <a:rPr lang="en-US" sz="4000" dirty="0">
                <a:cs typeface="Aharoni" panose="02010803020104030203" pitchFamily="2" charset="-79"/>
              </a:rPr>
              <a:t>:</a:t>
            </a:r>
          </a:p>
          <a:p>
            <a:pPr marL="342900" indent="-342900">
              <a:buFont typeface="Arial" pitchFamily="34" charset="0"/>
              <a:buChar char="•"/>
            </a:pPr>
            <a:r>
              <a:rPr lang="en-US" sz="2800" dirty="0">
                <a:cs typeface="Aharoni" panose="02010803020104030203" pitchFamily="2" charset="-79"/>
              </a:rPr>
              <a:t>Weights and biases</a:t>
            </a:r>
          </a:p>
          <a:p>
            <a:pPr marL="342900" indent="-342900">
              <a:buFont typeface="Arial" pitchFamily="34" charset="0"/>
              <a:buChar char="•"/>
            </a:pPr>
            <a:r>
              <a:rPr lang="en-US" sz="2800" dirty="0">
                <a:cs typeface="Aharoni" panose="02010803020104030203" pitchFamily="2" charset="-79"/>
              </a:rPr>
              <a:t>Net sum            </a:t>
            </a:r>
          </a:p>
          <a:p>
            <a:pPr marL="342900" indent="-342900">
              <a:buFont typeface="Arial" pitchFamily="34" charset="0"/>
              <a:buChar char="•"/>
            </a:pPr>
            <a:r>
              <a:rPr lang="en-US" sz="2800" dirty="0">
                <a:cs typeface="Aharoni" panose="02010803020104030203" pitchFamily="2" charset="-79"/>
              </a:rPr>
              <a:t>Activation function </a:t>
            </a:r>
          </a:p>
          <a:p>
            <a:pPr marL="342900" indent="-342900">
              <a:buFont typeface="Arial" pitchFamily="34" charset="0"/>
              <a:buChar char="•"/>
            </a:pPr>
            <a:r>
              <a:rPr lang="en-US" sz="2800" dirty="0">
                <a:cs typeface="Aharoni" panose="02010803020104030203" pitchFamily="2" charset="-79"/>
              </a:rPr>
              <a:t>Input values or one input layer </a:t>
            </a:r>
          </a:p>
        </p:txBody>
      </p:sp>
    </p:spTree>
    <p:extLst>
      <p:ext uri="{BB962C8B-B14F-4D97-AF65-F5344CB8AC3E}">
        <p14:creationId xmlns:p14="http://schemas.microsoft.com/office/powerpoint/2010/main" val="214762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AD68725-A54E-41EC-9EEB-96ECA2F1709D}"/>
              </a:ext>
            </a:extLst>
          </p:cNvPr>
          <p:cNvSpPr txBox="1"/>
          <p:nvPr/>
        </p:nvSpPr>
        <p:spPr>
          <a:xfrm>
            <a:off x="338137" y="87510"/>
            <a:ext cx="11620500" cy="615553"/>
          </a:xfrm>
          <a:prstGeom prst="rect">
            <a:avLst/>
          </a:prstGeom>
          <a:noFill/>
        </p:spPr>
        <p:txBody>
          <a:bodyPr wrap="square" rtlCol="0">
            <a:spAutoFit/>
          </a:bodyPr>
          <a:lstStyle/>
          <a:p>
            <a:r>
              <a:rPr lang="en-GB" sz="2400" dirty="0">
                <a:solidFill>
                  <a:schemeClr val="bg1"/>
                </a:solidFill>
                <a:cs typeface="Aharoni" panose="02010803020104030203" pitchFamily="2" charset="-79"/>
              </a:rPr>
              <a:t>Perception model</a:t>
            </a:r>
            <a:r>
              <a:rPr lang="en-GB" sz="3400" dirty="0">
                <a:solidFill>
                  <a:schemeClr val="bg1"/>
                </a:solidFill>
                <a:cs typeface="Aharoni" panose="02010803020104030203" pitchFamily="2" charset="-79"/>
              </a:rPr>
              <a:t>:</a:t>
            </a:r>
            <a:endParaRPr lang="fr-FR" sz="3400" dirty="0">
              <a:solidFill>
                <a:schemeClr val="bg1"/>
              </a:solidFill>
              <a:cs typeface="Aharoni" panose="02010803020104030203" pitchFamily="2" charset="-79"/>
            </a:endParaRPr>
          </a:p>
        </p:txBody>
      </p:sp>
      <p:pic>
        <p:nvPicPr>
          <p:cNvPr id="7" name="Image 6" descr="1*7pwA1DjBw6JDkwZQecUNiw.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5831" y="1535037"/>
            <a:ext cx="6765111" cy="3787925"/>
          </a:xfrm>
          <a:prstGeom prst="rect">
            <a:avLst/>
          </a:prstGeom>
        </p:spPr>
      </p:pic>
    </p:spTree>
    <p:extLst>
      <p:ext uri="{BB962C8B-B14F-4D97-AF65-F5344CB8AC3E}">
        <p14:creationId xmlns:p14="http://schemas.microsoft.com/office/powerpoint/2010/main" val="214762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AD68725-A54E-41EC-9EEB-96ECA2F1709D}"/>
              </a:ext>
            </a:extLst>
          </p:cNvPr>
          <p:cNvSpPr txBox="1"/>
          <p:nvPr/>
        </p:nvSpPr>
        <p:spPr>
          <a:xfrm>
            <a:off x="338137" y="87510"/>
            <a:ext cx="11620500" cy="615553"/>
          </a:xfrm>
          <a:prstGeom prst="rect">
            <a:avLst/>
          </a:prstGeom>
          <a:noFill/>
        </p:spPr>
        <p:txBody>
          <a:bodyPr wrap="square" rtlCol="0">
            <a:spAutoFit/>
          </a:bodyPr>
          <a:lstStyle/>
          <a:p>
            <a:r>
              <a:rPr lang="en-GB" sz="2400" dirty="0">
                <a:solidFill>
                  <a:schemeClr val="bg1"/>
                </a:solidFill>
                <a:cs typeface="Aharoni" panose="02010803020104030203" pitchFamily="2" charset="-79"/>
              </a:rPr>
              <a:t>From biological to artificial</a:t>
            </a:r>
            <a:r>
              <a:rPr lang="en-GB" sz="3400" dirty="0">
                <a:solidFill>
                  <a:schemeClr val="bg1"/>
                </a:solidFill>
                <a:cs typeface="Aharoni" panose="02010803020104030203" pitchFamily="2" charset="-79"/>
              </a:rPr>
              <a:t>:</a:t>
            </a:r>
            <a:endParaRPr lang="fr-FR" sz="3400" dirty="0">
              <a:solidFill>
                <a:schemeClr val="bg1"/>
              </a:solidFill>
              <a:cs typeface="Aharoni" panose="02010803020104030203" pitchFamily="2" charset="-79"/>
            </a:endParaRPr>
          </a:p>
        </p:txBody>
      </p:sp>
      <p:pic>
        <p:nvPicPr>
          <p:cNvPr id="7" name="Image 6" descr="1*SJPacPhP4KDEB1AdhOFy_Q.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641" y="1460396"/>
            <a:ext cx="5905600" cy="3509047"/>
          </a:xfrm>
          <a:prstGeom prst="rect">
            <a:avLst/>
          </a:prstGeom>
        </p:spPr>
      </p:pic>
    </p:spTree>
    <p:extLst>
      <p:ext uri="{BB962C8B-B14F-4D97-AF65-F5344CB8AC3E}">
        <p14:creationId xmlns:p14="http://schemas.microsoft.com/office/powerpoint/2010/main" val="214762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AD68725-A54E-41EC-9EEB-96ECA2F1709D}"/>
              </a:ext>
            </a:extLst>
          </p:cNvPr>
          <p:cNvSpPr txBox="1"/>
          <p:nvPr/>
        </p:nvSpPr>
        <p:spPr>
          <a:xfrm>
            <a:off x="338137" y="87510"/>
            <a:ext cx="11620500" cy="615553"/>
          </a:xfrm>
          <a:prstGeom prst="rect">
            <a:avLst/>
          </a:prstGeom>
          <a:noFill/>
        </p:spPr>
        <p:txBody>
          <a:bodyPr wrap="square" rtlCol="0">
            <a:spAutoFit/>
          </a:bodyPr>
          <a:lstStyle/>
          <a:p>
            <a:r>
              <a:rPr lang="en-GB" sz="2400" dirty="0">
                <a:solidFill>
                  <a:schemeClr val="bg1"/>
                </a:solidFill>
                <a:cs typeface="Aharoni" panose="02010803020104030203" pitchFamily="2" charset="-79"/>
              </a:rPr>
              <a:t>Perception learning example XOR</a:t>
            </a:r>
            <a:r>
              <a:rPr lang="en-GB" sz="3400" dirty="0">
                <a:solidFill>
                  <a:schemeClr val="bg1"/>
                </a:solidFill>
                <a:cs typeface="Aharoni" panose="02010803020104030203" pitchFamily="2" charset="-79"/>
              </a:rPr>
              <a:t>:</a:t>
            </a:r>
            <a:endParaRPr lang="fr-FR" sz="3400" dirty="0">
              <a:solidFill>
                <a:schemeClr val="bg1"/>
              </a:solidFill>
              <a:cs typeface="Aharoni" panose="02010803020104030203" pitchFamily="2" charset="-79"/>
            </a:endParaRPr>
          </a:p>
        </p:txBody>
      </p:sp>
      <p:pic>
        <p:nvPicPr>
          <p:cNvPr id="7" name="Image 6" descr="0*158hcRQzzw_wpEZ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316" y="1550262"/>
            <a:ext cx="7921759" cy="4144123"/>
          </a:xfrm>
          <a:prstGeom prst="rect">
            <a:avLst/>
          </a:prstGeom>
        </p:spPr>
      </p:pic>
    </p:spTree>
    <p:extLst>
      <p:ext uri="{BB962C8B-B14F-4D97-AF65-F5344CB8AC3E}">
        <p14:creationId xmlns:p14="http://schemas.microsoft.com/office/powerpoint/2010/main" val="214762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extBox 5">
            <a:extLst>
              <a:ext uri="{FF2B5EF4-FFF2-40B4-BE49-F238E27FC236}">
                <a16:creationId xmlns:a16="http://schemas.microsoft.com/office/drawing/2014/main" id="{5AD68725-A54E-41EC-9EEB-96ECA2F1709D}"/>
              </a:ext>
            </a:extLst>
          </p:cNvPr>
          <p:cNvSpPr txBox="1"/>
          <p:nvPr/>
        </p:nvSpPr>
        <p:spPr>
          <a:xfrm>
            <a:off x="338137" y="87510"/>
            <a:ext cx="11620500" cy="615553"/>
          </a:xfrm>
          <a:prstGeom prst="rect">
            <a:avLst/>
          </a:prstGeom>
          <a:noFill/>
        </p:spPr>
        <p:txBody>
          <a:bodyPr wrap="square" rtlCol="0">
            <a:spAutoFit/>
          </a:bodyPr>
          <a:lstStyle/>
          <a:p>
            <a:r>
              <a:rPr lang="en-GB" sz="2400" dirty="0">
                <a:solidFill>
                  <a:schemeClr val="bg1"/>
                </a:solidFill>
                <a:cs typeface="Aharoni" panose="02010803020104030203" pitchFamily="2" charset="-79"/>
              </a:rPr>
              <a:t>Multi layer perceptron</a:t>
            </a:r>
            <a:r>
              <a:rPr lang="en-GB" sz="3400" dirty="0">
                <a:solidFill>
                  <a:schemeClr val="bg1"/>
                </a:solidFill>
                <a:cs typeface="Aharoni" panose="02010803020104030203" pitchFamily="2" charset="-79"/>
              </a:rPr>
              <a:t>:</a:t>
            </a:r>
            <a:endParaRPr lang="fr-FR" sz="3400" dirty="0">
              <a:solidFill>
                <a:schemeClr val="bg1"/>
              </a:solidFill>
              <a:cs typeface="Aharoni" panose="02010803020104030203" pitchFamily="2" charset="-79"/>
            </a:endParaRPr>
          </a:p>
        </p:txBody>
      </p:sp>
      <p:pic>
        <p:nvPicPr>
          <p:cNvPr id="8" name="Picture 2" descr="Image result for o Multi layer perceptr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15" y="1429555"/>
            <a:ext cx="6919205" cy="412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62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152401" y="6070912"/>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AD68725-A54E-41EC-9EEB-96ECA2F1709D}"/>
              </a:ext>
            </a:extLst>
          </p:cNvPr>
          <p:cNvSpPr txBox="1"/>
          <p:nvPr/>
        </p:nvSpPr>
        <p:spPr>
          <a:xfrm>
            <a:off x="338137" y="87510"/>
            <a:ext cx="11620500" cy="615553"/>
          </a:xfrm>
          <a:prstGeom prst="rect">
            <a:avLst/>
          </a:prstGeom>
          <a:noFill/>
        </p:spPr>
        <p:txBody>
          <a:bodyPr wrap="square" rtlCol="0">
            <a:spAutoFit/>
          </a:bodyPr>
          <a:lstStyle/>
          <a:p>
            <a:r>
              <a:rPr lang="en-GB" sz="2400" dirty="0">
                <a:solidFill>
                  <a:schemeClr val="bg1"/>
                </a:solidFill>
                <a:cs typeface="Aharoni" panose="02010803020104030203" pitchFamily="2" charset="-79"/>
              </a:rPr>
              <a:t>Activation functions table</a:t>
            </a:r>
            <a:r>
              <a:rPr lang="en-GB" sz="3400" dirty="0">
                <a:solidFill>
                  <a:schemeClr val="bg1"/>
                </a:solidFill>
                <a:cs typeface="Aharoni" panose="02010803020104030203" pitchFamily="2" charset="-79"/>
              </a:rPr>
              <a:t>:</a:t>
            </a:r>
            <a:endParaRPr lang="fr-FR" sz="3400" dirty="0">
              <a:solidFill>
                <a:schemeClr val="bg1"/>
              </a:solidFill>
              <a:cs typeface="Aharoni" panose="02010803020104030203" pitchFamily="2" charset="-79"/>
            </a:endParaRPr>
          </a:p>
        </p:txBody>
      </p:sp>
      <p:sp>
        <p:nvSpPr>
          <p:cNvPr id="7" name="Rectangle 6"/>
          <p:cNvSpPr/>
          <p:nvPr/>
        </p:nvSpPr>
        <p:spPr>
          <a:xfrm>
            <a:off x="16186" y="736302"/>
            <a:ext cx="5275162" cy="630942"/>
          </a:xfrm>
          <a:prstGeom prst="rect">
            <a:avLst/>
          </a:prstGeom>
        </p:spPr>
        <p:txBody>
          <a:bodyPr wrap="none">
            <a:spAutoFit/>
          </a:bodyPr>
          <a:lstStyle/>
          <a:p>
            <a:r>
              <a:rPr lang="en-US" sz="2300" dirty="0">
                <a:cs typeface="Aharoni" panose="02010803020104030203" pitchFamily="2" charset="-79"/>
              </a:rPr>
              <a:t>Linear</a:t>
            </a:r>
            <a:r>
              <a:rPr lang="fr-FR" sz="2300" dirty="0">
                <a:cs typeface="Aharoni" panose="02010803020104030203" pitchFamily="2" charset="-79"/>
              </a:rPr>
              <a:t> and non </a:t>
            </a:r>
            <a:r>
              <a:rPr lang="en-US" sz="2300" dirty="0">
                <a:cs typeface="Aharoni" panose="02010803020104030203" pitchFamily="2" charset="-79"/>
              </a:rPr>
              <a:t>linear</a:t>
            </a:r>
            <a:r>
              <a:rPr lang="fr-FR" sz="2300" dirty="0">
                <a:cs typeface="Aharoni" panose="02010803020104030203" pitchFamily="2" charset="-79"/>
              </a:rPr>
              <a:t> activation </a:t>
            </a:r>
            <a:r>
              <a:rPr lang="en-US" sz="2300" dirty="0">
                <a:cs typeface="Aharoni" panose="02010803020104030203" pitchFamily="2" charset="-79"/>
              </a:rPr>
              <a:t>functions</a:t>
            </a:r>
            <a:r>
              <a:rPr lang="fr-FR" sz="3500" dirty="0">
                <a:cs typeface="Aharoni" panose="02010803020104030203" pitchFamily="2" charset="-79"/>
              </a:rPr>
              <a:t>:</a:t>
            </a:r>
          </a:p>
        </p:txBody>
      </p:sp>
      <p:pic>
        <p:nvPicPr>
          <p:cNvPr id="8" name="Picture 6" descr="Image result for ï§ Linear and non linear activation functions deep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6" y="1264213"/>
            <a:ext cx="4997729" cy="471923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ï§ Linear and non linear activation fun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562" y="944718"/>
            <a:ext cx="6167438" cy="503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62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1970</TotalTime>
  <Words>336</Words>
  <Application>Microsoft Office PowerPoint</Application>
  <PresentationFormat>Widescreen</PresentationFormat>
  <Paragraphs>45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Adel Bennaceur</dc:creator>
  <cp:lastModifiedBy>El Yono</cp:lastModifiedBy>
  <cp:revision>33</cp:revision>
  <dcterms:created xsi:type="dcterms:W3CDTF">2020-03-07T16:37:42Z</dcterms:created>
  <dcterms:modified xsi:type="dcterms:W3CDTF">2022-02-22T14:54:58Z</dcterms:modified>
</cp:coreProperties>
</file>