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23"/>
  </p:notesMasterIdLst>
  <p:handoutMasterIdLst>
    <p:handoutMasterId r:id="rId24"/>
  </p:handoutMasterIdLst>
  <p:sldIdLst>
    <p:sldId id="309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70" r:id="rId11"/>
    <p:sldId id="265" r:id="rId12"/>
    <p:sldId id="266" r:id="rId13"/>
    <p:sldId id="295" r:id="rId14"/>
    <p:sldId id="268" r:id="rId15"/>
    <p:sldId id="282" r:id="rId16"/>
    <p:sldId id="283" r:id="rId17"/>
    <p:sldId id="284" r:id="rId18"/>
    <p:sldId id="285" r:id="rId19"/>
    <p:sldId id="286" r:id="rId20"/>
    <p:sldId id="287" r:id="rId21"/>
    <p:sldId id="31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49" autoAdjust="0"/>
    <p:restoredTop sz="94249" autoAdjust="0"/>
  </p:normalViewPr>
  <p:slideViewPr>
    <p:cSldViewPr snapToGrid="0">
      <p:cViewPr varScale="1">
        <p:scale>
          <a:sx n="81" d="100"/>
          <a:sy n="81" d="100"/>
        </p:scale>
        <p:origin x="127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6954"/>
    </p:cViewPr>
  </p:sorterViewPr>
  <p:notesViewPr>
    <p:cSldViewPr snapToGrid="0" showGuides="1">
      <p:cViewPr varScale="1">
        <p:scale>
          <a:sx n="58" d="100"/>
          <a:sy n="58" d="100"/>
        </p:scale>
        <p:origin x="-242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83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6D9EB5AE-7349-4D60-9FFF-F17541DA53C1}" type="datetime1">
              <a:rPr lang="en-US" smtClean="0"/>
              <a:t>12/12/2022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250D973A-683D-4C6F-9357-9F9591435D6C}" type="datetime1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4323F53C-A878-40CA-A1FD-91B3C9B84969}" type="datetime1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DCAD5A88-FEB6-414A-A7FC-DF971CF721B9}" type="datetime1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9A3B6E44-EABE-41EB-8693-E2367030A50D}" type="datetime1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AC8929AE-160B-4C41-89BD-11C3D10F9F75}" type="datetime1">
              <a:rPr lang="en-US" smtClean="0"/>
              <a:t>12/12/2022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9" y="2193928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8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964AFE49-87E0-4549-B43F-7081D75D556E}" type="datetime1">
              <a:rPr lang="en-US" smtClean="0"/>
              <a:t>12/12/2022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0556700E-919A-4EA0-9090-0D210AC8277D}" type="datetime1">
              <a:rPr lang="en-US" smtClean="0"/>
              <a:t>12/12/2022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8E460992-5AE3-4022-ADD5-717B9D359A63}" type="datetime1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5B41D117-82C0-41F5-800A-16AD55345F2A}" type="datetime1">
              <a:rPr lang="en-US" smtClean="0"/>
              <a:t>12/12/2022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E6193980-67A7-4F20-BE73-EF90709AE0E8}" type="datetime1">
              <a:rPr lang="en-US" smtClean="0"/>
              <a:t>12/12/2022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vl="0" algn="ctr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A5C71E15-FBBB-45DE-9CEB-7040E713E9E4}" type="datetime1">
              <a:rPr lang="en-US" smtClean="0"/>
              <a:t>12/12/2022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315496"/>
            <a:ext cx="6858000" cy="984713"/>
          </a:xfrm>
        </p:spPr>
        <p:txBody>
          <a:bodyPr/>
          <a:lstStyle/>
          <a:p>
            <a:r>
              <a:rPr lang="en-US" dirty="0"/>
              <a:t>Loops,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24464" y="490740"/>
            <a:ext cx="3628971" cy="8094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45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Python Workshop</a:t>
            </a:r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24464" y="1117346"/>
            <a:ext cx="6430297" cy="1069868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dirty="0"/>
              <a:t>By: </a:t>
            </a:r>
            <a:r>
              <a:rPr lang="en-US" dirty="0" err="1"/>
              <a:t>Wameedh</a:t>
            </a:r>
            <a:r>
              <a:rPr lang="en-US" dirty="0"/>
              <a:t> Scientific Club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066702-2532-EB25-4466-7ECCEEA9EB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761" y="171952"/>
            <a:ext cx="1974054" cy="1974054"/>
          </a:xfrm>
          <a:prstGeom prst="rect">
            <a:avLst/>
          </a:prstGeom>
        </p:spPr>
      </p:pic>
      <p:pic>
        <p:nvPicPr>
          <p:cNvPr id="11" name="Picture 2" descr="http://www.csee.umbc.edu/wp-content/uploads/2011/04/python-logo-master.jpg">
            <a:extLst>
              <a:ext uri="{FF2B5EF4-FFF2-40B4-BE49-F238E27FC236}">
                <a16:creationId xmlns:a16="http://schemas.microsoft.com/office/drawing/2014/main" id="{C5C9DFD6-C23B-73C7-A6E2-D5D8D7779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010" y="4859931"/>
            <a:ext cx="3505531" cy="876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95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442167"/>
            <a:ext cx="7886700" cy="1374775"/>
          </a:xfrm>
        </p:spPr>
        <p:txBody>
          <a:bodyPr/>
          <a:lstStyle/>
          <a:p>
            <a:r>
              <a:rPr lang="en-US"/>
              <a:t>A conditional loop uses a test to decide when to stop looping</a:t>
            </a:r>
          </a:p>
          <a:p>
            <a:pPr lvl="1"/>
            <a:r>
              <a:rPr lang="en-US"/>
              <a:t>the same kind of test as in "if"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 Conditional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963" y="3105510"/>
            <a:ext cx="537210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0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8B3B175-0CAC-99A4-F417-349131613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323" y="1304395"/>
            <a:ext cx="4293771" cy="343721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936759" y="290489"/>
            <a:ext cx="1356851" cy="73742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rtlCol="0">
            <a:normAutofit/>
          </a:bodyPr>
          <a:lstStyle/>
          <a:p>
            <a:r>
              <a:rPr lang="en-US" dirty="0" err="1"/>
              <a:t>i</a:t>
            </a:r>
            <a:r>
              <a:rPr lang="en-US" dirty="0"/>
              <a:t> &lt; 6</a:t>
            </a:r>
          </a:p>
          <a:p>
            <a:r>
              <a:rPr lang="en-US" dirty="0"/>
              <a:t>is the test</a:t>
            </a: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6281131" y="1075722"/>
            <a:ext cx="959477" cy="1040671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68361" y="2993659"/>
            <a:ext cx="1641679" cy="89996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rtlCol="0">
            <a:normAutofit lnSpcReduction="10000"/>
          </a:bodyPr>
          <a:lstStyle/>
          <a:p>
            <a:r>
              <a:rPr lang="en-US"/>
              <a:t>the while </a:t>
            </a:r>
            <a:r>
              <a:rPr lang="en-US" b="1"/>
              <a:t>body</a:t>
            </a:r>
          </a:p>
          <a:p>
            <a:r>
              <a:rPr lang="en-US"/>
              <a:t>is run over</a:t>
            </a:r>
          </a:p>
          <a:p>
            <a:r>
              <a:rPr lang="en-US"/>
              <a:t>and over</a:t>
            </a:r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>
          <a:xfrm flipV="1">
            <a:off x="2950594" y="2543675"/>
            <a:ext cx="2642684" cy="677942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35791" y="5033323"/>
            <a:ext cx="2158786" cy="89996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rtlCol="0">
            <a:normAutofit lnSpcReduction="10000"/>
          </a:bodyPr>
          <a:lstStyle/>
          <a:p>
            <a:r>
              <a:rPr lang="en-US" dirty="0"/>
              <a:t>most while body's</a:t>
            </a:r>
          </a:p>
          <a:p>
            <a:r>
              <a:rPr lang="en-US" dirty="0"/>
              <a:t>need to include</a:t>
            </a:r>
          </a:p>
          <a:p>
            <a:r>
              <a:rPr lang="en-US" dirty="0"/>
              <a:t>an </a:t>
            </a:r>
            <a:r>
              <a:rPr lang="en-US" b="1" dirty="0"/>
              <a:t>increment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37C92D-801E-C073-9EB2-C6D467A92362}"/>
              </a:ext>
            </a:extLst>
          </p:cNvPr>
          <p:cNvCxnSpPr>
            <a:cxnSpLocks/>
          </p:cNvCxnSpPr>
          <p:nvPr/>
        </p:nvCxnSpPr>
        <p:spPr>
          <a:xfrm flipH="1" flipV="1">
            <a:off x="6377049" y="2882646"/>
            <a:ext cx="1721922" cy="2087635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68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8662" y="365128"/>
            <a:ext cx="7886700" cy="1325563"/>
          </a:xfrm>
        </p:spPr>
        <p:txBody>
          <a:bodyPr/>
          <a:lstStyle/>
          <a:p>
            <a:r>
              <a:rPr lang="en-US"/>
              <a:t>Flowchart for Conditional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157912" y="6356353"/>
            <a:ext cx="2457450" cy="365125"/>
          </a:xfrm>
        </p:spPr>
        <p:txBody>
          <a:bodyPr/>
          <a:lstStyle/>
          <a:p>
            <a:fld id="{10E4A4DB-036F-4816-A98C-42C4167E83C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lowchart: Decision 4"/>
          <p:cNvSpPr/>
          <p:nvPr/>
        </p:nvSpPr>
        <p:spPr>
          <a:xfrm>
            <a:off x="4836357" y="2600334"/>
            <a:ext cx="1143000" cy="942975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43464" y="3957646"/>
            <a:ext cx="1728787" cy="7143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99461" y="1679576"/>
            <a:ext cx="1016793" cy="4201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99461" y="5273669"/>
            <a:ext cx="1016793" cy="4201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7" idx="2"/>
            <a:endCxn id="5" idx="0"/>
          </p:cNvCxnSpPr>
          <p:nvPr/>
        </p:nvCxnSpPr>
        <p:spPr>
          <a:xfrm flipH="1">
            <a:off x="5407857" y="2099739"/>
            <a:ext cx="1" cy="500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>
            <a:off x="5407857" y="3543309"/>
            <a:ext cx="1" cy="4143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8" idx="0"/>
          </p:cNvCxnSpPr>
          <p:nvPr/>
        </p:nvCxnSpPr>
        <p:spPr>
          <a:xfrm>
            <a:off x="5407858" y="4672021"/>
            <a:ext cx="0" cy="601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3"/>
          </p:cNvCxnSpPr>
          <p:nvPr/>
        </p:nvCxnSpPr>
        <p:spPr>
          <a:xfrm>
            <a:off x="5979357" y="3071822"/>
            <a:ext cx="1178720" cy="124301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407857" y="6215063"/>
            <a:ext cx="1" cy="400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7" idx="0"/>
          </p:cNvCxnSpPr>
          <p:nvPr/>
        </p:nvCxnSpPr>
        <p:spPr>
          <a:xfrm>
            <a:off x="5407858" y="1357313"/>
            <a:ext cx="0" cy="322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407857" y="6215063"/>
            <a:ext cx="17502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158077" y="4314833"/>
            <a:ext cx="0" cy="1900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11566" y="2643188"/>
            <a:ext cx="1518047" cy="4572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no; so finish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64932" y="3471879"/>
            <a:ext cx="1796660" cy="4572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yes; keep going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997089" y="2871788"/>
            <a:ext cx="957263" cy="421739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r>
              <a:rPr lang="en-US" dirty="0" err="1"/>
              <a:t>i</a:t>
            </a:r>
            <a:r>
              <a:rPr lang="en-US" dirty="0"/>
              <a:t> &lt; 6?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098888" y="1661057"/>
            <a:ext cx="628650" cy="4572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i = 1</a:t>
            </a:r>
          </a:p>
        </p:txBody>
      </p:sp>
      <p:cxnSp>
        <p:nvCxnSpPr>
          <p:cNvPr id="30" name="Elbow Connector 29"/>
          <p:cNvCxnSpPr>
            <a:stCxn id="8" idx="2"/>
          </p:cNvCxnSpPr>
          <p:nvPr/>
        </p:nvCxnSpPr>
        <p:spPr>
          <a:xfrm rot="5400000">
            <a:off x="4550740" y="5115056"/>
            <a:ext cx="278343" cy="14358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971964" y="2350036"/>
            <a:ext cx="0" cy="36221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971964" y="2350036"/>
            <a:ext cx="14358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543464" y="1093788"/>
            <a:ext cx="2100262" cy="4572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program execution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186278" y="6215063"/>
            <a:ext cx="1221580" cy="657225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execution </a:t>
            </a:r>
          </a:p>
          <a:p>
            <a:r>
              <a:rPr lang="en-US"/>
              <a:t>continues...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609891" y="3750478"/>
            <a:ext cx="1221580" cy="410628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loop back.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001854" y="4135973"/>
            <a:ext cx="914400" cy="4572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action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001854" y="5255150"/>
            <a:ext cx="628650" cy="4572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i = i + 1</a:t>
            </a:r>
          </a:p>
        </p:txBody>
      </p:sp>
    </p:spTree>
    <p:extLst>
      <p:ext uri="{BB962C8B-B14F-4D97-AF65-F5344CB8AC3E}">
        <p14:creationId xmlns:p14="http://schemas.microsoft.com/office/powerpoint/2010/main" val="405222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 that Likes "3"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36744" y="479481"/>
            <a:ext cx="1699761" cy="4279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While3.py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F26153-7AEF-4DFF-ED00-47182F85E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53" y="1805044"/>
            <a:ext cx="7168197" cy="355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5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690691"/>
            <a:ext cx="7886700" cy="1360920"/>
          </a:xfrm>
        </p:spPr>
        <p:txBody>
          <a:bodyPr/>
          <a:lstStyle/>
          <a:p>
            <a:r>
              <a:rPr lang="en-US" dirty="0"/>
              <a:t>I often need to print an introduction </a:t>
            </a:r>
          </a:p>
          <a:p>
            <a:pPr lvl="1"/>
            <a:r>
              <a:rPr lang="en-US" dirty="0"/>
              <a:t>instead of writing the code many times, write the code once in a function, and reuse the function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 Intro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AD9AC9-C2BE-D522-20D2-8FB6444B9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353" y="3016254"/>
            <a:ext cx="61150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6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986848"/>
          </a:xfrm>
        </p:spPr>
        <p:txBody>
          <a:bodyPr/>
          <a:lstStyle/>
          <a:p>
            <a:r>
              <a:rPr lang="en-US"/>
              <a:t>Pass in data (an argument) to the function, which can change with each call.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6430" y="365128"/>
            <a:ext cx="8631381" cy="1325563"/>
          </a:xfrm>
        </p:spPr>
        <p:txBody>
          <a:bodyPr/>
          <a:lstStyle/>
          <a:p>
            <a:r>
              <a:rPr lang="en-US"/>
              <a:t>Making the Function More Reusable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244CF2-2527-FCBC-1B5A-23331D40A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421" y="2812473"/>
            <a:ext cx="7139158" cy="310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68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Many Arguments </a:t>
            </a:r>
            <a:r>
              <a:rPr lang="en-US">
                <a:sym typeface="Wingdings" panose="05000000000000000000" pitchFamily="2" charset="2"/>
              </a:rPr>
              <a:t> Even More Reuseable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50294" y="5742060"/>
            <a:ext cx="1480369" cy="4279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Address2.py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B39429-D9DC-595A-00EF-F8C47AA9C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440" y="1910257"/>
            <a:ext cx="6838272" cy="351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41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790411"/>
          </a:xfrm>
        </p:spPr>
        <p:txBody>
          <a:bodyPr/>
          <a:lstStyle/>
          <a:p>
            <a:r>
              <a:rPr lang="en-US"/>
              <a:t>A function that calculates something would be very useful if it returned the answer back to the main program (the caller)</a:t>
            </a:r>
          </a:p>
          <a:p>
            <a:pPr lvl="1"/>
            <a:r>
              <a:rPr lang="en-US"/>
              <a:t>use </a:t>
            </a:r>
            <a:r>
              <a:rPr lang="en-US" b="1"/>
              <a:t>return</a:t>
            </a:r>
            <a:r>
              <a:rPr lang="en-US"/>
              <a:t> at the end of the function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8"/>
            <a:ext cx="8210550" cy="1325563"/>
          </a:xfrm>
        </p:spPr>
        <p:txBody>
          <a:bodyPr>
            <a:normAutofit/>
          </a:bodyPr>
          <a:lstStyle/>
          <a:p>
            <a:r>
              <a:rPr lang="en-US" sz="2800"/>
              <a:t>2.  Having a Function Return Something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691" y="3750970"/>
            <a:ext cx="5831032" cy="26371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56218" y="5514109"/>
            <a:ext cx="1607127" cy="356447"/>
          </a:xfrm>
          <a:prstGeom prst="rect">
            <a:avLst/>
          </a:prstGeom>
        </p:spPr>
        <p:txBody>
          <a:bodyPr vert="horz" wrap="none" lIns="91440" tIns="45720" rIns="91440" bIns="45720" rtlCol="0">
            <a:normAutofit lnSpcReduction="10000"/>
          </a:bodyPr>
          <a:lstStyle/>
          <a:p>
            <a:r>
              <a:rPr lang="en-US"/>
              <a:t>return answer</a:t>
            </a:r>
          </a:p>
        </p:txBody>
      </p:sp>
    </p:spTree>
    <p:extLst>
      <p:ext uri="{BB962C8B-B14F-4D97-AF65-F5344CB8AC3E}">
        <p14:creationId xmlns:p14="http://schemas.microsoft.com/office/powerpoint/2010/main" val="108372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rectangle surface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F277AD-FA90-9ED7-C6E4-5D840C1C8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574224"/>
            <a:ext cx="8396597" cy="221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72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245" y="2250140"/>
            <a:ext cx="2066059" cy="79089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931" y="4667760"/>
            <a:ext cx="2094024" cy="86142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 and Function in Pictures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75880" y="2189018"/>
            <a:ext cx="2433204" cy="3657601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77636" y="1468583"/>
            <a:ext cx="1814946" cy="831272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2000"/>
              <a:t>main program</a:t>
            </a:r>
          </a:p>
          <a:p>
            <a:r>
              <a:rPr lang="en-US" sz="2000"/>
              <a:t>(the caller)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57900" y="2244584"/>
            <a:ext cx="2630631" cy="3089563"/>
          </a:xfrm>
          <a:prstGeom prst="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ource Code Pro" panose="020B050903040302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33801" y="2492042"/>
            <a:ext cx="1532658" cy="831272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2000"/>
              <a:t>integer </a:t>
            </a:r>
          </a:p>
          <a:p>
            <a:r>
              <a:rPr lang="en-US" sz="2000" b="1"/>
              <a:t>copy</a:t>
            </a:r>
            <a:r>
              <a:rPr lang="en-US" sz="2000"/>
              <a:t> data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71154" y="3510904"/>
            <a:ext cx="2066059" cy="1352041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dirty="0">
                <a:latin typeface="Source Code Pro" panose="020B0509030403020204" pitchFamily="49" charset="0"/>
              </a:rPr>
              <a:t>      :</a:t>
            </a:r>
          </a:p>
          <a:p>
            <a:r>
              <a:rPr lang="en-US" dirty="0">
                <a:latin typeface="Source Code Pro" panose="020B0509030403020204" pitchFamily="49" charset="0"/>
              </a:rPr>
              <a:t>surface =</a:t>
            </a:r>
          </a:p>
          <a:p>
            <a:r>
              <a:rPr lang="en-US" dirty="0">
                <a:latin typeface="Source Code Pro" panose="020B0509030403020204" pitchFamily="49" charset="0"/>
              </a:rPr>
              <a:t>calculate(</a:t>
            </a:r>
          </a:p>
          <a:p>
            <a:r>
              <a:rPr lang="en-US" dirty="0">
                <a:latin typeface="Source Code Pro" panose="020B0509030403020204" pitchFamily="49" charset="0"/>
              </a:rPr>
              <a:t>  10, 6)</a:t>
            </a:r>
            <a:endParaRPr lang="en-US" sz="1600" dirty="0">
              <a:latin typeface="Source Code Pro" panose="020B050903040302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59330" y="4479675"/>
            <a:ext cx="1911927" cy="831272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dirty="0">
                <a:latin typeface="Source Code Pro" panose="020B0509030403020204" pitchFamily="49" charset="0"/>
              </a:rPr>
              <a:t>   :</a:t>
            </a:r>
          </a:p>
          <a:p>
            <a:r>
              <a:rPr lang="en-US" dirty="0">
                <a:latin typeface="Source Code Pro" panose="020B0509030403020204" pitchFamily="49" charset="0"/>
              </a:rPr>
              <a:t>return x*y</a:t>
            </a:r>
            <a:endParaRPr lang="en-US" sz="1600" dirty="0">
              <a:latin typeface="Source Code Pro" panose="020B050903040302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27463" y="4928895"/>
            <a:ext cx="776720" cy="557466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dirty="0"/>
              <a:t>surface</a:t>
            </a:r>
          </a:p>
        </p:txBody>
      </p:sp>
      <p:cxnSp>
        <p:nvCxnSpPr>
          <p:cNvPr id="17" name="Straight Arrow Connector 16"/>
          <p:cNvCxnSpPr>
            <a:endCxn id="36" idx="1"/>
          </p:cNvCxnSpPr>
          <p:nvPr/>
        </p:nvCxnSpPr>
        <p:spPr>
          <a:xfrm flipV="1">
            <a:off x="2189255" y="2645586"/>
            <a:ext cx="4085990" cy="1780273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151418" y="1503922"/>
            <a:ext cx="1814946" cy="831272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2000"/>
              <a:t>calculateTax()</a:t>
            </a:r>
          </a:p>
          <a:p>
            <a:r>
              <a:rPr lang="en-US" sz="2000"/>
              <a:t>(the function)</a:t>
            </a:r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287101" y="4667760"/>
            <a:ext cx="1532658" cy="831272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2000"/>
              <a:t>integer </a:t>
            </a:r>
          </a:p>
          <a:p>
            <a:r>
              <a:rPr lang="en-US" sz="2000" b="1"/>
              <a:t>copy</a:t>
            </a:r>
            <a:r>
              <a:rPr lang="en-US" sz="2000"/>
              <a:t> data</a:t>
            </a:r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418731" y="2514327"/>
            <a:ext cx="623454" cy="394418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dirty="0"/>
              <a:t>x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951" y="2947667"/>
            <a:ext cx="2066059" cy="79089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6479132" y="3124258"/>
            <a:ext cx="894083" cy="565627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1" name="Oval 40"/>
          <p:cNvSpPr/>
          <p:nvPr/>
        </p:nvSpPr>
        <p:spPr>
          <a:xfrm>
            <a:off x="3511480" y="3210894"/>
            <a:ext cx="406319" cy="406319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42" name="Oval 41"/>
          <p:cNvSpPr/>
          <p:nvPr/>
        </p:nvSpPr>
        <p:spPr>
          <a:xfrm>
            <a:off x="3925494" y="4639309"/>
            <a:ext cx="406319" cy="406319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628" y="3713671"/>
            <a:ext cx="2066059" cy="790892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6445574" y="4014477"/>
            <a:ext cx="894083" cy="638087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dirty="0"/>
              <a:t>surface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3002125" y="3436479"/>
            <a:ext cx="3348208" cy="1008263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1"/>
          </p:cNvCxnSpPr>
          <p:nvPr/>
        </p:nvCxnSpPr>
        <p:spPr>
          <a:xfrm flipH="1" flipV="1">
            <a:off x="2336819" y="4087218"/>
            <a:ext cx="3922511" cy="808093"/>
          </a:xfrm>
          <a:prstGeom prst="straightConnector1">
            <a:avLst/>
          </a:prstGeom>
          <a:ln w="571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46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40310"/>
            <a:ext cx="7886700" cy="1325563"/>
          </a:xfrm>
        </p:spPr>
        <p:txBody>
          <a:bodyPr/>
          <a:lstStyle/>
          <a:p>
            <a:r>
              <a:rPr lang="en-US"/>
              <a:t>1. Counting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7E875C-1AF1-6F02-689D-FC1F13D24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10" y="2370379"/>
            <a:ext cx="4629150" cy="304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236560"/>
            <a:ext cx="441960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69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0F29BD-5DB5-1939-1208-30E4DAAC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DZ"/>
          </a:p>
        </p:txBody>
      </p:sp>
      <p:pic>
        <p:nvPicPr>
          <p:cNvPr id="1026" name="Picture 2" descr="That's all Folks! | Looney Tunes Wiki | Fandom">
            <a:extLst>
              <a:ext uri="{FF2B5EF4-FFF2-40B4-BE49-F238E27FC236}">
                <a16:creationId xmlns:a16="http://schemas.microsoft.com/office/drawing/2014/main" id="{1140DD2F-EEA0-92A9-DAF6-1780F04D2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30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CCC6DCA-B1F7-C45D-2941-9E24E7787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939210"/>
            <a:ext cx="4324350" cy="30099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the Counting Loop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075529" y="3444160"/>
            <a:ext cx="1891490" cy="13048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rtlCol="0">
            <a:normAutofit/>
          </a:bodyPr>
          <a:lstStyle/>
          <a:p>
            <a:r>
              <a:rPr lang="en-US" sz="2400" dirty="0"/>
              <a:t>We use Lists</a:t>
            </a:r>
          </a:p>
          <a:p>
            <a:r>
              <a:rPr lang="en-US" sz="2400" dirty="0"/>
              <a:t>in for loops!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H="1" flipV="1">
            <a:off x="4607643" y="2921330"/>
            <a:ext cx="2467886" cy="839509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10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the Counting Loop Var.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F5109B-39F4-7186-A1EA-350FC4A92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645" y="1690691"/>
            <a:ext cx="6595393" cy="361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59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894A41E-3EAD-5016-68A2-207EF6437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" y="1886941"/>
            <a:ext cx="7419975" cy="272415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Counting without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85249" y="5607549"/>
            <a:ext cx="3865926" cy="9347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rtlCol="0">
            <a:normAutofit/>
          </a:bodyPr>
          <a:lstStyle/>
          <a:p>
            <a:r>
              <a:rPr lang="en-US" sz="2400"/>
              <a:t>A list can contain anything,</a:t>
            </a:r>
          </a:p>
          <a:p>
            <a:r>
              <a:rPr lang="en-US" sz="2400"/>
              <a:t>not just numbers</a:t>
            </a:r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66620" y="2635744"/>
            <a:ext cx="412954" cy="2971806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19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09C117A-2DBB-75FD-CE50-357DBC6CA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07" y="1758086"/>
            <a:ext cx="4861141" cy="283291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Counting Loop Using a </a:t>
            </a:r>
            <a:r>
              <a:rPr lang="en-US">
                <a:solidFill>
                  <a:srgbClr val="00B050"/>
                </a:solidFill>
              </a:rPr>
              <a:t>Range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075529" y="2441271"/>
            <a:ext cx="1891490" cy="13048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rtlCol="0">
            <a:normAutofit lnSpcReduction="10000"/>
          </a:bodyPr>
          <a:lstStyle/>
          <a:p>
            <a:r>
              <a:rPr lang="en-US" sz="2400"/>
              <a:t>Less typing,</a:t>
            </a:r>
          </a:p>
          <a:p>
            <a:r>
              <a:rPr lang="en-US" sz="2400"/>
              <a:t>but it goes</a:t>
            </a:r>
          </a:p>
          <a:p>
            <a:r>
              <a:rPr lang="en-US" sz="2400"/>
              <a:t>from 1 to </a:t>
            </a:r>
            <a:r>
              <a:rPr lang="en-US" sz="3200" b="1"/>
              <a:t>4</a:t>
            </a:r>
            <a:endParaRPr lang="en-US" sz="2400" b="1"/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H="1">
            <a:off x="4393870" y="2623636"/>
            <a:ext cx="2681659" cy="107689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63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83D3D57-6763-2FE6-B576-86F94134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83" y="1629005"/>
            <a:ext cx="5046635" cy="478903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Eight Times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00342" y="2256110"/>
            <a:ext cx="1891490" cy="13048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rtlCol="0">
            <a:normAutofit lnSpcReduction="10000"/>
          </a:bodyPr>
          <a:lstStyle/>
          <a:p>
            <a:r>
              <a:rPr lang="en-US" sz="2400"/>
              <a:t>This range</a:t>
            </a:r>
          </a:p>
          <a:p>
            <a:r>
              <a:rPr lang="en-US" sz="2400"/>
              <a:t>goes from </a:t>
            </a:r>
          </a:p>
          <a:p>
            <a:r>
              <a:rPr lang="en-US" sz="2400"/>
              <a:t>1 to </a:t>
            </a:r>
            <a:r>
              <a:rPr lang="en-US" sz="3200" b="1"/>
              <a:t>10</a:t>
            </a:r>
            <a:endParaRPr lang="en-US" sz="2400" b="1"/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4726379" y="2438475"/>
            <a:ext cx="1773963" cy="126595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500341" y="600004"/>
            <a:ext cx="1699761" cy="4279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EightTimes.py</a:t>
            </a:r>
          </a:p>
        </p:txBody>
      </p:sp>
    </p:spTree>
    <p:extLst>
      <p:ext uri="{BB962C8B-B14F-4D97-AF65-F5344CB8AC3E}">
        <p14:creationId xmlns:p14="http://schemas.microsoft.com/office/powerpoint/2010/main" val="156375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31F0C68-CFF0-EB77-0317-C5B4122F9C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168" y="1690690"/>
            <a:ext cx="3972234" cy="458196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Range with a Step Amount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28892" y="2403594"/>
            <a:ext cx="1891490" cy="14899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rtlCol="0">
            <a:normAutofit fontScale="92500" lnSpcReduction="10000"/>
          </a:bodyPr>
          <a:lstStyle/>
          <a:p>
            <a:r>
              <a:rPr lang="en-US" sz="2400"/>
              <a:t>This range</a:t>
            </a:r>
          </a:p>
          <a:p>
            <a:r>
              <a:rPr lang="en-US" sz="2400"/>
              <a:t>goes from </a:t>
            </a:r>
          </a:p>
          <a:p>
            <a:r>
              <a:rPr lang="en-US" sz="2400"/>
              <a:t>10 to </a:t>
            </a:r>
            <a:r>
              <a:rPr lang="en-US" sz="3200" b="1"/>
              <a:t>1</a:t>
            </a:r>
            <a:r>
              <a:rPr lang="en-US" sz="2400"/>
              <a:t> in a </a:t>
            </a:r>
          </a:p>
          <a:p>
            <a:r>
              <a:rPr lang="en-US" sz="2400"/>
              <a:t>step of -1</a:t>
            </a:r>
            <a:endParaRPr lang="en-US"/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4243834" y="2585959"/>
            <a:ext cx="2085058" cy="77328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35868" y="365128"/>
            <a:ext cx="1699761" cy="4279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BlastOff.py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12155" y="4866170"/>
            <a:ext cx="2085058" cy="12396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rtlCol="0">
            <a:normAutofit/>
          </a:bodyPr>
          <a:lstStyle/>
          <a:p>
            <a:r>
              <a:rPr lang="en-US" sz="2400"/>
              <a:t>This program</a:t>
            </a:r>
          </a:p>
          <a:p>
            <a:r>
              <a:rPr lang="en-US" sz="2400"/>
              <a:t>took 10 secs</a:t>
            </a:r>
          </a:p>
          <a:p>
            <a:r>
              <a:rPr lang="en-US" sz="2400"/>
              <a:t>to run.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5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F45BE05-B21A-6B24-A9F6-4E9755DF8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21" y="2041188"/>
            <a:ext cx="7685379" cy="30255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</a:t>
            </a:r>
            <a:r>
              <a:rPr lang="en-US">
                <a:solidFill>
                  <a:srgbClr val="00B050"/>
                </a:solidFill>
              </a:rPr>
              <a:t>break</a:t>
            </a:r>
            <a:r>
              <a:rPr lang="en-US"/>
              <a:t> in a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545237" y="4807745"/>
            <a:ext cx="1224126" cy="15472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rtlCol="0">
            <a:normAutofit/>
          </a:bodyPr>
          <a:lstStyle/>
          <a:p>
            <a:r>
              <a:rPr lang="en-US" b="1"/>
              <a:t>break</a:t>
            </a:r>
          </a:p>
          <a:p>
            <a:r>
              <a:rPr lang="en-US"/>
              <a:t>makes</a:t>
            </a:r>
          </a:p>
          <a:p>
            <a:r>
              <a:rPr lang="en-US"/>
              <a:t>Python</a:t>
            </a:r>
          </a:p>
          <a:p>
            <a:r>
              <a:rPr lang="en-US"/>
              <a:t>leave the</a:t>
            </a:r>
          </a:p>
          <a:p>
            <a:r>
              <a:rPr lang="en-US"/>
              <a:t>loop</a:t>
            </a:r>
          </a:p>
        </p:txBody>
      </p:sp>
      <p:cxnSp>
        <p:nvCxnSpPr>
          <p:cNvPr id="8" name="Straight Arrow Connector 7"/>
          <p:cNvCxnSpPr>
            <a:cxnSpLocks/>
            <a:stCxn id="7" idx="1"/>
          </p:cNvCxnSpPr>
          <p:nvPr/>
        </p:nvCxnSpPr>
        <p:spPr>
          <a:xfrm flipH="1" flipV="1">
            <a:off x="2790701" y="3429000"/>
            <a:ext cx="4754536" cy="2152365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96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design slides (Level design)</Template>
  <TotalTime>0</TotalTime>
  <Words>375</Words>
  <Application>Microsoft Office PowerPoint</Application>
  <PresentationFormat>On-screen Show (4:3)</PresentationFormat>
  <Paragraphs>113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 Black</vt:lpstr>
      <vt:lpstr>Century Gothic</vt:lpstr>
      <vt:lpstr>Source Code Pro</vt:lpstr>
      <vt:lpstr>Times New Roman</vt:lpstr>
      <vt:lpstr>Wingdings</vt:lpstr>
      <vt:lpstr>Presentation level design</vt:lpstr>
      <vt:lpstr>Loops, Functions</vt:lpstr>
      <vt:lpstr>1. Counting Loop</vt:lpstr>
      <vt:lpstr>Using the Counting Loop Variable</vt:lpstr>
      <vt:lpstr>Using the Counting Loop Var.</vt:lpstr>
      <vt:lpstr>Counting without Numbers</vt:lpstr>
      <vt:lpstr>Counting Loop Using a Range</vt:lpstr>
      <vt:lpstr>Eight Times Table</vt:lpstr>
      <vt:lpstr>Range with a Step Amount</vt:lpstr>
      <vt:lpstr>Using break in a Loop</vt:lpstr>
      <vt:lpstr>3.  Conditional Loops</vt:lpstr>
      <vt:lpstr>PowerPoint Presentation</vt:lpstr>
      <vt:lpstr>Flowchart for Conditional Loop</vt:lpstr>
      <vt:lpstr>While that Likes "3"</vt:lpstr>
      <vt:lpstr>1.  Intro Function</vt:lpstr>
      <vt:lpstr>Making the Function More Reusable</vt:lpstr>
      <vt:lpstr>Many Arguments  Even More Reuseable</vt:lpstr>
      <vt:lpstr>2.  Having a Function Return Something</vt:lpstr>
      <vt:lpstr>Calculating rectangle surface</vt:lpstr>
      <vt:lpstr>Main and Function in Pictures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2015-10-02T20:02:04Z</dcterms:created>
  <dcterms:modified xsi:type="dcterms:W3CDTF">2022-12-12T15:16:07Z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</Properties>
</file>