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7"/>
  </p:notesMasterIdLst>
  <p:handoutMasterIdLst>
    <p:handoutMasterId r:id="rId38"/>
  </p:handoutMasterIdLst>
  <p:sldIdLst>
    <p:sldId id="309" r:id="rId3"/>
    <p:sldId id="301" r:id="rId4"/>
    <p:sldId id="303" r:id="rId5"/>
    <p:sldId id="300" r:id="rId6"/>
    <p:sldId id="310" r:id="rId7"/>
    <p:sldId id="316" r:id="rId8"/>
    <p:sldId id="319" r:id="rId9"/>
    <p:sldId id="320" r:id="rId10"/>
    <p:sldId id="321" r:id="rId11"/>
    <p:sldId id="322" r:id="rId12"/>
    <p:sldId id="323" r:id="rId13"/>
    <p:sldId id="326" r:id="rId14"/>
    <p:sldId id="327" r:id="rId15"/>
    <p:sldId id="318" r:id="rId16"/>
    <p:sldId id="268" r:id="rId17"/>
    <p:sldId id="328" r:id="rId18"/>
    <p:sldId id="329" r:id="rId19"/>
    <p:sldId id="260" r:id="rId20"/>
    <p:sldId id="261" r:id="rId21"/>
    <p:sldId id="265" r:id="rId22"/>
    <p:sldId id="264" r:id="rId23"/>
    <p:sldId id="266" r:id="rId24"/>
    <p:sldId id="312" r:id="rId25"/>
    <p:sldId id="315" r:id="rId26"/>
    <p:sldId id="330" r:id="rId27"/>
    <p:sldId id="305" r:id="rId28"/>
    <p:sldId id="279" r:id="rId29"/>
    <p:sldId id="331" r:id="rId30"/>
    <p:sldId id="332" r:id="rId31"/>
    <p:sldId id="259" r:id="rId32"/>
    <p:sldId id="333" r:id="rId33"/>
    <p:sldId id="334" r:id="rId34"/>
    <p:sldId id="335" r:id="rId35"/>
    <p:sldId id="31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49" autoAdjust="0"/>
    <p:restoredTop sz="94249" autoAdjust="0"/>
  </p:normalViewPr>
  <p:slideViewPr>
    <p:cSldViewPr snapToGrid="0">
      <p:cViewPr varScale="1">
        <p:scale>
          <a:sx n="81" d="100"/>
          <a:sy n="81" d="100"/>
        </p:scale>
        <p:origin x="12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6954"/>
    </p:cViewPr>
  </p:sorterViewPr>
  <p:notesViewPr>
    <p:cSldViewPr snapToGrid="0" showGuides="1">
      <p:cViewPr varScale="1">
        <p:scale>
          <a:sx n="58" d="100"/>
          <a:sy n="58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31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C10DB5F-3701-4EF7-8237-AB5867CFF93E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9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60FC209-CCDD-4323-B31B-D14035826253}" type="slidenum">
              <a:rPr lang="en-US">
                <a:ea typeface="SimSun" charset="-122"/>
              </a:rPr>
              <a:pPr/>
              <a:t>5</a:t>
            </a:fld>
            <a:endParaRPr lang="en-US">
              <a:ea typeface="SimSun" charset="-122"/>
            </a:endParaRPr>
          </a:p>
        </p:txBody>
      </p:sp>
      <p:sp>
        <p:nvSpPr>
          <p:cNvPr id="71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1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2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D9EB5AE-7349-4D60-9FFF-F17541DA53C1}" type="datetime1">
              <a:rPr lang="en-US" smtClean="0"/>
              <a:t>12/9/2022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50D973A-683D-4C6F-9357-9F9591435D6C}" type="datetime1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323F53C-A878-40CA-A1FD-91B3C9B84969}" type="datetime1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DCAD5A88-FEB6-414A-A7FC-DF971CF721B9}" type="datetime1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A3B6E44-EABE-41EB-8693-E2367030A50D}" type="datetime1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C8929AE-160B-4C41-89BD-11C3D10F9F75}" type="datetime1">
              <a:rPr lang="en-US" smtClean="0"/>
              <a:t>12/9/2022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4AFE49-87E0-4549-B43F-7081D75D556E}" type="datetime1">
              <a:rPr lang="en-US" smtClean="0"/>
              <a:t>12/9/2022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556700E-919A-4EA0-9090-0D210AC8277D}" type="datetime1">
              <a:rPr lang="en-US" smtClean="0"/>
              <a:t>12/9/2022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8E460992-5AE3-4022-ADD5-717B9D359A63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B41D117-82C0-41F5-800A-16AD55345F2A}" type="datetime1">
              <a:rPr lang="en-US" smtClean="0"/>
              <a:t>12/9/2022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6193980-67A7-4F20-BE73-EF90709AE0E8}" type="datetime1">
              <a:rPr lang="en-US" smtClean="0"/>
              <a:t>12/9/2022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5C71E15-FBBB-45DE-9CEB-7040E713E9E4}" type="datetime1">
              <a:rPr lang="en-US" smtClean="0"/>
              <a:t>12/9/2022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15496"/>
            <a:ext cx="6858000" cy="984713"/>
          </a:xfrm>
        </p:spPr>
        <p:txBody>
          <a:bodyPr/>
          <a:lstStyle/>
          <a:p>
            <a:r>
              <a:rPr lang="en-US" dirty="0"/>
              <a:t>1. Starting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4464" y="490740"/>
            <a:ext cx="3628971" cy="809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Python Workshop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4464" y="1117346"/>
            <a:ext cx="6430297" cy="106986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/>
              <a:t>By: </a:t>
            </a:r>
            <a:r>
              <a:rPr lang="en-US" dirty="0" err="1"/>
              <a:t>Wameedh</a:t>
            </a:r>
            <a:r>
              <a:rPr lang="en-US" dirty="0"/>
              <a:t> Scientific Club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66702-2532-EB25-4466-7ECCEEA9EB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61" y="171952"/>
            <a:ext cx="1974054" cy="1974054"/>
          </a:xfrm>
          <a:prstGeom prst="rect">
            <a:avLst/>
          </a:prstGeom>
        </p:spPr>
      </p:pic>
      <p:pic>
        <p:nvPicPr>
          <p:cNvPr id="11" name="Picture 2" descr="http://www.csee.umbc.edu/wp-content/uploads/2011/04/python-logo-master.jpg">
            <a:extLst>
              <a:ext uri="{FF2B5EF4-FFF2-40B4-BE49-F238E27FC236}">
                <a16:creationId xmlns:a16="http://schemas.microsoft.com/office/drawing/2014/main" id="{C5C9DFD6-C23B-73C7-A6E2-D5D8D7779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10" y="4805166"/>
            <a:ext cx="3505531" cy="87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5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218" name="Picture 2" descr="Installing Anaconda on Windows Tutorial">
            <a:extLst>
              <a:ext uri="{FF2B5EF4-FFF2-40B4-BE49-F238E27FC236}">
                <a16:creationId xmlns:a16="http://schemas.microsoft.com/office/drawing/2014/main" id="{6D90AF58-9066-8EE4-FFA9-6A973C155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19" y="1690691"/>
            <a:ext cx="8453019" cy="37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65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5362" name="Picture 2" descr="Installing Anaconda on Windows Tutorial">
            <a:extLst>
              <a:ext uri="{FF2B5EF4-FFF2-40B4-BE49-F238E27FC236}">
                <a16:creationId xmlns:a16="http://schemas.microsoft.com/office/drawing/2014/main" id="{BA20DC50-6402-B5F3-F3A3-CEB8202DB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2" y="1263993"/>
            <a:ext cx="5937725" cy="462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2290" name="Picture 2" descr="Installing Anaconda on Windows Tutorial">
            <a:extLst>
              <a:ext uri="{FF2B5EF4-FFF2-40B4-BE49-F238E27FC236}">
                <a16:creationId xmlns:a16="http://schemas.microsoft.com/office/drawing/2014/main" id="{35B66161-8D61-4132-695B-31D97B73D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27" y="1187533"/>
            <a:ext cx="6406165" cy="500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5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1266" name="Picture 2" descr="Installing Anaconda on Windows Tutorial">
            <a:extLst>
              <a:ext uri="{FF2B5EF4-FFF2-40B4-BE49-F238E27FC236}">
                <a16:creationId xmlns:a16="http://schemas.microsoft.com/office/drawing/2014/main" id="{6BD8416B-0C48-3CB5-7215-2BB0CCF86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20" y="1246908"/>
            <a:ext cx="6145834" cy="477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3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Start </a:t>
            </a:r>
            <a:r>
              <a:rPr lang="en-US" dirty="0" err="1"/>
              <a:t>Jupyter</a:t>
            </a:r>
            <a:r>
              <a:rPr lang="en-US" dirty="0"/>
              <a:t> Notebook (a Python editor)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502CD-8AD8-B1C8-31F0-EC861857F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84" y="1523843"/>
            <a:ext cx="6351072" cy="5227421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3610099" y="1245542"/>
            <a:ext cx="4905251" cy="1129523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67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25440" y="360911"/>
            <a:ext cx="3600994" cy="118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/>
            </a:lvl1pPr>
            <a:lvl2pPr marL="5143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/>
            </a:lvl2pPr>
            <a:lvl3pPr marL="8572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lvl3pPr>
            <a:lvl4pPr marL="12001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/>
            </a:lvl4pPr>
            <a:lvl5pPr marL="15430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/>
            </a:lvl5pPr>
            <a:lvl6pPr marL="18859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6pPr>
            <a:lvl7pPr marL="22288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7pPr>
            <a:lvl8pPr marL="25717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8pPr>
            <a:lvl9pPr marL="29146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9pPr>
          </a:lstStyle>
          <a:p>
            <a:pPr marL="0" indent="0">
              <a:buNone/>
            </a:pPr>
            <a:r>
              <a:rPr lang="en-US" sz="2400" dirty="0"/>
              <a:t>We Choose New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78FEC6-D4C9-E9EE-F3C6-C3C6E7210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9" y="1916139"/>
            <a:ext cx="8075221" cy="3632194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6668960" y="854486"/>
            <a:ext cx="1322738" cy="1858183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5949538" y="3520689"/>
            <a:ext cx="719422" cy="2083914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8463" y="5604603"/>
            <a:ext cx="1800497" cy="223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/>
            </a:lvl1pPr>
            <a:lvl2pPr marL="5143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/>
            </a:lvl2pPr>
            <a:lvl3pPr marL="8572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lvl3pPr>
            <a:lvl4pPr marL="12001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/>
            </a:lvl4pPr>
            <a:lvl5pPr marL="15430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/>
            </a:lvl5pPr>
            <a:lvl6pPr marL="18859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6pPr>
            <a:lvl7pPr marL="22288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7pPr>
            <a:lvl8pPr marL="25717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8pPr>
            <a:lvl9pPr marL="29146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9pPr>
          </a:lstStyle>
          <a:p>
            <a:pPr marL="0" indent="0">
              <a:buNone/>
            </a:pPr>
            <a:r>
              <a:rPr lang="en-US" sz="2400" dirty="0"/>
              <a:t>And choose Python 3</a:t>
            </a:r>
          </a:p>
        </p:txBody>
      </p:sp>
    </p:spTree>
    <p:extLst>
      <p:ext uri="{BB962C8B-B14F-4D97-AF65-F5344CB8AC3E}">
        <p14:creationId xmlns:p14="http://schemas.microsoft.com/office/powerpoint/2010/main" val="61262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1A4448-2C9B-464A-DC9B-03D1240A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50362"/>
            <a:ext cx="8275944" cy="465675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2351314" y="783770"/>
            <a:ext cx="3074127" cy="1888225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25440" y="360911"/>
            <a:ext cx="3600994" cy="118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/>
            </a:lvl1pPr>
            <a:lvl2pPr marL="5143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/>
            </a:lvl2pPr>
            <a:lvl3pPr marL="8572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lvl3pPr>
            <a:lvl4pPr marL="12001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/>
            </a:lvl4pPr>
            <a:lvl5pPr marL="15430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/>
            </a:lvl5pPr>
            <a:lvl6pPr marL="18859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6pPr>
            <a:lvl7pPr marL="22288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7pPr>
            <a:lvl8pPr marL="25717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8pPr>
            <a:lvl9pPr marL="29146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9pPr>
          </a:lstStyle>
          <a:p>
            <a:pPr marL="0" indent="0">
              <a:buNone/>
            </a:pPr>
            <a:r>
              <a:rPr lang="en-US" sz="2400" dirty="0"/>
              <a:t>I typed </a:t>
            </a:r>
            <a:r>
              <a:rPr lang="en-US" sz="2400" dirty="0">
                <a:solidFill>
                  <a:srgbClr val="C00000"/>
                </a:solidFill>
              </a:rPr>
              <a:t>help()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&lt;enter&gt;</a:t>
            </a:r>
            <a:r>
              <a:rPr lang="en-US" sz="2400" dirty="0"/>
              <a:t> to start "help"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2731325" y="4127863"/>
            <a:ext cx="4494613" cy="1079775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25937" y="3840480"/>
            <a:ext cx="1800497" cy="223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/>
            </a:lvl1pPr>
            <a:lvl2pPr marL="5143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/>
            </a:lvl2pPr>
            <a:lvl3pPr marL="8572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lvl3pPr>
            <a:lvl4pPr marL="12001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/>
            </a:lvl4pPr>
            <a:lvl5pPr marL="15430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/>
            </a:lvl5pPr>
            <a:lvl6pPr marL="18859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6pPr>
            <a:lvl7pPr marL="22288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7pPr>
            <a:lvl8pPr marL="25717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8pPr>
            <a:lvl9pPr marL="29146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9pPr>
          </a:lstStyle>
          <a:p>
            <a:pPr marL="0" indent="0">
              <a:buNone/>
            </a:pPr>
            <a:r>
              <a:rPr lang="en-US" sz="2400" dirty="0"/>
              <a:t>I typed </a:t>
            </a:r>
            <a:r>
              <a:rPr lang="en-US" sz="2400" dirty="0">
                <a:solidFill>
                  <a:srgbClr val="C00000"/>
                </a:solidFill>
              </a:rPr>
              <a:t>quit</a:t>
            </a:r>
            <a:r>
              <a:rPr lang="en-US" sz="2400" dirty="0"/>
              <a:t> to leave "help" but still be in </a:t>
            </a:r>
            <a:r>
              <a:rPr lang="en-US" sz="2400" dirty="0" err="1"/>
              <a:t>Jupyter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943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FE7A79-C4EF-7D6D-18D9-8D521CEBB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71600"/>
            <a:ext cx="7581900" cy="5486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Python to do Things</a:t>
            </a:r>
          </a:p>
        </p:txBody>
      </p:sp>
      <p:cxnSp>
        <p:nvCxnSpPr>
          <p:cNvPr id="5" name="Straight Arrow Connector 4"/>
          <p:cNvCxnSpPr>
            <a:cxnSpLocks/>
            <a:stCxn id="6" idx="1"/>
          </p:cNvCxnSpPr>
          <p:nvPr/>
        </p:nvCxnSpPr>
        <p:spPr>
          <a:xfrm flipH="1" flipV="1">
            <a:off x="3241964" y="2422566"/>
            <a:ext cx="3286880" cy="1590345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28844" y="3429000"/>
            <a:ext cx="2280804" cy="11678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714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/>
            </a:lvl1pPr>
            <a:lvl2pPr marL="5143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/>
            </a:lvl2pPr>
            <a:lvl3pPr marL="8572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lvl3pPr>
            <a:lvl4pPr marL="12001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/>
            </a:lvl4pPr>
            <a:lvl5pPr marL="15430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/>
            </a:lvl5pPr>
            <a:lvl6pPr marL="18859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6pPr>
            <a:lvl7pPr marL="22288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7pPr>
            <a:lvl8pPr marL="25717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8pPr>
            <a:lvl9pPr marL="29146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9pPr>
          </a:lstStyle>
          <a:p>
            <a:pPr marL="0" indent="0">
              <a:buNone/>
            </a:pPr>
            <a:r>
              <a:rPr lang="en-US" sz="2400" dirty="0"/>
              <a:t>We write on the cell and then click </a:t>
            </a:r>
            <a:r>
              <a:rPr lang="en-US" sz="2400" dirty="0">
                <a:solidFill>
                  <a:srgbClr val="C00000"/>
                </a:solidFill>
              </a:rPr>
              <a:t>Run</a:t>
            </a:r>
            <a:endParaRPr lang="en-US" sz="2400" dirty="0"/>
          </a:p>
        </p:txBody>
      </p:sp>
      <p:sp>
        <p:nvSpPr>
          <p:cNvPr id="20" name="Rounded Rectangle 6">
            <a:extLst>
              <a:ext uri="{FF2B5EF4-FFF2-40B4-BE49-F238E27FC236}">
                <a16:creationId xmlns:a16="http://schemas.microsoft.com/office/drawing/2014/main" id="{468911E4-F94F-328E-1EBC-058482C86602}"/>
              </a:ext>
            </a:extLst>
          </p:cNvPr>
          <p:cNvSpPr/>
          <p:nvPr/>
        </p:nvSpPr>
        <p:spPr>
          <a:xfrm>
            <a:off x="1881955" y="2588821"/>
            <a:ext cx="1751893" cy="4424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6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093C0A6-0C0B-6AF5-0583-0D0C44211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7" y="2796826"/>
            <a:ext cx="7230151" cy="3696046"/>
          </a:xfrm>
          <a:prstGeom prst="rect">
            <a:avLst/>
          </a:prstGeom>
        </p:spPr>
      </p:pic>
      <p:pic>
        <p:nvPicPr>
          <p:cNvPr id="4099" name="Picture 3" descr="C:\Users\Ad\Desktop\pics\t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437" y="2302511"/>
            <a:ext cx="3803914" cy="156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95952"/>
          </a:xfrm>
        </p:spPr>
        <p:txBody>
          <a:bodyPr/>
          <a:lstStyle/>
          <a:p>
            <a:r>
              <a:rPr lang="en-US" dirty="0"/>
              <a:t>A variable is a "named tag" for data used in your programs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What is a Variable?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28354" y="3021736"/>
            <a:ext cx="1580606" cy="3277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400"/>
            </a:lvl1pPr>
            <a:lvl2pPr marL="5143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/>
            </a:lvl2pPr>
            <a:lvl3pPr marL="8572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lvl3pPr>
            <a:lvl4pPr marL="12001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/>
            </a:lvl4pPr>
            <a:lvl5pPr marL="15430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/>
            </a:lvl5pPr>
            <a:lvl6pPr marL="18859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6pPr>
            <a:lvl7pPr marL="22288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7pPr>
            <a:lvl8pPr marL="25717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8pPr>
            <a:lvl9pPr marL="2914650" indent="-1714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9pPr>
          </a:lstStyle>
          <a:p>
            <a:r>
              <a:rPr lang="en-US" dirty="0"/>
              <a:t>“Bob"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49925" y="3623608"/>
            <a:ext cx="601608" cy="42795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tag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32332" y="3623608"/>
            <a:ext cx="601608" cy="42795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6217" y="4595630"/>
            <a:ext cx="3067135" cy="963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Python treats the tag name </a:t>
            </a:r>
          </a:p>
          <a:p>
            <a:r>
              <a:rPr lang="en-US" b="1">
                <a:solidFill>
                  <a:srgbClr val="002060"/>
                </a:solidFill>
              </a:rPr>
              <a:t>teacher</a:t>
            </a:r>
            <a:r>
              <a:rPr lang="en-US"/>
              <a:t> as being a different </a:t>
            </a:r>
          </a:p>
          <a:p>
            <a:r>
              <a:rPr lang="en-US"/>
              <a:t>name than </a:t>
            </a:r>
            <a:r>
              <a:rPr lang="en-US" b="1">
                <a:solidFill>
                  <a:srgbClr val="002060"/>
                </a:solidFill>
              </a:rPr>
              <a:t>Teacher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6216" y="5700102"/>
            <a:ext cx="3067135" cy="7417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002060"/>
                </a:solidFill>
              </a:rPr>
              <a:t>"Teacher"</a:t>
            </a:r>
            <a:r>
              <a:rPr lang="en-US"/>
              <a:t> is a string, not the</a:t>
            </a:r>
          </a:p>
          <a:p>
            <a:r>
              <a:rPr lang="en-US"/>
              <a:t>tag name </a:t>
            </a:r>
            <a:r>
              <a:rPr lang="en-US" b="1">
                <a:solidFill>
                  <a:srgbClr val="002060"/>
                </a:solidFill>
              </a:rPr>
              <a:t>Teacher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0060" y="3780009"/>
            <a:ext cx="1214040" cy="3340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/>
            <a:stCxn id="10" idx="1"/>
          </p:cNvCxnSpPr>
          <p:nvPr/>
        </p:nvCxnSpPr>
        <p:spPr>
          <a:xfrm flipH="1" flipV="1">
            <a:off x="2222500" y="4457700"/>
            <a:ext cx="3613717" cy="61946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2324100" y="6040239"/>
            <a:ext cx="3512118" cy="0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57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104EAD-28AE-55A4-C5AE-C6C51F92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85244"/>
            <a:ext cx="4410461" cy="270800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Using Number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919" y="3987799"/>
            <a:ext cx="4919397" cy="2129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1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2446751"/>
            <a:ext cx="7886700" cy="2452141"/>
          </a:xfrm>
        </p:spPr>
        <p:txBody>
          <a:bodyPr>
            <a:normAutofit/>
          </a:bodyPr>
          <a:lstStyle/>
          <a:p>
            <a:r>
              <a:rPr lang="en-US" sz="2400" dirty="0"/>
              <a:t>A computer is a machine that </a:t>
            </a:r>
            <a:br>
              <a:rPr lang="en-US" sz="2400" dirty="0"/>
            </a:br>
            <a:r>
              <a:rPr lang="en-US" sz="2400" dirty="0"/>
              <a:t>stores data.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b="1" dirty="0"/>
              <a:t>program</a:t>
            </a:r>
            <a:r>
              <a:rPr lang="en-US" sz="2400" dirty="0"/>
              <a:t> is a set of instructions that tells a computer what to do with the data.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0. Computers and 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5171F4-3E82-B755-F648-05248B9E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81894"/>
            <a:ext cx="5501544" cy="2361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are they called "Variables"?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25612" y="2494377"/>
            <a:ext cx="2802194" cy="7650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a variable can change</a:t>
            </a:r>
          </a:p>
          <a:p>
            <a:r>
              <a:rPr lang="en-US"/>
              <a:t>(the tag is given new data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85160" y="2951577"/>
            <a:ext cx="2554420" cy="457200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83" y="4714238"/>
            <a:ext cx="3333333" cy="12952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1021456">
            <a:off x="1519084" y="5243539"/>
            <a:ext cx="737418" cy="38345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first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35593" y="5029530"/>
            <a:ext cx="513736" cy="50155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en-US" sz="240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35593" y="5036803"/>
            <a:ext cx="513736" cy="5015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en-US" sz="24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6701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03D031-DB7A-62B5-3CF2-D145D6D0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73" y="1912173"/>
            <a:ext cx="4610521" cy="3396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Numbers and 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68412" y="2109020"/>
            <a:ext cx="2802194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+ means different things</a:t>
            </a:r>
          </a:p>
          <a:p>
            <a:r>
              <a:rPr lang="en-US"/>
              <a:t>for numbers and strings 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3406877" y="2462981"/>
            <a:ext cx="1961535" cy="10323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3406877" y="2566220"/>
            <a:ext cx="1961535" cy="772290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19367" y="3972150"/>
            <a:ext cx="2802194" cy="503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strings can use "…" or '…'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3190338" y="4223871"/>
            <a:ext cx="1829029" cy="38345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14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427F77-FD16-1C88-E783-635F074D2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59" y="1790329"/>
            <a:ext cx="4842640" cy="16386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New 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93125" y="4414679"/>
            <a:ext cx="4129549" cy="5751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/>
              <a:t>the "new" score is the "old" score + 5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100052" y="2993923"/>
            <a:ext cx="1028394" cy="1420757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40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Math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32" name="Picture 8" descr="http://www.n1njr.com/wp-content/uploads/2014/01/PythonMathematicalOperato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449" y="1996612"/>
            <a:ext cx="5226871" cy="297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78422" y="5336178"/>
            <a:ext cx="4376923" cy="56170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and ( ... ) around the maths, if you want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320" y="3876237"/>
            <a:ext cx="1344706" cy="336176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remainder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4801" y="4634029"/>
            <a:ext cx="1743599" cy="70214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no fraction part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6403" y="4278925"/>
            <a:ext cx="1781455" cy="336176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2 to the power 5</a:t>
            </a:r>
          </a:p>
        </p:txBody>
      </p:sp>
    </p:spTree>
    <p:extLst>
      <p:ext uri="{BB962C8B-B14F-4D97-AF65-F5344CB8AC3E}">
        <p14:creationId xmlns:p14="http://schemas.microsoft.com/office/powerpoint/2010/main" val="58160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5587" y="365128"/>
            <a:ext cx="7886700" cy="1325563"/>
          </a:xfrm>
        </p:spPr>
        <p:txBody>
          <a:bodyPr/>
          <a:lstStyle/>
          <a:p>
            <a:r>
              <a:rPr lang="en-US"/>
              <a:t>Some Maths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97" y="1690691"/>
            <a:ext cx="7663453" cy="414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8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865" y="2368761"/>
            <a:ext cx="5308270" cy="2120477"/>
          </a:xfrm>
        </p:spPr>
        <p:txBody>
          <a:bodyPr/>
          <a:lstStyle/>
          <a:p>
            <a:r>
              <a:rPr lang="en-US" dirty="0"/>
              <a:t>Let’s do some coding!</a:t>
            </a:r>
          </a:p>
        </p:txBody>
      </p:sp>
    </p:spTree>
    <p:extLst>
      <p:ext uri="{BB962C8B-B14F-4D97-AF65-F5344CB8AC3E}">
        <p14:creationId xmlns:p14="http://schemas.microsoft.com/office/powerpoint/2010/main" val="33455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EE646C-0303-3A99-3E5E-313827174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56" y="335290"/>
            <a:ext cx="5259844" cy="55786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541" y="2095505"/>
            <a:ext cx="3958453" cy="24786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02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Start </a:t>
            </a:r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2. Create a new program file</a:t>
            </a:r>
          </a:p>
          <a:p>
            <a:r>
              <a:rPr lang="en-US" dirty="0"/>
              <a:t>3. Write a Python program into the file</a:t>
            </a:r>
          </a:p>
          <a:p>
            <a:r>
              <a:rPr lang="en-US" dirty="0"/>
              <a:t>4. Save the program file.</a:t>
            </a:r>
          </a:p>
          <a:p>
            <a:pPr lvl="1"/>
            <a:r>
              <a:rPr lang="en-US" dirty="0"/>
              <a:t>give the file a name, e.g. test1</a:t>
            </a:r>
          </a:p>
          <a:p>
            <a:r>
              <a:rPr lang="en-US" dirty="0"/>
              <a:t>5. Check the file is on your PC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Writing a Python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2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Start </a:t>
            </a:r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2. Create a new program file</a:t>
            </a:r>
          </a:p>
          <a:p>
            <a:r>
              <a:rPr lang="en-US" dirty="0"/>
              <a:t>3. Write a Python program into the file</a:t>
            </a:r>
          </a:p>
          <a:p>
            <a:r>
              <a:rPr lang="en-US" dirty="0"/>
              <a:t>4. Save the program file.</a:t>
            </a:r>
          </a:p>
          <a:p>
            <a:pPr lvl="1"/>
            <a:r>
              <a:rPr lang="en-US" dirty="0"/>
              <a:t>give the file a name, e.g. test1</a:t>
            </a:r>
          </a:p>
          <a:p>
            <a:r>
              <a:rPr lang="en-US" dirty="0"/>
              <a:t>5. Check the file is on your PC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Writing a Python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Yacine</a:t>
            </a:r>
            <a:r>
              <a:rPr lang="en-US" dirty="0">
                <a:solidFill>
                  <a:srgbClr val="00B0F0"/>
                </a:solidFill>
              </a:rPr>
              <a:t> got the right answer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add 1 point to his score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Nassim had a wrong answer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punish him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the file isn’t there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display an error message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statement: test, action(s)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841283" y="1361421"/>
            <a:ext cx="102317" cy="464204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026310" y="1293954"/>
            <a:ext cx="241812" cy="531671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9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Why Learn to Program?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22515" y="1825625"/>
            <a:ext cx="8242662" cy="4117975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Makes you a clever </a:t>
            </a:r>
            <a:br>
              <a:rPr lang="en-GB" sz="2400" dirty="0"/>
            </a:br>
            <a:r>
              <a:rPr lang="en-GB" sz="2400" dirty="0"/>
              <a:t>user of computers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/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It's fun!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/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You make stuff (programs) that do things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/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Helps you learn problem solving skills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/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Programmers get jobs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FB8C3892-C206-4401-B3E3-5BD942AB4478}" type="slidenum">
              <a:rPr lang="en-US" sz="1400" smtClean="0"/>
              <a:pPr eaLnBrk="1" hangingPunct="1"/>
              <a:t>3</a:t>
            </a:fld>
            <a:endParaRPr lang="en-US" sz="1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9245C4-A616-247D-B4CA-61440A0AC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913" y="736269"/>
            <a:ext cx="5159087" cy="343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606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91317"/>
          </a:xfrm>
        </p:spPr>
        <p:txBody>
          <a:bodyPr/>
          <a:lstStyle/>
          <a:p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Yacine</a:t>
            </a:r>
            <a:r>
              <a:rPr lang="en-US" dirty="0">
                <a:solidFill>
                  <a:srgbClr val="00B0F0"/>
                </a:solidFill>
              </a:rPr>
              <a:t> got the right answer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add 1 point to his score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"If" 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80308" y="4837731"/>
            <a:ext cx="2344994" cy="6472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 b="1" dirty="0"/>
              <a:t>Action</a:t>
            </a:r>
            <a:r>
              <a:rPr lang="en-US" dirty="0"/>
              <a:t>: Add 1 point</a:t>
            </a:r>
          </a:p>
          <a:p>
            <a:r>
              <a:rPr lang="en-US" dirty="0"/>
              <a:t>to his score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1857374" y="3486150"/>
            <a:ext cx="2886076" cy="1414463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Test</a:t>
            </a:r>
            <a:r>
              <a:rPr lang="en-US" dirty="0"/>
              <a:t>: </a:t>
            </a:r>
          </a:p>
          <a:p>
            <a:r>
              <a:rPr lang="en-US" dirty="0"/>
              <a:t>Did </a:t>
            </a:r>
            <a:r>
              <a:rPr lang="en-US" dirty="0" err="1"/>
              <a:t>Yacine</a:t>
            </a:r>
            <a:r>
              <a:rPr lang="en-US" dirty="0"/>
              <a:t> get the right score?</a:t>
            </a:r>
          </a:p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5" idx="3"/>
            <a:endCxn id="13" idx="0"/>
          </p:cNvCxnSpPr>
          <p:nvPr/>
        </p:nvCxnSpPr>
        <p:spPr>
          <a:xfrm>
            <a:off x="4743450" y="4193382"/>
            <a:ext cx="1109355" cy="6443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3300412" y="2957513"/>
            <a:ext cx="0" cy="528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79181" y="3750469"/>
            <a:ext cx="6858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44327" y="2764631"/>
            <a:ext cx="2135981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executing program</a:t>
            </a:r>
          </a:p>
        </p:txBody>
      </p:sp>
      <p:cxnSp>
        <p:nvCxnSpPr>
          <p:cNvPr id="17" name="Elbow Connector 16"/>
          <p:cNvCxnSpPr>
            <a:stCxn id="5" idx="1"/>
          </p:cNvCxnSpPr>
          <p:nvPr/>
        </p:nvCxnSpPr>
        <p:spPr>
          <a:xfrm rot="10800000" flipV="1">
            <a:off x="1228726" y="4193382"/>
            <a:ext cx="628648" cy="15787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93005" y="3767138"/>
            <a:ext cx="6858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no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00412" y="5757863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93005" y="5757863"/>
            <a:ext cx="4659800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</p:cNvCxnSpPr>
          <p:nvPr/>
        </p:nvCxnSpPr>
        <p:spPr>
          <a:xfrm>
            <a:off x="5852805" y="5484989"/>
            <a:ext cx="0" cy="301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54914" y="6217443"/>
            <a:ext cx="2135981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execution continues...</a:t>
            </a:r>
          </a:p>
        </p:txBody>
      </p:sp>
    </p:spTree>
    <p:extLst>
      <p:ext uri="{BB962C8B-B14F-4D97-AF65-F5344CB8AC3E}">
        <p14:creationId xmlns:p14="http://schemas.microsoft.com/office/powerpoint/2010/main" val="31014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E77C35-149F-5CCC-BC8B-F657E968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DZ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2E65F7-ACBB-C241-0528-61A83F964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040084"/>
            <a:ext cx="8515350" cy="2857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86D1BE-401C-D769-0866-7805A7EA1734}"/>
              </a:ext>
            </a:extLst>
          </p:cNvPr>
          <p:cNvSpPr txBox="1"/>
          <p:nvPr/>
        </p:nvSpPr>
        <p:spPr>
          <a:xfrm>
            <a:off x="6113669" y="2528509"/>
            <a:ext cx="2212258" cy="463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r>
              <a:rPr lang="en-US" sz="2000" dirty="0"/>
              <a:t>test: is b &gt; a?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221314-7347-F5B8-EEDC-971E1069F2AE}"/>
              </a:ext>
            </a:extLst>
          </p:cNvPr>
          <p:cNvSpPr txBox="1"/>
          <p:nvPr/>
        </p:nvSpPr>
        <p:spPr>
          <a:xfrm>
            <a:off x="1970750" y="5411485"/>
            <a:ext cx="3087944" cy="11307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r>
              <a:rPr lang="en-US" sz="2000"/>
              <a:t>actions must be</a:t>
            </a:r>
          </a:p>
          <a:p>
            <a:r>
              <a:rPr lang="en-US" sz="2000" b="1"/>
              <a:t>indented</a:t>
            </a:r>
            <a:r>
              <a:rPr lang="en-US" sz="2000"/>
              <a:t> (add </a:t>
            </a:r>
            <a:r>
              <a:rPr lang="en-US" sz="2000" b="1"/>
              <a:t>4 spaces </a:t>
            </a:r>
          </a:p>
          <a:p>
            <a:r>
              <a:rPr lang="en-US" sz="2000"/>
              <a:t>at the start of each line)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EA2103-162C-0C19-AADB-BCB52B06DCAD}"/>
              </a:ext>
            </a:extLst>
          </p:cNvPr>
          <p:cNvCxnSpPr>
            <a:cxnSpLocks/>
          </p:cNvCxnSpPr>
          <p:nvPr/>
        </p:nvCxnSpPr>
        <p:spPr>
          <a:xfrm flipH="1">
            <a:off x="2873829" y="3040084"/>
            <a:ext cx="3765252" cy="82563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8FC5E7-572B-3074-B960-065F77A30001}"/>
              </a:ext>
            </a:extLst>
          </p:cNvPr>
          <p:cNvCxnSpPr/>
          <p:nvPr/>
        </p:nvCxnSpPr>
        <p:spPr>
          <a:xfrm flipH="1" flipV="1">
            <a:off x="2138514" y="4742890"/>
            <a:ext cx="589935" cy="66859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68513" y="3843301"/>
            <a:ext cx="2344994" cy="6472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 b="1" dirty="0"/>
              <a:t>Action</a:t>
            </a:r>
            <a:r>
              <a:rPr lang="en-US" dirty="0"/>
              <a:t>: print b is </a:t>
            </a:r>
          </a:p>
          <a:p>
            <a:r>
              <a:rPr lang="en-US" dirty="0"/>
              <a:t>greater than a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2357454" y="2428838"/>
            <a:ext cx="2886076" cy="14144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Test</a:t>
            </a:r>
            <a:r>
              <a:rPr lang="en-US" dirty="0"/>
              <a:t>: </a:t>
            </a:r>
          </a:p>
          <a:p>
            <a:r>
              <a:rPr lang="en-US" dirty="0"/>
              <a:t>b &gt; a?</a:t>
            </a:r>
          </a:p>
          <a:p>
            <a:pPr algn="ctr"/>
            <a:endParaRPr lang="en-US" dirty="0"/>
          </a:p>
        </p:txBody>
      </p:sp>
      <p:cxnSp>
        <p:nvCxnSpPr>
          <p:cNvPr id="7" name="Elbow Connector 6"/>
          <p:cNvCxnSpPr>
            <a:stCxn id="6" idx="3"/>
            <a:endCxn id="5" idx="0"/>
          </p:cNvCxnSpPr>
          <p:nvPr/>
        </p:nvCxnSpPr>
        <p:spPr>
          <a:xfrm>
            <a:off x="5243530" y="3136070"/>
            <a:ext cx="1097480" cy="7072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3800492" y="1900201"/>
            <a:ext cx="0" cy="528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79261" y="2693157"/>
            <a:ext cx="6858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4407" y="1707319"/>
            <a:ext cx="2135981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executing program</a:t>
            </a:r>
          </a:p>
        </p:txBody>
      </p:sp>
      <p:cxnSp>
        <p:nvCxnSpPr>
          <p:cNvPr id="11" name="Elbow Connector 10"/>
          <p:cNvCxnSpPr>
            <a:stCxn id="6" idx="1"/>
          </p:cNvCxnSpPr>
          <p:nvPr/>
        </p:nvCxnSpPr>
        <p:spPr>
          <a:xfrm rot="10800000" flipV="1">
            <a:off x="1728806" y="3136070"/>
            <a:ext cx="628648" cy="15787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93085" y="2709826"/>
            <a:ext cx="6858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no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00492" y="4700551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93085" y="4700551"/>
            <a:ext cx="4659800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6341010" y="4490559"/>
            <a:ext cx="0" cy="301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54994" y="5160131"/>
            <a:ext cx="2135981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execution continues...</a:t>
            </a:r>
          </a:p>
        </p:txBody>
      </p:sp>
    </p:spTree>
    <p:extLst>
      <p:ext uri="{BB962C8B-B14F-4D97-AF65-F5344CB8AC3E}">
        <p14:creationId xmlns:p14="http://schemas.microsoft.com/office/powerpoint/2010/main" val="334937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8984" y="2748954"/>
            <a:ext cx="3426031" cy="1360091"/>
          </a:xfrm>
        </p:spPr>
        <p:txBody>
          <a:bodyPr/>
          <a:lstStyle/>
          <a:p>
            <a:r>
              <a:rPr lang="en-US" dirty="0"/>
              <a:t>Let’s try that!</a:t>
            </a:r>
          </a:p>
        </p:txBody>
      </p:sp>
    </p:spTree>
    <p:extLst>
      <p:ext uri="{BB962C8B-B14F-4D97-AF65-F5344CB8AC3E}">
        <p14:creationId xmlns:p14="http://schemas.microsoft.com/office/powerpoint/2010/main" val="56321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0F29BD-5DB5-1939-1208-30E4DAAC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DZ"/>
          </a:p>
        </p:txBody>
      </p:sp>
      <p:pic>
        <p:nvPicPr>
          <p:cNvPr id="1026" name="Picture 2" descr="That's all Folks! | Looney Tunes Wiki | Fandom">
            <a:extLst>
              <a:ext uri="{FF2B5EF4-FFF2-40B4-BE49-F238E27FC236}">
                <a16:creationId xmlns:a16="http://schemas.microsoft.com/office/drawing/2014/main" id="{1140DD2F-EEA0-92A9-DAF6-1780F04D2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0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5264628" cy="772750"/>
          </a:xfrm>
        </p:spPr>
        <p:txBody>
          <a:bodyPr/>
          <a:lstStyle/>
          <a:p>
            <a:r>
              <a:rPr lang="en-US" dirty="0"/>
              <a:t>Why Learn Python?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705395" y="1765663"/>
            <a:ext cx="7994468" cy="477882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The Python programming language is aimed at beginners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It's easy to learn and use</a:t>
            </a:r>
          </a:p>
          <a:p>
            <a:pPr>
              <a:defRPr/>
            </a:pPr>
            <a:r>
              <a:rPr lang="en-US" sz="2800" dirty="0"/>
              <a:t>Powerful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Lots of program libraries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Free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Runs on everything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Lots of users; lots of help online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Used in the real world </a:t>
            </a:r>
          </a:p>
        </p:txBody>
      </p:sp>
      <p:pic>
        <p:nvPicPr>
          <p:cNvPr id="2050" name="Picture 2" descr="Python (Programming Language) PNG Transparent Images - PNG All">
            <a:extLst>
              <a:ext uri="{FF2B5EF4-FFF2-40B4-BE49-F238E27FC236}">
                <a16:creationId xmlns:a16="http://schemas.microsoft.com/office/drawing/2014/main" id="{8120AC0C-2E1C-E151-5F1A-F9797AF33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12" y="2202814"/>
            <a:ext cx="5818909" cy="293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35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7BBD520-24DA-16D9-4047-633BA98E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69" y="451263"/>
            <a:ext cx="4234371" cy="137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45983A8-0A8C-9275-26C2-16DDB4AF1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603077"/>
            <a:ext cx="3526971" cy="107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ownload Dropbox Logo in SVG Vector or PNG File Format ...">
            <a:extLst>
              <a:ext uri="{FF2B5EF4-FFF2-40B4-BE49-F238E27FC236}">
                <a16:creationId xmlns:a16="http://schemas.microsoft.com/office/drawing/2014/main" id="{6F5930CA-336A-1874-3D64-B1BA9240B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52" y="1140083"/>
            <a:ext cx="4353791" cy="290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ownload Reddit Logo in SVG Vector or PNG File Format - Logo ...">
            <a:extLst>
              <a:ext uri="{FF2B5EF4-FFF2-40B4-BE49-F238E27FC236}">
                <a16:creationId xmlns:a16="http://schemas.microsoft.com/office/drawing/2014/main" id="{1782954E-C9A4-5827-CD01-20B9D8E7B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3" y="1828904"/>
            <a:ext cx="5386944" cy="359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ichier PNG du logo Instagram - PNG All">
            <a:extLst>
              <a:ext uri="{FF2B5EF4-FFF2-40B4-BE49-F238E27FC236}">
                <a16:creationId xmlns:a16="http://schemas.microsoft.com/office/drawing/2014/main" id="{ACFB2EA0-CE7B-0849-E707-6A9806708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945" y="3071428"/>
            <a:ext cx="3111336" cy="301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YouTube logo et symbole, sens, histoire, PNG, marque">
            <a:extLst>
              <a:ext uri="{FF2B5EF4-FFF2-40B4-BE49-F238E27FC236}">
                <a16:creationId xmlns:a16="http://schemas.microsoft.com/office/drawing/2014/main" id="{427398E0-17C2-6F69-7154-B01E9EBAA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5" y="3992951"/>
            <a:ext cx="4584078" cy="286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764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Install Anaconda (a Python Package Manager)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100" name="Picture 4" descr="Installing Anaconda on Windows Tutorial">
            <a:extLst>
              <a:ext uri="{FF2B5EF4-FFF2-40B4-BE49-F238E27FC236}">
                <a16:creationId xmlns:a16="http://schemas.microsoft.com/office/drawing/2014/main" id="{35B94C4C-D962-D808-ED2B-9EB5375D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55" y="1741240"/>
            <a:ext cx="6158090" cy="479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2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194" name="Picture 2" descr="Installing Anaconda on Windows Tutorial">
            <a:extLst>
              <a:ext uri="{FF2B5EF4-FFF2-40B4-BE49-F238E27FC236}">
                <a16:creationId xmlns:a16="http://schemas.microsoft.com/office/drawing/2014/main" id="{1B6627CA-F6F4-4F55-50AA-51FC04BF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989" y="1754433"/>
            <a:ext cx="5838021" cy="453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95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170" name="Picture 2" descr="Installing Anaconda on Windows Tutorial">
            <a:extLst>
              <a:ext uri="{FF2B5EF4-FFF2-40B4-BE49-F238E27FC236}">
                <a16:creationId xmlns:a16="http://schemas.microsoft.com/office/drawing/2014/main" id="{C822D044-B459-A0E7-6A39-2F3FF623B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734" y="1378266"/>
            <a:ext cx="6170531" cy="479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97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6" name="Picture 2" descr="Installing Anaconda on Windows Tutorial">
            <a:extLst>
              <a:ext uri="{FF2B5EF4-FFF2-40B4-BE49-F238E27FC236}">
                <a16:creationId xmlns:a16="http://schemas.microsoft.com/office/drawing/2014/main" id="{C40915AA-D25D-438A-A932-CA71C035D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059" y="1293635"/>
            <a:ext cx="5907639" cy="459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0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606</Words>
  <Application>Microsoft Office PowerPoint</Application>
  <PresentationFormat>On-screen Show (4:3)</PresentationFormat>
  <Paragraphs>146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Black</vt:lpstr>
      <vt:lpstr>Century Gothic</vt:lpstr>
      <vt:lpstr>Tahoma</vt:lpstr>
      <vt:lpstr>Times New Roman</vt:lpstr>
      <vt:lpstr>Wingdings</vt:lpstr>
      <vt:lpstr>Presentation level design</vt:lpstr>
      <vt:lpstr>1. Starting</vt:lpstr>
      <vt:lpstr>0. Computers and Programs</vt:lpstr>
      <vt:lpstr>Why Learn to Program?</vt:lpstr>
      <vt:lpstr>Why Learn Python?</vt:lpstr>
      <vt:lpstr>PowerPoint Presentation</vt:lpstr>
      <vt:lpstr>1. Install Anaconda (a Python Package Manager)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Start Jupyter Notebook (a Python editor)</vt:lpstr>
      <vt:lpstr>Inside Jupyter</vt:lpstr>
      <vt:lpstr>Inside Jupyter</vt:lpstr>
      <vt:lpstr>Get Python to do Things</vt:lpstr>
      <vt:lpstr>1. What is a Variable?</vt:lpstr>
      <vt:lpstr>Variables Using Number Data</vt:lpstr>
      <vt:lpstr>Why are they called "Variables"?</vt:lpstr>
      <vt:lpstr>Numbers and Strings</vt:lpstr>
      <vt:lpstr>The New Me</vt:lpstr>
      <vt:lpstr>Some Math Operations</vt:lpstr>
      <vt:lpstr>Some Maths to Try</vt:lpstr>
      <vt:lpstr>Let’s do some coding!</vt:lpstr>
      <vt:lpstr>PowerPoint Presentation</vt:lpstr>
      <vt:lpstr>4. Writing a Python Program</vt:lpstr>
      <vt:lpstr>4. Writing a Python Program</vt:lpstr>
      <vt:lpstr>If statement: test, action(s)</vt:lpstr>
      <vt:lpstr>"If" Flowchart</vt:lpstr>
      <vt:lpstr>Code details</vt:lpstr>
      <vt:lpstr>Flowchart</vt:lpstr>
      <vt:lpstr>Let’s try that!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2015-10-02T20:02:04Z</dcterms:created>
  <dcterms:modified xsi:type="dcterms:W3CDTF">2022-12-09T17:01:37Z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