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0" r:id="rId7"/>
    <p:sldId id="281" r:id="rId8"/>
    <p:sldId id="282" r:id="rId9"/>
    <p:sldId id="283" r:id="rId10"/>
    <p:sldId id="284" r:id="rId11"/>
    <p:sldId id="285" r:id="rId12"/>
    <p:sldId id="288" r:id="rId13"/>
    <p:sldId id="289"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009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9071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Human Face Recognition</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D8A-3BBE-D236-732B-4D5DCCCEA9EA}"/>
              </a:ext>
            </a:extLst>
          </p:cNvPr>
          <p:cNvSpPr>
            <a:spLocks noGrp="1"/>
          </p:cNvSpPr>
          <p:nvPr>
            <p:ph type="title"/>
          </p:nvPr>
        </p:nvSpPr>
        <p:spPr>
          <a:xfrm>
            <a:off x="913795" y="149290"/>
            <a:ext cx="10353762" cy="917511"/>
          </a:xfrm>
        </p:spPr>
        <p:txBody>
          <a:bodyPr/>
          <a:lstStyle/>
          <a:p>
            <a:r>
              <a:rPr lang="en-IN" dirty="0"/>
              <a:t>Procedure……..</a:t>
            </a:r>
          </a:p>
        </p:txBody>
      </p:sp>
      <p:sp>
        <p:nvSpPr>
          <p:cNvPr id="3" name="Content Placeholder 2">
            <a:extLst>
              <a:ext uri="{FF2B5EF4-FFF2-40B4-BE49-F238E27FC236}">
                <a16:creationId xmlns:a16="http://schemas.microsoft.com/office/drawing/2014/main" id="{1D7811BA-155D-A162-0CD0-AAA28C5F4D27}"/>
              </a:ext>
            </a:extLst>
          </p:cNvPr>
          <p:cNvSpPr>
            <a:spLocks noGrp="1"/>
          </p:cNvSpPr>
          <p:nvPr>
            <p:ph idx="1"/>
          </p:nvPr>
        </p:nvSpPr>
        <p:spPr>
          <a:xfrm>
            <a:off x="170330" y="1066801"/>
            <a:ext cx="11528612" cy="5414682"/>
          </a:xfrm>
        </p:spPr>
        <p:txBody>
          <a:bodyPr>
            <a:normAutofit fontScale="85000" lnSpcReduction="20000"/>
          </a:bodyPr>
          <a:lstStyle/>
          <a:p>
            <a:pPr marL="36900" indent="0" algn="just">
              <a:buNone/>
            </a:pPr>
            <a:r>
              <a:rPr lang="en-US" sz="1800" dirty="0">
                <a:latin typeface="+mj-lt"/>
              </a:rPr>
              <a:t>Here is a step-by-step procedure that includes data collection, model building using SVM, saving the model as a pickle file, and utilizing the model for recognition:</a:t>
            </a:r>
          </a:p>
          <a:p>
            <a:pPr algn="just"/>
            <a:endParaRPr lang="en-US" sz="1800" dirty="0">
              <a:latin typeface="+mj-lt"/>
            </a:endParaRPr>
          </a:p>
          <a:p>
            <a:pPr marL="36900" indent="0" algn="just">
              <a:buNone/>
            </a:pPr>
            <a:r>
              <a:rPr lang="en-US" sz="1800" dirty="0">
                <a:latin typeface="+mj-lt"/>
              </a:rPr>
              <a:t>1. Data Collection: Gather a dataset of face images containing multiple individuals. Ensure that the dataset has labeled images for each person. It should include positive examples (images of the individuals) and negative examples (images of people not in the dataset).</a:t>
            </a:r>
          </a:p>
          <a:p>
            <a:pPr algn="just"/>
            <a:endParaRPr lang="en-US" sz="1800" dirty="0">
              <a:latin typeface="+mj-lt"/>
            </a:endParaRPr>
          </a:p>
          <a:p>
            <a:pPr marL="36900" indent="0" algn="just">
              <a:buNone/>
            </a:pPr>
            <a:r>
              <a:rPr lang="en-US" sz="1800" dirty="0">
                <a:latin typeface="+mj-lt"/>
              </a:rPr>
              <a:t>2. Preprocessing: Preprocess the face images to ensure consistent quality and alignment. Use OpenCV to detect and align faces in the images. Apply any necessary image enhancement techniques such as normalization or resizing to ensure uniformity.</a:t>
            </a:r>
          </a:p>
          <a:p>
            <a:pPr algn="just"/>
            <a:endParaRPr lang="en-US" sz="1800" dirty="0">
              <a:latin typeface="+mj-lt"/>
            </a:endParaRPr>
          </a:p>
          <a:p>
            <a:pPr marL="36900" indent="0" algn="just">
              <a:buNone/>
            </a:pPr>
            <a:r>
              <a:rPr lang="en-US" sz="1800" dirty="0">
                <a:latin typeface="+mj-lt"/>
              </a:rPr>
              <a:t>3. Feature Extraction with </a:t>
            </a:r>
            <a:r>
              <a:rPr lang="en-US" sz="1800" dirty="0" err="1">
                <a:latin typeface="+mj-lt"/>
              </a:rPr>
              <a:t>FaceNet</a:t>
            </a:r>
            <a:r>
              <a:rPr lang="en-US" sz="1800" dirty="0">
                <a:latin typeface="+mj-lt"/>
              </a:rPr>
              <a:t>: Utilize </a:t>
            </a:r>
            <a:r>
              <a:rPr lang="en-US" sz="1800" dirty="0" err="1">
                <a:latin typeface="+mj-lt"/>
              </a:rPr>
              <a:t>FaceNet</a:t>
            </a:r>
            <a:r>
              <a:rPr lang="en-US" sz="1800" dirty="0">
                <a:latin typeface="+mj-lt"/>
              </a:rPr>
              <a:t>, a deep learning model for face recognition, to extract high-dimensional feature vectors from the preprocessed face images. </a:t>
            </a:r>
            <a:r>
              <a:rPr lang="en-US" sz="1800" dirty="0" err="1">
                <a:latin typeface="+mj-lt"/>
              </a:rPr>
              <a:t>FaceNet</a:t>
            </a:r>
            <a:r>
              <a:rPr lang="en-US" sz="1800" dirty="0">
                <a:latin typeface="+mj-lt"/>
              </a:rPr>
              <a:t> generates a fixed-length representation (embedding) for each face. Apply </a:t>
            </a:r>
            <a:r>
              <a:rPr lang="en-US" sz="1800" dirty="0" err="1">
                <a:latin typeface="+mj-lt"/>
              </a:rPr>
              <a:t>FaceNet</a:t>
            </a:r>
            <a:r>
              <a:rPr lang="en-US" sz="1800" dirty="0">
                <a:latin typeface="+mj-lt"/>
              </a:rPr>
              <a:t> to extract the feature vectors for each image in the dataset.</a:t>
            </a:r>
          </a:p>
          <a:p>
            <a:pPr algn="just"/>
            <a:endParaRPr lang="en-US" sz="1800" dirty="0">
              <a:latin typeface="+mj-lt"/>
            </a:endParaRPr>
          </a:p>
          <a:p>
            <a:pPr marL="36900" indent="0" algn="just">
              <a:buNone/>
            </a:pPr>
            <a:r>
              <a:rPr lang="en-US" sz="1800" dirty="0">
                <a:latin typeface="+mj-lt"/>
              </a:rPr>
              <a:t>4. Data Labeling: Assign labels to the extracted feature vectors based on the individual's identity. Ensure that the labels match the corresponding person's identity in the dataset.</a:t>
            </a:r>
          </a:p>
          <a:p>
            <a:pPr algn="just"/>
            <a:endParaRPr lang="en-US" sz="1800" dirty="0">
              <a:latin typeface="+mj-lt"/>
            </a:endParaRPr>
          </a:p>
          <a:p>
            <a:pPr marL="36900" indent="0" algn="just">
              <a:buNone/>
            </a:pPr>
            <a:r>
              <a:rPr lang="en-US" sz="1800" dirty="0">
                <a:latin typeface="+mj-lt"/>
              </a:rPr>
              <a:t>5. Model Building using SVM: Train an SVM classifier using the labeled feature vectors. Split the dataset into a training set and a validation set. Use OpenCV's SVM implementation to train the classifier on the training set. Set the SVM parameters such as the choice of kernel function and regularization parameter..</a:t>
            </a:r>
            <a:endParaRPr lang="en-IN" sz="1800" dirty="0">
              <a:latin typeface="+mj-lt"/>
            </a:endParaRPr>
          </a:p>
        </p:txBody>
      </p:sp>
    </p:spTree>
    <p:extLst>
      <p:ext uri="{BB962C8B-B14F-4D97-AF65-F5344CB8AC3E}">
        <p14:creationId xmlns:p14="http://schemas.microsoft.com/office/powerpoint/2010/main" val="241722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D8A-3BBE-D236-732B-4D5DCCCEA9EA}"/>
              </a:ext>
            </a:extLst>
          </p:cNvPr>
          <p:cNvSpPr>
            <a:spLocks noGrp="1"/>
          </p:cNvSpPr>
          <p:nvPr>
            <p:ph type="title"/>
          </p:nvPr>
        </p:nvSpPr>
        <p:spPr>
          <a:xfrm>
            <a:off x="913795" y="149290"/>
            <a:ext cx="10353762" cy="917511"/>
          </a:xfrm>
        </p:spPr>
        <p:txBody>
          <a:bodyPr/>
          <a:lstStyle/>
          <a:p>
            <a:r>
              <a:rPr lang="en-IN" dirty="0"/>
              <a:t>Procedure……..</a:t>
            </a:r>
          </a:p>
        </p:txBody>
      </p:sp>
      <p:sp>
        <p:nvSpPr>
          <p:cNvPr id="3" name="Content Placeholder 2">
            <a:extLst>
              <a:ext uri="{FF2B5EF4-FFF2-40B4-BE49-F238E27FC236}">
                <a16:creationId xmlns:a16="http://schemas.microsoft.com/office/drawing/2014/main" id="{1D7811BA-155D-A162-0CD0-AAA28C5F4D27}"/>
              </a:ext>
            </a:extLst>
          </p:cNvPr>
          <p:cNvSpPr>
            <a:spLocks noGrp="1"/>
          </p:cNvSpPr>
          <p:nvPr>
            <p:ph idx="1"/>
          </p:nvPr>
        </p:nvSpPr>
        <p:spPr>
          <a:xfrm>
            <a:off x="179294" y="1066801"/>
            <a:ext cx="11519647" cy="5414681"/>
          </a:xfrm>
        </p:spPr>
        <p:txBody>
          <a:bodyPr>
            <a:normAutofit fontScale="77500" lnSpcReduction="20000"/>
          </a:bodyPr>
          <a:lstStyle/>
          <a:p>
            <a:pPr marL="36900" indent="0" algn="just">
              <a:buNone/>
            </a:pPr>
            <a:endParaRPr lang="en-US" sz="1800" dirty="0">
              <a:latin typeface="+mj-lt"/>
            </a:endParaRPr>
          </a:p>
          <a:p>
            <a:pPr marL="36900" indent="0" algn="just">
              <a:buNone/>
            </a:pPr>
            <a:endParaRPr lang="en-US" sz="1800" dirty="0">
              <a:latin typeface="+mj-lt"/>
            </a:endParaRPr>
          </a:p>
          <a:p>
            <a:pPr marL="36900" indent="0" algn="just">
              <a:buNone/>
            </a:pPr>
            <a:r>
              <a:rPr lang="en-US" sz="1800" dirty="0">
                <a:latin typeface="+mj-lt"/>
              </a:rPr>
              <a:t>6. Saving the Model: After training, save the SVM model as a pickle file. The pickle module in Python allows serializing (pickling) the model object to a file. This step enables easy storage and retrieval of the trained model for future use.</a:t>
            </a:r>
          </a:p>
          <a:p>
            <a:pPr marL="36900" indent="0" algn="just">
              <a:buNone/>
            </a:pPr>
            <a:endParaRPr lang="en-US" sz="1800" dirty="0">
              <a:latin typeface="+mj-lt"/>
            </a:endParaRPr>
          </a:p>
          <a:p>
            <a:pPr marL="36900" indent="0" algn="just">
              <a:buNone/>
            </a:pPr>
            <a:r>
              <a:rPr lang="en-US" sz="1800" dirty="0">
                <a:latin typeface="+mj-lt"/>
              </a:rPr>
              <a:t>7. Face Recognition: Develop a face recognition module that uses the saved SVM model for recognition. This module should incorporate OpenCV for face detection and alignment. Capture live video or images using OpenCV's camera interface.</a:t>
            </a:r>
          </a:p>
          <a:p>
            <a:pPr marL="36900" indent="0" algn="just">
              <a:buNone/>
            </a:pPr>
            <a:endParaRPr lang="en-US" sz="1800" dirty="0">
              <a:latin typeface="+mj-lt"/>
            </a:endParaRPr>
          </a:p>
          <a:p>
            <a:pPr marL="36900" indent="0" algn="just">
              <a:buNone/>
            </a:pPr>
            <a:r>
              <a:rPr lang="en-US" sz="1800" dirty="0">
                <a:latin typeface="+mj-lt"/>
              </a:rPr>
              <a:t>8. Preprocess the Captured Face: Detect and align the faces in the captured video or images using OpenCV's face detection algorithms. Align the detected faces to ensure consistent positioning for recognition.</a:t>
            </a:r>
          </a:p>
          <a:p>
            <a:pPr marL="36900" indent="0" algn="just">
              <a:buNone/>
            </a:pPr>
            <a:endParaRPr lang="en-US" sz="1800" dirty="0">
              <a:latin typeface="+mj-lt"/>
            </a:endParaRPr>
          </a:p>
          <a:p>
            <a:pPr marL="36900" indent="0" algn="just">
              <a:buNone/>
            </a:pPr>
            <a:r>
              <a:rPr lang="en-US" sz="1800" dirty="0">
                <a:latin typeface="+mj-lt"/>
              </a:rPr>
              <a:t>9. Feature Extraction: For each detected and aligned face, extract its feature vector using </a:t>
            </a:r>
            <a:r>
              <a:rPr lang="en-US" sz="1800" dirty="0" err="1">
                <a:latin typeface="+mj-lt"/>
              </a:rPr>
              <a:t>FaceNet</a:t>
            </a:r>
            <a:r>
              <a:rPr lang="en-US" sz="1800" dirty="0">
                <a:latin typeface="+mj-lt"/>
              </a:rPr>
              <a:t>. Use the same preprocessing steps applied during training to ensure consistency.</a:t>
            </a:r>
          </a:p>
          <a:p>
            <a:pPr marL="36900" indent="0" algn="just">
              <a:buNone/>
            </a:pPr>
            <a:endParaRPr lang="en-US" sz="1800" dirty="0">
              <a:latin typeface="+mj-lt"/>
            </a:endParaRPr>
          </a:p>
          <a:p>
            <a:pPr marL="36900" indent="0" algn="just">
              <a:buNone/>
            </a:pPr>
            <a:r>
              <a:rPr lang="en-US" sz="1800" dirty="0">
                <a:latin typeface="+mj-lt"/>
              </a:rPr>
              <a:t>10. Load the Saved Model: Load the saved SVM model (pickle file) into memory for recognition. This can be done using the pickle module to deserialize the model object. kernel function and regularization parameter </a:t>
            </a:r>
            <a:r>
              <a:rPr lang="en-US" sz="1800" dirty="0" err="1">
                <a:latin typeface="+mj-lt"/>
              </a:rPr>
              <a:t>choicere</a:t>
            </a:r>
            <a:r>
              <a:rPr lang="en-US" sz="1800" dirty="0">
                <a:latin typeface="+mj-lt"/>
              </a:rPr>
              <a:t> vector of the captured face into the loaded SVM model for identification. Use the SVM's decision function to predict the label (person identifier) that the face corresponds to.</a:t>
            </a:r>
          </a:p>
          <a:p>
            <a:pPr marL="36900" indent="0" algn="just">
              <a:buNone/>
            </a:pPr>
            <a:endParaRPr lang="en-US" sz="1800" dirty="0">
              <a:latin typeface="+mj-lt"/>
            </a:endParaRPr>
          </a:p>
          <a:p>
            <a:pPr marL="36900" indent="0" algn="just">
              <a:buNone/>
            </a:pPr>
            <a:r>
              <a:rPr lang="en-US" sz="1800" dirty="0">
                <a:latin typeface="+mj-lt"/>
              </a:rPr>
              <a:t>12. Display the Result: Display the recognized person's name or a notification indicating an unknown face based on the SVM's prediction.</a:t>
            </a:r>
          </a:p>
          <a:p>
            <a:pPr algn="just"/>
            <a:endParaRPr lang="en-US" sz="1800" dirty="0">
              <a:latin typeface="+mj-lt"/>
            </a:endParaRPr>
          </a:p>
        </p:txBody>
      </p:sp>
    </p:spTree>
    <p:extLst>
      <p:ext uri="{BB962C8B-B14F-4D97-AF65-F5344CB8AC3E}">
        <p14:creationId xmlns:p14="http://schemas.microsoft.com/office/powerpoint/2010/main" val="194311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D8A-3BBE-D236-732B-4D5DCCCEA9EA}"/>
              </a:ext>
            </a:extLst>
          </p:cNvPr>
          <p:cNvSpPr>
            <a:spLocks noGrp="1"/>
          </p:cNvSpPr>
          <p:nvPr>
            <p:ph type="title"/>
          </p:nvPr>
        </p:nvSpPr>
        <p:spPr>
          <a:xfrm>
            <a:off x="913795" y="149290"/>
            <a:ext cx="10353762" cy="917511"/>
          </a:xfrm>
        </p:spPr>
        <p:txBody>
          <a:bodyPr/>
          <a:lstStyle/>
          <a:p>
            <a:r>
              <a:rPr lang="en-IN" dirty="0"/>
              <a:t>Procedure……..</a:t>
            </a:r>
          </a:p>
        </p:txBody>
      </p:sp>
      <p:sp>
        <p:nvSpPr>
          <p:cNvPr id="3" name="Content Placeholder 2">
            <a:extLst>
              <a:ext uri="{FF2B5EF4-FFF2-40B4-BE49-F238E27FC236}">
                <a16:creationId xmlns:a16="http://schemas.microsoft.com/office/drawing/2014/main" id="{1D7811BA-155D-A162-0CD0-AAA28C5F4D27}"/>
              </a:ext>
            </a:extLst>
          </p:cNvPr>
          <p:cNvSpPr>
            <a:spLocks noGrp="1"/>
          </p:cNvSpPr>
          <p:nvPr>
            <p:ph idx="1"/>
          </p:nvPr>
        </p:nvSpPr>
        <p:spPr>
          <a:xfrm>
            <a:off x="179294" y="1066801"/>
            <a:ext cx="11519647" cy="5414681"/>
          </a:xfrm>
        </p:spPr>
        <p:txBody>
          <a:bodyPr>
            <a:normAutofit/>
          </a:bodyPr>
          <a:lstStyle/>
          <a:p>
            <a:pPr marL="36900" indent="0" algn="just">
              <a:buNone/>
            </a:pPr>
            <a:endParaRPr lang="en-US" sz="1800" dirty="0">
              <a:latin typeface="+mj-lt"/>
            </a:endParaRPr>
          </a:p>
          <a:p>
            <a:pPr marL="36900" indent="0" algn="just">
              <a:buNone/>
            </a:pPr>
            <a:endParaRPr lang="en-US" sz="1800" dirty="0">
              <a:latin typeface="+mj-lt"/>
            </a:endParaRPr>
          </a:p>
          <a:p>
            <a:pPr marL="36900" indent="0" algn="just">
              <a:buNone/>
            </a:pPr>
            <a:r>
              <a:rPr lang="en-US" sz="1800" dirty="0">
                <a:latin typeface="+mj-lt"/>
              </a:rPr>
              <a:t>By following these steps, you can collect data, build an SVM model, save it as a pickle file, and utilize the model for face recognition in real-time scenarios. Remember to ensure proper data labeling, adhere to preprocessing techniques, and handle any required post-processing for an effective face recognition system.</a:t>
            </a:r>
          </a:p>
        </p:txBody>
      </p:sp>
    </p:spTree>
    <p:extLst>
      <p:ext uri="{BB962C8B-B14F-4D97-AF65-F5344CB8AC3E}">
        <p14:creationId xmlns:p14="http://schemas.microsoft.com/office/powerpoint/2010/main" val="128890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D8A-3BBE-D236-732B-4D5DCCCEA9EA}"/>
              </a:ext>
            </a:extLst>
          </p:cNvPr>
          <p:cNvSpPr>
            <a:spLocks noGrp="1"/>
          </p:cNvSpPr>
          <p:nvPr>
            <p:ph type="title"/>
          </p:nvPr>
        </p:nvSpPr>
        <p:spPr>
          <a:xfrm>
            <a:off x="919119" y="3044890"/>
            <a:ext cx="10353762" cy="917511"/>
          </a:xfrm>
        </p:spPr>
        <p:txBody>
          <a:bodyPr/>
          <a:lstStyle/>
          <a:p>
            <a:r>
              <a:rPr lang="en-IN" dirty="0"/>
              <a:t>THANK YOU</a:t>
            </a:r>
          </a:p>
        </p:txBody>
      </p:sp>
    </p:spTree>
    <p:extLst>
      <p:ext uri="{BB962C8B-B14F-4D97-AF65-F5344CB8AC3E}">
        <p14:creationId xmlns:p14="http://schemas.microsoft.com/office/powerpoint/2010/main" val="343717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Description: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090968" cy="4099184"/>
          </a:xfrm>
        </p:spPr>
        <p:txBody>
          <a:bodyPr anchor="t">
            <a:normAutofit fontScale="85000" lnSpcReduction="10000"/>
          </a:bodyPr>
          <a:lstStyle/>
          <a:p>
            <a:pPr marL="36900" lvl="0" indent="0" algn="just">
              <a:buNone/>
            </a:pPr>
            <a:r>
              <a:rPr lang="en-US" sz="2000" b="0" i="0" dirty="0">
                <a:solidFill>
                  <a:schemeClr val="tx1">
                    <a:lumMod val="95000"/>
                  </a:schemeClr>
                </a:solidFill>
                <a:effectLst/>
                <a:latin typeface="+mj-lt"/>
              </a:rPr>
              <a:t>Human Face Recognition is a computerized project that identifies and verifies individuals based on their facial features. It detects faces using advanced algorithms and aligns them for further processing. Distinctive features are extracted to create face templates, which are compared to a database for matching. The system operates in real-time for video-based scenarios. It prioritizes accuracy and robustness by handling lighting changes, poses variations, and occlusions. Overall, it aims to provide an efficient solution for automated facial identification and verification tasks with security, surveillance, and personalized services applications.</a:t>
            </a:r>
            <a:endParaRPr lang="en-US" sz="2000" dirty="0">
              <a:solidFill>
                <a:schemeClr val="tx1">
                  <a:lumMod val="95000"/>
                </a:schemeClr>
              </a:solidFill>
              <a:latin typeface="+mj-lt"/>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It’s Importance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8"/>
            <a:ext cx="4417540" cy="4641458"/>
          </a:xfrm>
        </p:spPr>
        <p:txBody>
          <a:bodyPr anchor="t">
            <a:noAutofit/>
          </a:bodyPr>
          <a:lstStyle/>
          <a:p>
            <a:pPr marL="36900" indent="0" algn="just">
              <a:buNone/>
            </a:pPr>
            <a:r>
              <a:rPr lang="en-US" sz="1600" b="0" i="0" dirty="0">
                <a:solidFill>
                  <a:schemeClr val="tx1">
                    <a:lumMod val="95000"/>
                  </a:schemeClr>
                </a:solidFill>
                <a:effectLst/>
                <a:latin typeface="+mj-lt"/>
              </a:rPr>
              <a:t>The face recognition system project holds immense importance in today's world. One key significance lies in its ability to strengthen security measures and enhance public safety. By providing accurate and reliable identification of individuals, these systems can help prevent unauthorized access and potential security breaches. Additionally, the project offers substantial time and effort savings through automated identification processes, streamlining operations in various sectors. In terms of law enforcement, face recognition systems play a vital role in crime prevention, investigation, and suspect identification, aiding in the apprehension of criminals.. Overall, the face recognition system project offers a range of benefits, including improved security, efficiency, personalized services, and advancements in technology.</a:t>
            </a:r>
          </a:p>
        </p:txBody>
      </p:sp>
    </p:spTree>
    <p:extLst>
      <p:ext uri="{BB962C8B-B14F-4D97-AF65-F5344CB8AC3E}">
        <p14:creationId xmlns:p14="http://schemas.microsoft.com/office/powerpoint/2010/main" val="210922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TOOLS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8"/>
            <a:ext cx="4417540" cy="4145837"/>
          </a:xfrm>
        </p:spPr>
        <p:txBody>
          <a:bodyPr anchor="t">
            <a:normAutofit/>
          </a:bodyPr>
          <a:lstStyle/>
          <a:p>
            <a:pPr algn="just">
              <a:buFont typeface="Wingdings" panose="05000000000000000000" pitchFamily="2" charset="2"/>
              <a:buChar char="Ø"/>
            </a:pPr>
            <a:r>
              <a:rPr lang="en-US" sz="2000" b="0" i="0" dirty="0" err="1">
                <a:solidFill>
                  <a:schemeClr val="tx1">
                    <a:lumMod val="95000"/>
                  </a:schemeClr>
                </a:solidFill>
                <a:effectLst/>
                <a:latin typeface="+mj-lt"/>
              </a:rPr>
              <a:t>OpenCv</a:t>
            </a:r>
            <a:endParaRPr lang="en-US" sz="2000" b="0" i="0" dirty="0">
              <a:solidFill>
                <a:schemeClr val="tx1">
                  <a:lumMod val="95000"/>
                </a:schemeClr>
              </a:solidFill>
              <a:effectLst/>
              <a:latin typeface="+mj-lt"/>
            </a:endParaRPr>
          </a:p>
          <a:p>
            <a:pPr algn="just">
              <a:buFont typeface="Wingdings" panose="05000000000000000000" pitchFamily="2" charset="2"/>
              <a:buChar char="Ø"/>
            </a:pPr>
            <a:r>
              <a:rPr lang="en-US" sz="2000" dirty="0" err="1">
                <a:solidFill>
                  <a:schemeClr val="tx1">
                    <a:lumMod val="95000"/>
                  </a:schemeClr>
                </a:solidFill>
                <a:effectLst/>
                <a:latin typeface="+mj-lt"/>
              </a:rPr>
              <a:t>Tensorflow</a:t>
            </a:r>
            <a:endParaRPr lang="en-US" sz="2000" dirty="0">
              <a:solidFill>
                <a:schemeClr val="tx1">
                  <a:lumMod val="95000"/>
                </a:schemeClr>
              </a:solidFill>
              <a:effectLst/>
              <a:latin typeface="+mj-lt"/>
            </a:endParaRPr>
          </a:p>
          <a:p>
            <a:pPr algn="just">
              <a:buFont typeface="Wingdings" panose="05000000000000000000" pitchFamily="2" charset="2"/>
              <a:buChar char="Ø"/>
            </a:pPr>
            <a:r>
              <a:rPr lang="en-US" sz="2000" dirty="0">
                <a:solidFill>
                  <a:schemeClr val="tx1">
                    <a:lumMod val="95000"/>
                  </a:schemeClr>
                </a:solidFill>
                <a:effectLst/>
                <a:latin typeface="+mj-lt"/>
              </a:rPr>
              <a:t>MTCNN</a:t>
            </a:r>
          </a:p>
          <a:p>
            <a:pPr algn="just">
              <a:buFont typeface="Wingdings" panose="05000000000000000000" pitchFamily="2" charset="2"/>
              <a:buChar char="Ø"/>
            </a:pPr>
            <a:r>
              <a:rPr lang="en-US" sz="2000" dirty="0" err="1">
                <a:solidFill>
                  <a:schemeClr val="tx1">
                    <a:lumMod val="95000"/>
                  </a:schemeClr>
                </a:solidFill>
                <a:effectLst/>
                <a:latin typeface="+mj-lt"/>
              </a:rPr>
              <a:t>FaceNet</a:t>
            </a:r>
            <a:endParaRPr lang="en-US" sz="2000" dirty="0">
              <a:solidFill>
                <a:schemeClr val="tx1">
                  <a:lumMod val="95000"/>
                </a:schemeClr>
              </a:solidFill>
              <a:effectLst/>
              <a:latin typeface="+mj-lt"/>
            </a:endParaRPr>
          </a:p>
          <a:p>
            <a:pPr algn="just">
              <a:buFont typeface="Wingdings" panose="05000000000000000000" pitchFamily="2" charset="2"/>
              <a:buChar char="Ø"/>
            </a:pPr>
            <a:r>
              <a:rPr lang="en-US" sz="2000" dirty="0">
                <a:solidFill>
                  <a:schemeClr val="tx1">
                    <a:lumMod val="95000"/>
                  </a:schemeClr>
                </a:solidFill>
                <a:effectLst/>
                <a:latin typeface="+mj-lt"/>
              </a:rPr>
              <a:t>SVM</a:t>
            </a:r>
          </a:p>
          <a:p>
            <a:pPr algn="just">
              <a:buFont typeface="Wingdings" panose="05000000000000000000" pitchFamily="2" charset="2"/>
              <a:buChar char="Ø"/>
            </a:pPr>
            <a:endParaRPr lang="en-US" sz="2000" b="0" i="0" dirty="0">
              <a:solidFill>
                <a:schemeClr val="tx1">
                  <a:lumMod val="95000"/>
                </a:schemeClr>
              </a:solidFill>
              <a:effectLst/>
              <a:latin typeface="+mj-lt"/>
            </a:endParaRPr>
          </a:p>
        </p:txBody>
      </p:sp>
    </p:spTree>
    <p:extLst>
      <p:ext uri="{BB962C8B-B14F-4D97-AF65-F5344CB8AC3E}">
        <p14:creationId xmlns:p14="http://schemas.microsoft.com/office/powerpoint/2010/main" val="302564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6A1B-DA6C-3F74-54CB-C262F571531E}"/>
              </a:ext>
            </a:extLst>
          </p:cNvPr>
          <p:cNvSpPr>
            <a:spLocks noGrp="1"/>
          </p:cNvSpPr>
          <p:nvPr>
            <p:ph type="title"/>
          </p:nvPr>
        </p:nvSpPr>
        <p:spPr>
          <a:xfrm>
            <a:off x="913795" y="158620"/>
            <a:ext cx="10353762" cy="765111"/>
          </a:xfrm>
        </p:spPr>
        <p:txBody>
          <a:bodyPr>
            <a:normAutofit/>
          </a:bodyPr>
          <a:lstStyle/>
          <a:p>
            <a:r>
              <a:rPr lang="en-IN" dirty="0"/>
              <a:t>About Tools……..</a:t>
            </a:r>
          </a:p>
        </p:txBody>
      </p:sp>
      <p:sp>
        <p:nvSpPr>
          <p:cNvPr id="3" name="Content Placeholder 2">
            <a:extLst>
              <a:ext uri="{FF2B5EF4-FFF2-40B4-BE49-F238E27FC236}">
                <a16:creationId xmlns:a16="http://schemas.microsoft.com/office/drawing/2014/main" id="{9B701001-8E8C-49A6-DBDD-A639084287F4}"/>
              </a:ext>
            </a:extLst>
          </p:cNvPr>
          <p:cNvSpPr>
            <a:spLocks noGrp="1"/>
          </p:cNvSpPr>
          <p:nvPr>
            <p:ph idx="1"/>
          </p:nvPr>
        </p:nvSpPr>
        <p:spPr>
          <a:xfrm>
            <a:off x="270588" y="1129004"/>
            <a:ext cx="11775232" cy="5570376"/>
          </a:xfrm>
        </p:spPr>
        <p:txBody>
          <a:bodyPr>
            <a:noAutofit/>
          </a:bodyPr>
          <a:lstStyle/>
          <a:p>
            <a:pPr algn="just"/>
            <a:r>
              <a:rPr lang="en-IN" sz="1800" dirty="0">
                <a:solidFill>
                  <a:schemeClr val="tx2">
                    <a:lumMod val="75000"/>
                  </a:schemeClr>
                </a:solidFill>
              </a:rPr>
              <a:t>OpenCV</a:t>
            </a:r>
            <a:r>
              <a:rPr lang="en-IN" sz="1800" dirty="0"/>
              <a:t> - </a:t>
            </a:r>
            <a:r>
              <a:rPr lang="en-US" sz="1800" b="0" i="0" dirty="0">
                <a:solidFill>
                  <a:srgbClr val="E3E3E3"/>
                </a:solidFill>
                <a:effectLst/>
                <a:latin typeface="+mj-lt"/>
              </a:rPr>
              <a:t>OpenCV (Open Source Computer Vision) is a free and open-source library of programming functions mainly aimed at real-time computer vision. Originally developed by Intel, it was later supported by Willow Garage and is now developed and maintained by the OpenCV Foundation. The library has more than 2500 optimized algorithms, covering a wide range of computer vision tasks such as face detection, object tracking, camera calibration, and more.</a:t>
            </a:r>
          </a:p>
          <a:p>
            <a:pPr>
              <a:buFont typeface="Wingdings" panose="05000000000000000000" pitchFamily="2" charset="2"/>
              <a:buChar char="v"/>
            </a:pPr>
            <a:r>
              <a:rPr lang="en-US" sz="1800" dirty="0">
                <a:solidFill>
                  <a:srgbClr val="FFC000"/>
                </a:solidFill>
              </a:rPr>
              <a:t>      Its Features – </a:t>
            </a:r>
          </a:p>
          <a:p>
            <a:pPr marL="36900" indent="0" algn="just">
              <a:buNone/>
            </a:pPr>
            <a:r>
              <a:rPr lang="en-US" sz="1800" b="0" i="0" dirty="0">
                <a:solidFill>
                  <a:schemeClr val="tx2">
                    <a:lumMod val="75000"/>
                  </a:schemeClr>
                </a:solidFill>
                <a:effectLst/>
                <a:latin typeface="+mj-lt"/>
              </a:rPr>
              <a:t>Real-time performance</a:t>
            </a:r>
            <a:r>
              <a:rPr lang="en-US" sz="1800" b="0" i="0" dirty="0">
                <a:solidFill>
                  <a:srgbClr val="E3E3E3"/>
                </a:solidFill>
                <a:effectLst/>
                <a:latin typeface="+mj-lt"/>
              </a:rPr>
              <a:t>: OpenCV is designed for real-time applications, making it ideal for use in embedded systems and other 					       applications where speed is critical.</a:t>
            </a:r>
          </a:p>
          <a:p>
            <a:pPr marL="36900" indent="0" algn="just">
              <a:buNone/>
            </a:pPr>
            <a:r>
              <a:rPr lang="en-US" sz="1800" b="0" i="0" dirty="0">
                <a:solidFill>
                  <a:schemeClr val="tx2">
                    <a:lumMod val="75000"/>
                  </a:schemeClr>
                </a:solidFill>
                <a:effectLst/>
                <a:latin typeface="+mj-lt"/>
              </a:rPr>
              <a:t>Cross-platform compatibility</a:t>
            </a:r>
            <a:r>
              <a:rPr lang="en-US" sz="1800" b="0" i="0" dirty="0">
                <a:solidFill>
                  <a:srgbClr val="E3E3E3"/>
                </a:solidFill>
                <a:effectLst/>
                <a:latin typeface="+mj-lt"/>
              </a:rPr>
              <a:t>: OpenCV is available for a wide range of platforms, making it easy to deploy applications that use 						OpenCV on a variety of devices.</a:t>
            </a:r>
          </a:p>
          <a:p>
            <a:pPr marL="36900" indent="0" algn="just">
              <a:buNone/>
            </a:pPr>
            <a:r>
              <a:rPr lang="en-US" sz="1800" b="0" i="0" dirty="0">
                <a:solidFill>
                  <a:schemeClr val="tx2">
                    <a:lumMod val="75000"/>
                  </a:schemeClr>
                </a:solidFill>
                <a:effectLst/>
                <a:latin typeface="+mj-lt"/>
              </a:rPr>
              <a:t>Open-source</a:t>
            </a:r>
            <a:r>
              <a:rPr lang="en-US" sz="1800" b="0" i="0" dirty="0">
                <a:solidFill>
                  <a:srgbClr val="E3E3E3"/>
                </a:solidFill>
                <a:effectLst/>
                <a:latin typeface="+mj-lt"/>
              </a:rPr>
              <a:t>: OpenCV is open-source software, which means that it is free to use and modify. This makes it a popular choice for 		       research and development projects.</a:t>
            </a:r>
          </a:p>
          <a:p>
            <a:pPr marL="36900" indent="0" algn="just">
              <a:buNone/>
            </a:pPr>
            <a:r>
              <a:rPr lang="en-US" sz="1800" b="0" i="0" dirty="0">
                <a:solidFill>
                  <a:schemeClr val="tx2">
                    <a:lumMod val="75000"/>
                  </a:schemeClr>
                </a:solidFill>
                <a:effectLst/>
                <a:latin typeface="+mj-lt"/>
              </a:rPr>
              <a:t>Extensive documentation</a:t>
            </a:r>
            <a:r>
              <a:rPr lang="en-US" sz="1800" b="0" i="0" dirty="0">
                <a:solidFill>
                  <a:srgbClr val="E3E3E3"/>
                </a:solidFill>
                <a:effectLst/>
                <a:latin typeface="+mj-lt"/>
              </a:rPr>
              <a:t>: OpenCV has extensive documentation, making it easy to learn how to use the library.</a:t>
            </a:r>
          </a:p>
          <a:p>
            <a:pPr marL="36900" indent="0" algn="just">
              <a:buNone/>
            </a:pPr>
            <a:r>
              <a:rPr lang="en-US" sz="1800" b="0" i="0" dirty="0">
                <a:solidFill>
                  <a:schemeClr val="tx2">
                    <a:lumMod val="75000"/>
                  </a:schemeClr>
                </a:solidFill>
                <a:effectLst/>
                <a:latin typeface="+mj-lt"/>
              </a:rPr>
              <a:t>Active community</a:t>
            </a:r>
            <a:r>
              <a:rPr lang="en-US" sz="1800" b="0" i="0" dirty="0">
                <a:solidFill>
                  <a:srgbClr val="E3E3E3"/>
                </a:solidFill>
                <a:effectLst/>
                <a:latin typeface="+mj-lt"/>
              </a:rPr>
              <a:t>: OpenCV has a large and active community of users and developers, which makes it easy to get help and 					support.</a:t>
            </a:r>
          </a:p>
          <a:p>
            <a:pPr marL="36900" indent="0">
              <a:buNone/>
            </a:pPr>
            <a:br>
              <a:rPr lang="en-US" sz="1800" dirty="0"/>
            </a:br>
            <a:endParaRPr lang="en-IN" sz="1800" dirty="0"/>
          </a:p>
        </p:txBody>
      </p:sp>
    </p:spTree>
    <p:extLst>
      <p:ext uri="{BB962C8B-B14F-4D97-AF65-F5344CB8AC3E}">
        <p14:creationId xmlns:p14="http://schemas.microsoft.com/office/powerpoint/2010/main" val="133661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D8A-3BBE-D236-732B-4D5DCCCEA9EA}"/>
              </a:ext>
            </a:extLst>
          </p:cNvPr>
          <p:cNvSpPr>
            <a:spLocks noGrp="1"/>
          </p:cNvSpPr>
          <p:nvPr>
            <p:ph type="title"/>
          </p:nvPr>
        </p:nvSpPr>
        <p:spPr>
          <a:xfrm>
            <a:off x="913795" y="149290"/>
            <a:ext cx="10353762" cy="917511"/>
          </a:xfrm>
        </p:spPr>
        <p:txBody>
          <a:bodyPr/>
          <a:lstStyle/>
          <a:p>
            <a:r>
              <a:rPr lang="en-IN" dirty="0"/>
              <a:t>About Tools……..</a:t>
            </a:r>
          </a:p>
        </p:txBody>
      </p:sp>
      <p:sp>
        <p:nvSpPr>
          <p:cNvPr id="3" name="Content Placeholder 2">
            <a:extLst>
              <a:ext uri="{FF2B5EF4-FFF2-40B4-BE49-F238E27FC236}">
                <a16:creationId xmlns:a16="http://schemas.microsoft.com/office/drawing/2014/main" id="{1D7811BA-155D-A162-0CD0-AAA28C5F4D27}"/>
              </a:ext>
            </a:extLst>
          </p:cNvPr>
          <p:cNvSpPr>
            <a:spLocks noGrp="1"/>
          </p:cNvSpPr>
          <p:nvPr>
            <p:ph idx="1"/>
          </p:nvPr>
        </p:nvSpPr>
        <p:spPr>
          <a:xfrm>
            <a:off x="1" y="1464907"/>
            <a:ext cx="12191999" cy="5990252"/>
          </a:xfrm>
        </p:spPr>
        <p:txBody>
          <a:bodyPr>
            <a:normAutofit/>
          </a:bodyPr>
          <a:lstStyle/>
          <a:p>
            <a:pPr algn="just"/>
            <a:r>
              <a:rPr lang="en-US" sz="2000" b="0" i="0" dirty="0">
                <a:solidFill>
                  <a:srgbClr val="FFC000"/>
                </a:solidFill>
                <a:effectLst/>
                <a:latin typeface="+mj-lt"/>
              </a:rPr>
              <a:t>TensorFlow</a:t>
            </a:r>
            <a:r>
              <a:rPr lang="en-US" sz="2000" b="0" i="0" dirty="0">
                <a:solidFill>
                  <a:srgbClr val="E3E3E3"/>
                </a:solidFill>
                <a:effectLst/>
                <a:latin typeface="+mj-lt"/>
              </a:rPr>
              <a:t> is an open-source software library for numerical computation using data flow graphs. It is used for machine learning, data science, and artificial intelligence applications. TensorFlow is a powerful tool that can be used to solve a wide variety of problems. It is used by researchers and developers around the world to build machine learning models, train neural networks, and create data-driven applications.</a:t>
            </a:r>
          </a:p>
          <a:p>
            <a:pPr algn="just"/>
            <a:r>
              <a:rPr lang="en-US" sz="2000" dirty="0">
                <a:solidFill>
                  <a:srgbClr val="E3E3E3"/>
                </a:solidFill>
                <a:effectLst/>
                <a:latin typeface="+mj-lt"/>
              </a:rPr>
              <a:t>Examples…</a:t>
            </a:r>
          </a:p>
          <a:p>
            <a:pPr marL="36900" indent="0" algn="just">
              <a:buNone/>
            </a:pPr>
            <a:r>
              <a:rPr lang="en-US" sz="1600" dirty="0">
                <a:solidFill>
                  <a:srgbClr val="E3E3E3"/>
                </a:solidFill>
                <a:effectLst/>
                <a:latin typeface="+mj-lt"/>
              </a:rPr>
              <a:t>	</a:t>
            </a:r>
            <a:r>
              <a:rPr lang="en-US" sz="1800" b="0" i="0" dirty="0">
                <a:solidFill>
                  <a:schemeClr val="tx2">
                    <a:lumMod val="75000"/>
                  </a:schemeClr>
                </a:solidFill>
                <a:effectLst/>
                <a:latin typeface="+mj-lt"/>
              </a:rPr>
              <a:t>Image classification</a:t>
            </a:r>
            <a:r>
              <a:rPr lang="en-US" sz="1800" b="0" i="0" dirty="0">
                <a:solidFill>
                  <a:srgbClr val="E3E3E3"/>
                </a:solidFill>
                <a:effectLst/>
                <a:latin typeface="+mj-lt"/>
              </a:rPr>
              <a:t>: TensorFlow can be used to build models that can classify images, such as cats and dogs.</a:t>
            </a:r>
          </a:p>
          <a:p>
            <a:pPr marL="36900" indent="0" algn="just">
              <a:buNone/>
            </a:pPr>
            <a:r>
              <a:rPr lang="en-US" sz="1800" b="0" i="0" dirty="0">
                <a:solidFill>
                  <a:srgbClr val="E3E3E3"/>
                </a:solidFill>
                <a:effectLst/>
                <a:latin typeface="+mj-lt"/>
              </a:rPr>
              <a:t>	</a:t>
            </a:r>
            <a:r>
              <a:rPr lang="en-US" sz="1800" b="0" i="0" dirty="0">
                <a:solidFill>
                  <a:schemeClr val="tx2">
                    <a:lumMod val="75000"/>
                  </a:schemeClr>
                </a:solidFill>
                <a:effectLst/>
                <a:latin typeface="+mj-lt"/>
              </a:rPr>
              <a:t>Object detection</a:t>
            </a:r>
            <a:r>
              <a:rPr lang="en-US" sz="1800" b="0" i="0" dirty="0">
                <a:solidFill>
                  <a:srgbClr val="E3E3E3"/>
                </a:solidFill>
                <a:effectLst/>
                <a:latin typeface="+mj-lt"/>
              </a:rPr>
              <a:t>: TensorFlow can be used to build models that can detect objects in images and videos, such as faces and cars.</a:t>
            </a:r>
          </a:p>
          <a:p>
            <a:pPr marL="36900" indent="0" algn="just">
              <a:buNone/>
            </a:pPr>
            <a:r>
              <a:rPr lang="en-US" sz="1800" b="0" i="0" dirty="0">
                <a:solidFill>
                  <a:srgbClr val="E3E3E3"/>
                </a:solidFill>
                <a:effectLst/>
                <a:latin typeface="+mj-lt"/>
              </a:rPr>
              <a:t>	</a:t>
            </a:r>
            <a:r>
              <a:rPr lang="en-US" sz="1800" b="0" i="0" dirty="0">
                <a:solidFill>
                  <a:schemeClr val="tx2">
                    <a:lumMod val="75000"/>
                  </a:schemeClr>
                </a:solidFill>
                <a:effectLst/>
                <a:latin typeface="+mj-lt"/>
              </a:rPr>
              <a:t>Natural language processing</a:t>
            </a:r>
            <a:r>
              <a:rPr lang="en-US" sz="1800" b="0" i="0" dirty="0">
                <a:solidFill>
                  <a:srgbClr val="E3E3E3"/>
                </a:solidFill>
                <a:effectLst/>
                <a:latin typeface="+mj-lt"/>
              </a:rPr>
              <a:t>: TensorFlow can be used to build models that can understand natural languages, such as text 								       classification and sentiment analysis.</a:t>
            </a:r>
          </a:p>
          <a:p>
            <a:pPr marL="36900" indent="0" algn="just">
              <a:buNone/>
            </a:pPr>
            <a:r>
              <a:rPr lang="en-US" sz="1800" b="0" i="0" dirty="0">
                <a:solidFill>
                  <a:srgbClr val="E3E3E3"/>
                </a:solidFill>
                <a:effectLst/>
                <a:latin typeface="+mj-lt"/>
              </a:rPr>
              <a:t>	</a:t>
            </a:r>
            <a:r>
              <a:rPr lang="en-US" sz="1800" b="0" i="0" dirty="0">
                <a:solidFill>
                  <a:schemeClr val="tx2">
                    <a:lumMod val="75000"/>
                  </a:schemeClr>
                </a:solidFill>
                <a:effectLst/>
                <a:latin typeface="+mj-lt"/>
              </a:rPr>
              <a:t>Speech recognition</a:t>
            </a:r>
            <a:r>
              <a:rPr lang="en-US" sz="1800" b="0" i="0" dirty="0">
                <a:solidFill>
                  <a:srgbClr val="E3E3E3"/>
                </a:solidFill>
                <a:effectLst/>
                <a:latin typeface="+mj-lt"/>
              </a:rPr>
              <a:t>: TensorFlow can be used to build models that can recognize speech, such as voice commands and dictation.</a:t>
            </a:r>
          </a:p>
          <a:p>
            <a:pPr marL="36900" indent="0" algn="just">
              <a:buNone/>
            </a:pPr>
            <a:r>
              <a:rPr lang="en-US" sz="1800" b="0" i="0" dirty="0">
                <a:solidFill>
                  <a:srgbClr val="E3E3E3"/>
                </a:solidFill>
                <a:effectLst/>
                <a:latin typeface="+mj-lt"/>
              </a:rPr>
              <a:t>	</a:t>
            </a:r>
            <a:r>
              <a:rPr lang="en-US" sz="1800" b="0" i="0" dirty="0">
                <a:solidFill>
                  <a:schemeClr val="tx2">
                    <a:lumMod val="75000"/>
                  </a:schemeClr>
                </a:solidFill>
                <a:effectLst/>
                <a:latin typeface="+mj-lt"/>
              </a:rPr>
              <a:t>Reinforcement learning</a:t>
            </a:r>
            <a:r>
              <a:rPr lang="en-US" sz="1800" b="0" i="0" dirty="0">
                <a:solidFill>
                  <a:srgbClr val="E3E3E3"/>
                </a:solidFill>
                <a:effectLst/>
                <a:latin typeface="+mj-lt"/>
              </a:rPr>
              <a:t>: TensorFlow can be used to build models that can learn to make decisions in an environment, such as   						playing games or controlling robots</a:t>
            </a:r>
            <a:r>
              <a:rPr lang="en-US" sz="1800" b="0" i="0" dirty="0">
                <a:solidFill>
                  <a:srgbClr val="E3E3E3"/>
                </a:solidFill>
                <a:effectLst/>
                <a:latin typeface="Google Sans"/>
              </a:rPr>
              <a:t>.</a:t>
            </a:r>
          </a:p>
          <a:p>
            <a:pPr marL="36900" indent="0" algn="just">
              <a:buNone/>
            </a:pPr>
            <a:endParaRPr lang="en-IN" sz="2000" dirty="0">
              <a:latin typeface="+mj-lt"/>
            </a:endParaRPr>
          </a:p>
        </p:txBody>
      </p:sp>
    </p:spTree>
    <p:extLst>
      <p:ext uri="{BB962C8B-B14F-4D97-AF65-F5344CB8AC3E}">
        <p14:creationId xmlns:p14="http://schemas.microsoft.com/office/powerpoint/2010/main" val="151654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D8A-3BBE-D236-732B-4D5DCCCEA9EA}"/>
              </a:ext>
            </a:extLst>
          </p:cNvPr>
          <p:cNvSpPr>
            <a:spLocks noGrp="1"/>
          </p:cNvSpPr>
          <p:nvPr>
            <p:ph type="title"/>
          </p:nvPr>
        </p:nvSpPr>
        <p:spPr>
          <a:xfrm>
            <a:off x="913795" y="149290"/>
            <a:ext cx="10353762" cy="917511"/>
          </a:xfrm>
        </p:spPr>
        <p:txBody>
          <a:bodyPr/>
          <a:lstStyle/>
          <a:p>
            <a:r>
              <a:rPr lang="en-IN" dirty="0"/>
              <a:t>About Tools……..</a:t>
            </a:r>
          </a:p>
        </p:txBody>
      </p:sp>
      <p:sp>
        <p:nvSpPr>
          <p:cNvPr id="3" name="Content Placeholder 2">
            <a:extLst>
              <a:ext uri="{FF2B5EF4-FFF2-40B4-BE49-F238E27FC236}">
                <a16:creationId xmlns:a16="http://schemas.microsoft.com/office/drawing/2014/main" id="{1D7811BA-155D-A162-0CD0-AAA28C5F4D27}"/>
              </a:ext>
            </a:extLst>
          </p:cNvPr>
          <p:cNvSpPr>
            <a:spLocks noGrp="1"/>
          </p:cNvSpPr>
          <p:nvPr>
            <p:ph idx="1"/>
          </p:nvPr>
        </p:nvSpPr>
        <p:spPr>
          <a:xfrm>
            <a:off x="1" y="1464907"/>
            <a:ext cx="12191999" cy="5990252"/>
          </a:xfrm>
        </p:spPr>
        <p:txBody>
          <a:bodyPr>
            <a:normAutofit/>
          </a:bodyPr>
          <a:lstStyle/>
          <a:p>
            <a:pPr algn="just"/>
            <a:r>
              <a:rPr lang="en-US" sz="2000" b="0" i="0" dirty="0">
                <a:solidFill>
                  <a:srgbClr val="FFC000"/>
                </a:solidFill>
                <a:effectLst/>
                <a:latin typeface="+mj-lt"/>
              </a:rPr>
              <a:t>MTCNN</a:t>
            </a:r>
            <a:r>
              <a:rPr lang="en-US" sz="2000" b="0" i="0" dirty="0">
                <a:solidFill>
                  <a:srgbClr val="E3E3E3"/>
                </a:solidFill>
                <a:effectLst/>
                <a:latin typeface="+mj-lt"/>
              </a:rPr>
              <a:t> (Multi-Task Cascaded Convolutional Neural Networks) is a neural network architecture that can be used for face detection and facial landmark detection. It was developed by Zhang et al. in 2016. MTCNN is a cascaded model, which means that it consists of multiple stages that are chained together. The first stage is a coarse face detector that is used to generate a large number of candidate face regions. The second stage is a refinement stage that is used to narrow down the candidate face regions. The third stage is a landmark detection stage that is used to estimate the location of facial landmarks, such as the eyes, nose, and mouth.</a:t>
            </a:r>
          </a:p>
          <a:p>
            <a:pPr algn="just"/>
            <a:r>
              <a:rPr lang="en-US" sz="1800" dirty="0">
                <a:solidFill>
                  <a:srgbClr val="E3E3E3"/>
                </a:solidFill>
                <a:effectLst/>
                <a:latin typeface="+mj-lt"/>
              </a:rPr>
              <a:t>Advantages….</a:t>
            </a:r>
          </a:p>
          <a:p>
            <a:pPr marL="36900" indent="0" algn="l">
              <a:buNone/>
            </a:pPr>
            <a:r>
              <a:rPr lang="en-US" sz="1800" b="0" i="0" dirty="0">
                <a:solidFill>
                  <a:srgbClr val="E3E3E3"/>
                </a:solidFill>
                <a:effectLst/>
                <a:latin typeface="+mj-lt"/>
              </a:rPr>
              <a:t>	</a:t>
            </a:r>
            <a:r>
              <a:rPr lang="en-US" sz="1800" b="0" i="0" dirty="0">
                <a:solidFill>
                  <a:schemeClr val="tx2">
                    <a:lumMod val="75000"/>
                  </a:schemeClr>
                </a:solidFill>
                <a:effectLst/>
                <a:latin typeface="+mj-lt"/>
              </a:rPr>
              <a:t>Accuracy</a:t>
            </a:r>
            <a:r>
              <a:rPr lang="en-US" sz="1800" b="0" i="0" dirty="0">
                <a:solidFill>
                  <a:srgbClr val="E3E3E3"/>
                </a:solidFill>
                <a:effectLst/>
                <a:latin typeface="+mj-lt"/>
              </a:rPr>
              <a:t>: MTCNN is one of the most accurate face detection models available today.</a:t>
            </a:r>
          </a:p>
          <a:p>
            <a:pPr marL="36900" indent="0" algn="l">
              <a:buNone/>
            </a:pPr>
            <a:r>
              <a:rPr lang="en-US" sz="1800" b="0" i="0" dirty="0">
                <a:solidFill>
                  <a:srgbClr val="E3E3E3"/>
                </a:solidFill>
                <a:effectLst/>
                <a:latin typeface="+mj-lt"/>
              </a:rPr>
              <a:t>	</a:t>
            </a:r>
            <a:r>
              <a:rPr lang="en-US" sz="1800" b="0" i="0" dirty="0">
                <a:solidFill>
                  <a:schemeClr val="tx2">
                    <a:lumMod val="75000"/>
                  </a:schemeClr>
                </a:solidFill>
                <a:effectLst/>
                <a:latin typeface="+mj-lt"/>
              </a:rPr>
              <a:t>Efficiency</a:t>
            </a:r>
            <a:r>
              <a:rPr lang="en-US" sz="1800" b="0" i="0" dirty="0">
                <a:solidFill>
                  <a:srgbClr val="E3E3E3"/>
                </a:solidFill>
                <a:effectLst/>
                <a:latin typeface="+mj-lt"/>
              </a:rPr>
              <a:t>: MTCNN is relatively efficient, which makes it a good choice for real-time applications.</a:t>
            </a:r>
          </a:p>
          <a:p>
            <a:pPr marL="36900" indent="0" algn="l">
              <a:buNone/>
            </a:pPr>
            <a:r>
              <a:rPr lang="en-US" sz="1800" b="0" i="0" dirty="0">
                <a:solidFill>
                  <a:srgbClr val="E3E3E3"/>
                </a:solidFill>
                <a:effectLst/>
                <a:latin typeface="+mj-lt"/>
              </a:rPr>
              <a:t>	</a:t>
            </a:r>
            <a:r>
              <a:rPr lang="en-US" sz="1800" b="0" i="0" dirty="0">
                <a:solidFill>
                  <a:schemeClr val="tx2">
                    <a:lumMod val="75000"/>
                  </a:schemeClr>
                </a:solidFill>
                <a:effectLst/>
                <a:latin typeface="+mj-lt"/>
              </a:rPr>
              <a:t>Scalability</a:t>
            </a:r>
            <a:r>
              <a:rPr lang="en-US" sz="1800" b="0" i="0" dirty="0">
                <a:solidFill>
                  <a:srgbClr val="E3E3E3"/>
                </a:solidFill>
                <a:effectLst/>
                <a:latin typeface="+mj-lt"/>
              </a:rPr>
              <a:t>: MTCNN can be used to detect faces in images and videos of any size.</a:t>
            </a:r>
          </a:p>
          <a:p>
            <a:pPr marL="36900" indent="0" algn="l">
              <a:buNone/>
            </a:pPr>
            <a:r>
              <a:rPr lang="en-US" sz="1800" b="0" i="0" dirty="0">
                <a:solidFill>
                  <a:srgbClr val="E3E3E3"/>
                </a:solidFill>
                <a:effectLst/>
                <a:latin typeface="+mj-lt"/>
              </a:rPr>
              <a:t>	</a:t>
            </a:r>
            <a:r>
              <a:rPr lang="en-US" sz="1800" b="0" i="0" dirty="0">
                <a:solidFill>
                  <a:schemeClr val="tx2">
                    <a:lumMod val="75000"/>
                  </a:schemeClr>
                </a:solidFill>
                <a:effectLst/>
                <a:latin typeface="+mj-lt"/>
              </a:rPr>
              <a:t>Robustness</a:t>
            </a:r>
            <a:r>
              <a:rPr lang="en-US" sz="1800" b="0" i="0" dirty="0">
                <a:solidFill>
                  <a:srgbClr val="E3E3E3"/>
                </a:solidFill>
                <a:effectLst/>
                <a:latin typeface="+mj-lt"/>
              </a:rPr>
              <a:t>: MTCNN is robust to variations in pose, illumination, and occlusion</a:t>
            </a:r>
            <a:r>
              <a:rPr lang="en-US" sz="1400" b="0" i="0" dirty="0">
                <a:solidFill>
                  <a:srgbClr val="E3E3E3"/>
                </a:solidFill>
                <a:effectLst/>
                <a:latin typeface="Google Sans"/>
              </a:rPr>
              <a:t>.</a:t>
            </a:r>
          </a:p>
          <a:p>
            <a:pPr marL="36900" indent="0" algn="just">
              <a:buNone/>
            </a:pPr>
            <a:endParaRPr lang="en-IN" sz="1800" dirty="0">
              <a:latin typeface="+mj-lt"/>
            </a:endParaRPr>
          </a:p>
        </p:txBody>
      </p:sp>
    </p:spTree>
    <p:extLst>
      <p:ext uri="{BB962C8B-B14F-4D97-AF65-F5344CB8AC3E}">
        <p14:creationId xmlns:p14="http://schemas.microsoft.com/office/powerpoint/2010/main" val="57910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D8A-3BBE-D236-732B-4D5DCCCEA9EA}"/>
              </a:ext>
            </a:extLst>
          </p:cNvPr>
          <p:cNvSpPr>
            <a:spLocks noGrp="1"/>
          </p:cNvSpPr>
          <p:nvPr>
            <p:ph type="title"/>
          </p:nvPr>
        </p:nvSpPr>
        <p:spPr>
          <a:xfrm>
            <a:off x="913795" y="149290"/>
            <a:ext cx="10353762" cy="917511"/>
          </a:xfrm>
        </p:spPr>
        <p:txBody>
          <a:bodyPr/>
          <a:lstStyle/>
          <a:p>
            <a:r>
              <a:rPr lang="en-IN" dirty="0"/>
              <a:t>About Tools……..</a:t>
            </a:r>
          </a:p>
        </p:txBody>
      </p:sp>
      <p:sp>
        <p:nvSpPr>
          <p:cNvPr id="3" name="Content Placeholder 2">
            <a:extLst>
              <a:ext uri="{FF2B5EF4-FFF2-40B4-BE49-F238E27FC236}">
                <a16:creationId xmlns:a16="http://schemas.microsoft.com/office/drawing/2014/main" id="{1D7811BA-155D-A162-0CD0-AAA28C5F4D27}"/>
              </a:ext>
            </a:extLst>
          </p:cNvPr>
          <p:cNvSpPr>
            <a:spLocks noGrp="1"/>
          </p:cNvSpPr>
          <p:nvPr>
            <p:ph idx="1"/>
          </p:nvPr>
        </p:nvSpPr>
        <p:spPr>
          <a:xfrm>
            <a:off x="1" y="895739"/>
            <a:ext cx="12191999" cy="6559420"/>
          </a:xfrm>
        </p:spPr>
        <p:txBody>
          <a:bodyPr>
            <a:normAutofit/>
          </a:bodyPr>
          <a:lstStyle/>
          <a:p>
            <a:pPr algn="just"/>
            <a:r>
              <a:rPr lang="en-US" sz="1800" dirty="0">
                <a:latin typeface="+mj-lt"/>
              </a:rPr>
              <a:t>The </a:t>
            </a:r>
            <a:r>
              <a:rPr lang="en-US" sz="1800" dirty="0" err="1">
                <a:solidFill>
                  <a:schemeClr val="accent1">
                    <a:lumMod val="75000"/>
                  </a:schemeClr>
                </a:solidFill>
                <a:latin typeface="+mj-lt"/>
              </a:rPr>
              <a:t>FaceNet</a:t>
            </a:r>
            <a:r>
              <a:rPr lang="en-US" sz="1800" dirty="0">
                <a:latin typeface="+mj-lt"/>
              </a:rPr>
              <a:t> model is a deep learning model for face recognition and facial feature embedding. It was introduced by researchers at Google in 2015 and achieved remarkable performance on face recognition tasks. </a:t>
            </a:r>
          </a:p>
          <a:p>
            <a:pPr algn="just"/>
            <a:r>
              <a:rPr lang="en-US" sz="1800" dirty="0">
                <a:latin typeface="+mj-lt"/>
              </a:rPr>
              <a:t>The model architecture of </a:t>
            </a:r>
            <a:r>
              <a:rPr lang="en-US" sz="1800" dirty="0" err="1">
                <a:latin typeface="+mj-lt"/>
              </a:rPr>
              <a:t>FaceNet</a:t>
            </a:r>
            <a:r>
              <a:rPr lang="en-US" sz="1800" dirty="0">
                <a:latin typeface="+mj-lt"/>
              </a:rPr>
              <a:t> is based on a deep convolutional neural network (CNN) with a Siamese network structure. It takes in a pair of face images as input and maps them to a high-dimensional feature space where the distances between embeddings can be used to measure similarity or dissimilarity between faces. The key idea behind </a:t>
            </a:r>
            <a:r>
              <a:rPr lang="en-US" sz="1800" dirty="0" err="1">
                <a:latin typeface="+mj-lt"/>
              </a:rPr>
              <a:t>FaceNet</a:t>
            </a:r>
            <a:r>
              <a:rPr lang="en-US" sz="1800" dirty="0">
                <a:latin typeface="+mj-lt"/>
              </a:rPr>
              <a:t> is to learn a compact and discriminative representation for faces so that faces of the same person are closer together in the feature space compared to faces of different individuals.</a:t>
            </a:r>
          </a:p>
          <a:p>
            <a:pPr algn="just"/>
            <a:r>
              <a:rPr lang="en-US" sz="1800" dirty="0">
                <a:latin typeface="+mj-lt"/>
              </a:rPr>
              <a:t>The </a:t>
            </a:r>
            <a:r>
              <a:rPr lang="en-US" sz="1800" dirty="0" err="1">
                <a:latin typeface="+mj-lt"/>
              </a:rPr>
              <a:t>FaceNet</a:t>
            </a:r>
            <a:r>
              <a:rPr lang="en-US" sz="1800" dirty="0">
                <a:latin typeface="+mj-lt"/>
              </a:rPr>
              <a:t> model architecture typically consists of multiple convolutional layers followed by fully connected layers. It uses triplet loss during training to learn the embeddings. The triplet loss encourages the embeddings of anchor-positive pairs (faces of the same person) to be closer together than the embeddings of anchor-negative pairs (faces of different individuals) by a certain margin.</a:t>
            </a:r>
          </a:p>
          <a:p>
            <a:pPr algn="just"/>
            <a:r>
              <a:rPr lang="en-US" sz="1800" dirty="0">
                <a:latin typeface="+mj-lt"/>
              </a:rPr>
              <a:t>The </a:t>
            </a:r>
            <a:r>
              <a:rPr lang="en-US" sz="1800" dirty="0" err="1">
                <a:latin typeface="+mj-lt"/>
              </a:rPr>
              <a:t>FaceNet</a:t>
            </a:r>
            <a:r>
              <a:rPr lang="en-US" sz="1800" dirty="0">
                <a:latin typeface="+mj-lt"/>
              </a:rPr>
              <a:t> model has been trained on large-scale face recognition datasets such as VGGFace2 and CASIA-</a:t>
            </a:r>
            <a:r>
              <a:rPr lang="en-US" sz="1800" dirty="0" err="1">
                <a:latin typeface="+mj-lt"/>
              </a:rPr>
              <a:t>WebFace</a:t>
            </a:r>
            <a:r>
              <a:rPr lang="en-US" sz="1800" dirty="0">
                <a:latin typeface="+mj-lt"/>
              </a:rPr>
              <a:t>. It has demonstrated state-of-the-art performance on various face recognition benchmarks and has been widely adopted for face recognition applications.</a:t>
            </a:r>
          </a:p>
          <a:p>
            <a:pPr algn="just"/>
            <a:r>
              <a:rPr lang="en-US" sz="1800" dirty="0">
                <a:latin typeface="+mj-lt"/>
              </a:rPr>
              <a:t>It's worth noting that the original </a:t>
            </a:r>
            <a:r>
              <a:rPr lang="en-US" sz="1800" dirty="0" err="1">
                <a:latin typeface="+mj-lt"/>
              </a:rPr>
              <a:t>FaceNet</a:t>
            </a:r>
            <a:r>
              <a:rPr lang="en-US" sz="1800" dirty="0">
                <a:latin typeface="+mj-lt"/>
              </a:rPr>
              <a:t> model implementation is available in the TensorFlow framework. There are also various pre-trained versions and implementations of the </a:t>
            </a:r>
            <a:r>
              <a:rPr lang="en-US" sz="1800" dirty="0" err="1">
                <a:latin typeface="+mj-lt"/>
              </a:rPr>
              <a:t>FaceNet</a:t>
            </a:r>
            <a:r>
              <a:rPr lang="en-US" sz="1800" dirty="0">
                <a:latin typeface="+mj-lt"/>
              </a:rPr>
              <a:t> model available in different deep learning libraries, such as TensorFlow, </a:t>
            </a:r>
            <a:r>
              <a:rPr lang="en-US" sz="1800" dirty="0" err="1">
                <a:latin typeface="+mj-lt"/>
              </a:rPr>
              <a:t>Keras</a:t>
            </a:r>
            <a:r>
              <a:rPr lang="en-US" sz="1800" dirty="0">
                <a:latin typeface="+mj-lt"/>
              </a:rPr>
              <a:t>, </a:t>
            </a:r>
            <a:r>
              <a:rPr lang="en-US" sz="1800" dirty="0" err="1">
                <a:latin typeface="+mj-lt"/>
              </a:rPr>
              <a:t>PyTorch</a:t>
            </a:r>
            <a:r>
              <a:rPr lang="en-US" sz="1800" dirty="0">
                <a:latin typeface="+mj-lt"/>
              </a:rPr>
              <a:t>, and others, which can be used for face recognition and facial feature extraction tasks.</a:t>
            </a:r>
            <a:endParaRPr lang="en-IN" sz="1800" dirty="0">
              <a:latin typeface="+mj-lt"/>
            </a:endParaRPr>
          </a:p>
        </p:txBody>
      </p:sp>
    </p:spTree>
    <p:extLst>
      <p:ext uri="{BB962C8B-B14F-4D97-AF65-F5344CB8AC3E}">
        <p14:creationId xmlns:p14="http://schemas.microsoft.com/office/powerpoint/2010/main" val="4792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D8A-3BBE-D236-732B-4D5DCCCEA9EA}"/>
              </a:ext>
            </a:extLst>
          </p:cNvPr>
          <p:cNvSpPr>
            <a:spLocks noGrp="1"/>
          </p:cNvSpPr>
          <p:nvPr>
            <p:ph type="title"/>
          </p:nvPr>
        </p:nvSpPr>
        <p:spPr>
          <a:xfrm>
            <a:off x="913795" y="149290"/>
            <a:ext cx="10353762" cy="917511"/>
          </a:xfrm>
        </p:spPr>
        <p:txBody>
          <a:bodyPr/>
          <a:lstStyle/>
          <a:p>
            <a:r>
              <a:rPr lang="en-IN" dirty="0"/>
              <a:t>About Tools……..</a:t>
            </a:r>
          </a:p>
        </p:txBody>
      </p:sp>
      <p:sp>
        <p:nvSpPr>
          <p:cNvPr id="3" name="Content Placeholder 2">
            <a:extLst>
              <a:ext uri="{FF2B5EF4-FFF2-40B4-BE49-F238E27FC236}">
                <a16:creationId xmlns:a16="http://schemas.microsoft.com/office/drawing/2014/main" id="{1D7811BA-155D-A162-0CD0-AAA28C5F4D27}"/>
              </a:ext>
            </a:extLst>
          </p:cNvPr>
          <p:cNvSpPr>
            <a:spLocks noGrp="1"/>
          </p:cNvSpPr>
          <p:nvPr>
            <p:ph idx="1"/>
          </p:nvPr>
        </p:nvSpPr>
        <p:spPr>
          <a:xfrm>
            <a:off x="179294" y="1066801"/>
            <a:ext cx="11519647" cy="5414681"/>
          </a:xfrm>
        </p:spPr>
        <p:txBody>
          <a:bodyPr>
            <a:normAutofit/>
          </a:bodyPr>
          <a:lstStyle/>
          <a:p>
            <a:pPr algn="just"/>
            <a:r>
              <a:rPr lang="en-US" sz="1800" dirty="0">
                <a:latin typeface="+mj-lt"/>
              </a:rPr>
              <a:t>Support Vector Machines (SVM) play a vital role in face recognition systems, providing a robust and efficient classification framework. In the context of face recognition, SVM is used as a powerful classifier to distinguish individuals based on their facial features. During training, SVM learns to find an optimal hyperplane that effectively separates different classes representing different individuals in the feature space. This separation is achieved by maximizing the margin between classes, ensuring robust discrimination. SVM-based face recognition systems often employ feature extraction techniques to capture relevant facial information. These features are then used to train the SVM classifier, which learns to recognize and classify facial patterns. SVM's ability to handle high-dimensional feature spaces and its resilience to variations in lighting, pose, and expressions make it well-suited for face recognition tasks. The performance of the SVM classifier is evaluated using various metrics, such as accuracy, precision, recall, and F1 score. Overall, SVM is a critical component in face recognition systems, enabling accurate and reliable identification of individuals based on their unique facial characteristics.</a:t>
            </a:r>
          </a:p>
          <a:p>
            <a:pPr marL="36900" indent="0" algn="just">
              <a:buNone/>
            </a:pPr>
            <a:r>
              <a:rPr lang="en-US" sz="1800" dirty="0">
                <a:latin typeface="+mj-lt"/>
              </a:rPr>
              <a:t>.</a:t>
            </a:r>
            <a:endParaRPr lang="en-IN" sz="1800" dirty="0">
              <a:latin typeface="+mj-lt"/>
            </a:endParaRPr>
          </a:p>
        </p:txBody>
      </p:sp>
    </p:spTree>
    <p:extLst>
      <p:ext uri="{BB962C8B-B14F-4D97-AF65-F5344CB8AC3E}">
        <p14:creationId xmlns:p14="http://schemas.microsoft.com/office/powerpoint/2010/main" val="3453349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{707C5AAC-AD52-4D8D-AF70-562CDBB32466}tf55705232_win32</Template>
  <TotalTime>336</TotalTime>
  <Words>1961</Words>
  <Application>Microsoft Office PowerPoint</Application>
  <PresentationFormat>Widescreen</PresentationFormat>
  <Paragraphs>78</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Google Sans</vt:lpstr>
      <vt:lpstr>Goudy Old Style</vt:lpstr>
      <vt:lpstr>Wingdings</vt:lpstr>
      <vt:lpstr>Wingdings 2</vt:lpstr>
      <vt:lpstr>SlateVTI</vt:lpstr>
      <vt:lpstr>Human Face Recognition</vt:lpstr>
      <vt:lpstr>Description:</vt:lpstr>
      <vt:lpstr>It’s Importance</vt:lpstr>
      <vt:lpstr>TOOLS</vt:lpstr>
      <vt:lpstr>About Tools……..</vt:lpstr>
      <vt:lpstr>About Tools……..</vt:lpstr>
      <vt:lpstr>About Tools……..</vt:lpstr>
      <vt:lpstr>About Tools……..</vt:lpstr>
      <vt:lpstr>About Tools……..</vt:lpstr>
      <vt:lpstr>Procedure……..</vt:lpstr>
      <vt:lpstr>Procedure……..</vt:lpstr>
      <vt:lpstr>Procedure……..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Recognition</dc:title>
  <dc:creator>Jaswanth Valluri</dc:creator>
  <cp:lastModifiedBy>Mounishwar Reddy Gongati</cp:lastModifiedBy>
  <cp:revision>6</cp:revision>
  <dcterms:created xsi:type="dcterms:W3CDTF">2023-06-11T14:05:13Z</dcterms:created>
  <dcterms:modified xsi:type="dcterms:W3CDTF">2023-06-16T06:45:40Z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