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edium-bold.fntdata"/><Relationship Id="rId10" Type="http://schemas.openxmlformats.org/officeDocument/2006/relationships/slide" Target="slides/slide5.xml"/><Relationship Id="rId21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24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8f5b2d7c3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8f5b2d7c3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724fe92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724fe92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6b6011b7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6b6011b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6b6011b79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6b6011b79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6b6011b79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6b6011b79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5e3220e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5e3220e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6d6acc4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6d6acc4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67a2f272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67a2f272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67a2f272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67a2f27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a49bf16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a49bf16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1" Type="http://schemas.openxmlformats.org/officeDocument/2006/relationships/image" Target="../media/image11.png"/><Relationship Id="rId10" Type="http://schemas.openxmlformats.org/officeDocument/2006/relationships/image" Target="../media/image16.png"/><Relationship Id="rId9" Type="http://schemas.openxmlformats.org/officeDocument/2006/relationships/image" Target="../media/image21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22.png"/><Relationship Id="rId8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613250" y="4049550"/>
            <a:ext cx="34035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Lorena Miranda Carbajal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Alejandra Castillo García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Eduardo Arturo Aguilar Herrera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93900" y="197750"/>
            <a:ext cx="53562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2"/>
                </a:solidFill>
              </a:rPr>
              <a:t>Control de versiones: Git y GitHub</a:t>
            </a:r>
            <a:endParaRPr b="1" sz="24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50" y="1188950"/>
            <a:ext cx="2765600" cy="27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150" y="1165775"/>
            <a:ext cx="2765601" cy="276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2375" y="1212125"/>
            <a:ext cx="2719250" cy="27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2"/>
          <p:cNvGrpSpPr/>
          <p:nvPr/>
        </p:nvGrpSpPr>
        <p:grpSpPr>
          <a:xfrm>
            <a:off x="652587" y="561499"/>
            <a:ext cx="1912688" cy="2570170"/>
            <a:chOff x="1118224" y="283725"/>
            <a:chExt cx="2090826" cy="4076400"/>
          </a:xfrm>
        </p:grpSpPr>
        <p:sp>
          <p:nvSpPr>
            <p:cNvPr id="156" name="Google Shape;156;p22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1333721" y="2121810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Enlazamos a </a:t>
              </a: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Git</a:t>
              </a: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al proyecto.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Abrir folder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Clic derecho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“Open Git Bash here”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22"/>
          <p:cNvGrpSpPr/>
          <p:nvPr/>
        </p:nvGrpSpPr>
        <p:grpSpPr>
          <a:xfrm>
            <a:off x="2613208" y="561500"/>
            <a:ext cx="1912677" cy="2777030"/>
            <a:chOff x="1118224" y="283739"/>
            <a:chExt cx="2090814" cy="4153500"/>
          </a:xfrm>
        </p:grpSpPr>
        <p:sp>
          <p:nvSpPr>
            <p:cNvPr id="162" name="Google Shape;162;p22"/>
            <p:cNvSpPr/>
            <p:nvPr/>
          </p:nvSpPr>
          <p:spPr>
            <a:xfrm>
              <a:off x="1178638" y="283739"/>
              <a:ext cx="2030400" cy="41535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1148453" y="2988257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 Git Bash inicializamos un repositorio Git.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Comandos:</a:t>
              </a:r>
              <a:endParaRPr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4765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Roboto"/>
                <a:buChar char="●"/>
              </a:pPr>
              <a:r>
                <a:rPr lang="es" sz="6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 git init (subdirectorio .git con todos los archivos)</a:t>
              </a:r>
              <a:endParaRPr sz="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4765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Roboto"/>
                <a:buChar char="●"/>
              </a:pPr>
              <a:r>
                <a:rPr lang="es" sz="6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 git add . (agrega los archivos al área de preparación de Git)</a:t>
              </a:r>
              <a:endParaRPr sz="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4765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Roboto"/>
                <a:buChar char="●"/>
              </a:pPr>
              <a:r>
                <a:rPr lang="es" sz="6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 git commit -m “____” (guarda los cambios añadidos al área de trabajo + mensaje inicial)</a:t>
              </a:r>
              <a:endParaRPr sz="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6" name="Google Shape;166;p22"/>
          <p:cNvGrpSpPr/>
          <p:nvPr/>
        </p:nvGrpSpPr>
        <p:grpSpPr>
          <a:xfrm>
            <a:off x="4573857" y="561508"/>
            <a:ext cx="1912688" cy="2655367"/>
            <a:chOff x="1118224" y="283725"/>
            <a:chExt cx="2090826" cy="4076400"/>
          </a:xfrm>
        </p:grpSpPr>
        <p:sp>
          <p:nvSpPr>
            <p:cNvPr id="167" name="Google Shape;167;p22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 GitHub creamos un nuevo repositorio donde se va a guardar nuestro proyecto local.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30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s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&lt;&gt; Code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30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00"/>
                <a:buFont typeface="Roboto"/>
                <a:buChar char="●"/>
              </a:pPr>
              <a:r>
                <a:rPr lang="es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Copiamos el url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15052" r="31551" t="52776"/>
          <a:stretch/>
        </p:blipFill>
        <p:spPr>
          <a:xfrm>
            <a:off x="652550" y="787084"/>
            <a:ext cx="1870524" cy="1158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51" y="599071"/>
            <a:ext cx="1870526" cy="129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5517" y="1388396"/>
            <a:ext cx="1912634" cy="866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6">
            <a:alphaModFix/>
          </a:blip>
          <a:srcRect b="36856" l="0" r="0" t="3658"/>
          <a:stretch/>
        </p:blipFill>
        <p:spPr>
          <a:xfrm>
            <a:off x="6636282" y="842409"/>
            <a:ext cx="1495451" cy="740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34249" y="1544251"/>
            <a:ext cx="1850685" cy="7107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2"/>
          <p:cNvGrpSpPr/>
          <p:nvPr/>
        </p:nvGrpSpPr>
        <p:grpSpPr>
          <a:xfrm>
            <a:off x="6578768" y="558396"/>
            <a:ext cx="1912688" cy="2570170"/>
            <a:chOff x="1118224" y="283725"/>
            <a:chExt cx="2090826" cy="4076400"/>
          </a:xfrm>
        </p:grpSpPr>
        <p:sp>
          <p:nvSpPr>
            <p:cNvPr id="177" name="Google Shape;177;p22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Enlazamos a Git con GitHub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6035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Roboto"/>
                <a:buChar char="●"/>
              </a:pPr>
              <a:r>
                <a:rPr lang="es" sz="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 git remote add origin &lt;url-repositorio&gt;</a:t>
              </a:r>
              <a:endParaRPr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6035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Roboto"/>
                <a:buChar char="●"/>
              </a:pPr>
              <a:r>
                <a:rPr lang="es" sz="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$ git push -u origin master</a:t>
              </a:r>
              <a:endParaRPr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1" name="Google Shape;181;p22"/>
          <p:cNvSpPr txBox="1"/>
          <p:nvPr/>
        </p:nvSpPr>
        <p:spPr>
          <a:xfrm>
            <a:off x="2223225" y="3778750"/>
            <a:ext cx="10230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8">
            <a:alphaModFix/>
          </a:blip>
          <a:srcRect b="0" l="0" r="50441" t="0"/>
          <a:stretch/>
        </p:blipFill>
        <p:spPr>
          <a:xfrm>
            <a:off x="6609774" y="788637"/>
            <a:ext cx="1850685" cy="48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 rotWithShape="1">
          <a:blip r:embed="rId9">
            <a:alphaModFix/>
          </a:blip>
          <a:srcRect b="0" l="0" r="53821" t="0"/>
          <a:stretch/>
        </p:blipFill>
        <p:spPr>
          <a:xfrm>
            <a:off x="6558892" y="1465732"/>
            <a:ext cx="1850685" cy="58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 rotWithShape="1">
          <a:blip r:embed="rId10">
            <a:alphaModFix/>
          </a:blip>
          <a:srcRect b="23005" l="0" r="0" t="0"/>
          <a:stretch/>
        </p:blipFill>
        <p:spPr>
          <a:xfrm>
            <a:off x="4596025" y="3255850"/>
            <a:ext cx="3895425" cy="215804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22"/>
          <p:cNvSpPr txBox="1"/>
          <p:nvPr/>
        </p:nvSpPr>
        <p:spPr>
          <a:xfrm>
            <a:off x="447575" y="3778750"/>
            <a:ext cx="3786000" cy="5283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Se realiza cada vez que queramos enlazar un </a:t>
            </a:r>
            <a:r>
              <a:rPr lang="es" sz="1300">
                <a:solidFill>
                  <a:schemeClr val="dk2"/>
                </a:solidFill>
              </a:rPr>
              <a:t>proyecto</a:t>
            </a:r>
            <a:r>
              <a:rPr lang="es" sz="1300">
                <a:solidFill>
                  <a:schemeClr val="dk2"/>
                </a:solidFill>
              </a:rPr>
              <a:t> de R a GitHub.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3412650" y="80275"/>
            <a:ext cx="231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Configuración inicial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73800" y="599075"/>
            <a:ext cx="1850675" cy="866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311700" y="1717650"/>
            <a:ext cx="85206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</a:rPr>
              <a:t>Enlazar un proyecto de GitHub con RStudio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dk1"/>
                </a:solidFill>
              </a:rPr>
              <a:t>Enlazar un proyecto existente en RStudio con Git y poder subirlo a GitHub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1501350" y="126638"/>
            <a:ext cx="6436024" cy="4699761"/>
            <a:chOff x="1419725" y="285200"/>
            <a:chExt cx="6436024" cy="4699761"/>
          </a:xfrm>
        </p:grpSpPr>
        <p:grpSp>
          <p:nvGrpSpPr>
            <p:cNvPr id="64" name="Google Shape;64;p14"/>
            <p:cNvGrpSpPr/>
            <p:nvPr/>
          </p:nvGrpSpPr>
          <p:grpSpPr>
            <a:xfrm>
              <a:off x="2018448" y="774288"/>
              <a:ext cx="5837302" cy="4210674"/>
              <a:chOff x="2902488" y="902232"/>
              <a:chExt cx="3888165" cy="3400641"/>
            </a:xfrm>
          </p:grpSpPr>
          <p:grpSp>
            <p:nvGrpSpPr>
              <p:cNvPr id="65" name="Google Shape;65;p14"/>
              <p:cNvGrpSpPr/>
              <p:nvPr/>
            </p:nvGrpSpPr>
            <p:grpSpPr>
              <a:xfrm>
                <a:off x="2902488" y="902232"/>
                <a:ext cx="3339000" cy="3339000"/>
                <a:chOff x="2902488" y="902232"/>
                <a:chExt cx="3339000" cy="3339000"/>
              </a:xfrm>
            </p:grpSpPr>
            <p:sp>
              <p:nvSpPr>
                <p:cNvPr id="66" name="Google Shape;66;p14"/>
                <p:cNvSpPr/>
                <p:nvPr/>
              </p:nvSpPr>
              <p:spPr>
                <a:xfrm rot="-5400000">
                  <a:off x="2902488" y="902232"/>
                  <a:ext cx="3339000" cy="3339000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1D7E75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14"/>
                <p:cNvSpPr/>
                <p:nvPr/>
              </p:nvSpPr>
              <p:spPr>
                <a:xfrm>
                  <a:off x="3123875" y="1123625"/>
                  <a:ext cx="2896500" cy="2896200"/>
                </a:xfrm>
                <a:prstGeom prst="pie">
                  <a:avLst>
                    <a:gd fmla="val 2689583" name="adj1"/>
                    <a:gd fmla="val 13510993" name="adj2"/>
                  </a:avLst>
                </a:prstGeom>
                <a:solidFill>
                  <a:srgbClr val="83E3D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" name="Google Shape;68;p14"/>
              <p:cNvGrpSpPr/>
              <p:nvPr/>
            </p:nvGrpSpPr>
            <p:grpSpPr>
              <a:xfrm>
                <a:off x="3664038" y="1663782"/>
                <a:ext cx="1815900" cy="1815900"/>
                <a:chOff x="3664038" y="1663782"/>
                <a:chExt cx="1815900" cy="1815900"/>
              </a:xfrm>
            </p:grpSpPr>
            <p:sp>
              <p:nvSpPr>
                <p:cNvPr id="69" name="Google Shape;69;p14"/>
                <p:cNvSpPr/>
                <p:nvPr/>
              </p:nvSpPr>
              <p:spPr>
                <a:xfrm>
                  <a:off x="3664038" y="1663782"/>
                  <a:ext cx="1815900" cy="1815900"/>
                </a:xfrm>
                <a:prstGeom prst="ellipse">
                  <a:avLst/>
                </a:prstGeom>
                <a:solidFill>
                  <a:srgbClr val="1B786F"/>
                </a:solidFill>
                <a:ln>
                  <a:noFill/>
                </a:ln>
                <a:effectLst>
                  <a:outerShdw blurRad="228600" rotWithShape="0" algn="tl" dir="5400000" dist="50800">
                    <a:srgbClr val="000000">
                      <a:alpha val="549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4"/>
                <p:cNvSpPr txBox="1"/>
                <p:nvPr/>
              </p:nvSpPr>
              <p:spPr>
                <a:xfrm>
                  <a:off x="3899988" y="2158482"/>
                  <a:ext cx="1344000" cy="82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" sz="24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¿Qué es Git?</a:t>
                  </a:r>
                  <a:endParaRPr b="1" sz="24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71" name="Google Shape;71;p14"/>
              <p:cNvGrpSpPr/>
              <p:nvPr/>
            </p:nvGrpSpPr>
            <p:grpSpPr>
              <a:xfrm>
                <a:off x="5214453" y="2984973"/>
                <a:ext cx="1576200" cy="1317900"/>
                <a:chOff x="5214453" y="2984973"/>
                <a:chExt cx="1576200" cy="1317900"/>
              </a:xfrm>
            </p:grpSpPr>
            <p:sp>
              <p:nvSpPr>
                <p:cNvPr id="72" name="Google Shape;72;p14"/>
                <p:cNvSpPr/>
                <p:nvPr/>
              </p:nvSpPr>
              <p:spPr>
                <a:xfrm>
                  <a:off x="5214453" y="2984973"/>
                  <a:ext cx="1576200" cy="1317900"/>
                </a:xfrm>
                <a:prstGeom prst="ellipse">
                  <a:avLst/>
                </a:prstGeom>
                <a:solidFill>
                  <a:srgbClr val="155B5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14"/>
                <p:cNvSpPr txBox="1"/>
                <p:nvPr/>
              </p:nvSpPr>
              <p:spPr>
                <a:xfrm>
                  <a:off x="5367904" y="3277777"/>
                  <a:ext cx="1269300" cy="732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20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Software local para el registro de los cambios</a:t>
                  </a:r>
                  <a:endParaRPr sz="2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grpSp>
          <p:nvGrpSpPr>
            <p:cNvPr id="74" name="Google Shape;74;p14"/>
            <p:cNvGrpSpPr/>
            <p:nvPr/>
          </p:nvGrpSpPr>
          <p:grpSpPr>
            <a:xfrm>
              <a:off x="1419725" y="285200"/>
              <a:ext cx="2234385" cy="1702030"/>
              <a:chOff x="2394836" y="956258"/>
              <a:chExt cx="1488300" cy="1374600"/>
            </a:xfrm>
          </p:grpSpPr>
          <p:sp>
            <p:nvSpPr>
              <p:cNvPr id="75" name="Google Shape;75;p14"/>
              <p:cNvSpPr/>
              <p:nvPr/>
            </p:nvSpPr>
            <p:spPr>
              <a:xfrm>
                <a:off x="2394836" y="956258"/>
                <a:ext cx="1488300" cy="1374600"/>
              </a:xfrm>
              <a:prstGeom prst="ellipse">
                <a:avLst/>
              </a:prstGeom>
              <a:solidFill>
                <a:srgbClr val="155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 txBox="1"/>
              <p:nvPr/>
            </p:nvSpPr>
            <p:spPr>
              <a:xfrm>
                <a:off x="2525781" y="1156074"/>
                <a:ext cx="1226400" cy="97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2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</a:t>
                </a:r>
                <a:r>
                  <a:rPr lang="es" sz="2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istema de control de versiones</a:t>
                </a:r>
                <a:endParaRPr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5"/>
          <p:cNvGrpSpPr/>
          <p:nvPr/>
        </p:nvGrpSpPr>
        <p:grpSpPr>
          <a:xfrm>
            <a:off x="107537" y="230263"/>
            <a:ext cx="8928802" cy="4542928"/>
            <a:chOff x="2266079" y="1198195"/>
            <a:chExt cx="4498137" cy="2596553"/>
          </a:xfrm>
        </p:grpSpPr>
        <p:sp>
          <p:nvSpPr>
            <p:cNvPr id="82" name="Google Shape;82;p15"/>
            <p:cNvSpPr/>
            <p:nvPr/>
          </p:nvSpPr>
          <p:spPr>
            <a:xfrm>
              <a:off x="3563397" y="1995363"/>
              <a:ext cx="1848000" cy="1361100"/>
            </a:xfrm>
            <a:prstGeom prst="triangle">
              <a:avLst>
                <a:gd fmla="val 51101" name="adj"/>
              </a:avLst>
            </a:prstGeom>
            <a:solidFill>
              <a:srgbClr val="D7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15"/>
            <p:cNvGrpSpPr/>
            <p:nvPr/>
          </p:nvGrpSpPr>
          <p:grpSpPr>
            <a:xfrm>
              <a:off x="2266079" y="1198195"/>
              <a:ext cx="4498137" cy="2596553"/>
              <a:chOff x="2266079" y="1198195"/>
              <a:chExt cx="4498137" cy="2596553"/>
            </a:xfrm>
          </p:grpSpPr>
          <p:sp>
            <p:nvSpPr>
              <p:cNvPr id="84" name="Google Shape;84;p15"/>
              <p:cNvSpPr txBox="1"/>
              <p:nvPr/>
            </p:nvSpPr>
            <p:spPr>
              <a:xfrm>
                <a:off x="3765599" y="2717808"/>
                <a:ext cx="1443600" cy="80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2900">
                    <a:solidFill>
                      <a:srgbClr val="701C7F"/>
                    </a:solidFill>
                    <a:latin typeface="Roboto"/>
                    <a:ea typeface="Roboto"/>
                    <a:cs typeface="Roboto"/>
                    <a:sym typeface="Roboto"/>
                  </a:rPr>
                  <a:t>¿Por qué Git?</a:t>
                </a:r>
                <a:endParaRPr sz="2900">
                  <a:solidFill>
                    <a:srgbClr val="701C7F"/>
                  </a:solidFill>
                </a:endParaRPr>
              </a:p>
            </p:txBody>
          </p:sp>
          <p:grpSp>
            <p:nvGrpSpPr>
              <p:cNvPr id="85" name="Google Shape;85;p15"/>
              <p:cNvGrpSpPr/>
              <p:nvPr/>
            </p:nvGrpSpPr>
            <p:grpSpPr>
              <a:xfrm>
                <a:off x="3644727" y="2920925"/>
                <a:ext cx="3119490" cy="804300"/>
                <a:chOff x="3644727" y="2920925"/>
                <a:chExt cx="3119490" cy="804300"/>
              </a:xfrm>
            </p:grpSpPr>
            <p:sp>
              <p:nvSpPr>
                <p:cNvPr id="86" name="Google Shape;86;p15"/>
                <p:cNvSpPr/>
                <p:nvPr/>
              </p:nvSpPr>
              <p:spPr>
                <a:xfrm rot="10800000">
                  <a:off x="3644727" y="3599823"/>
                  <a:ext cx="1740900" cy="125400"/>
                </a:xfrm>
                <a:prstGeom prst="rightArrow">
                  <a:avLst>
                    <a:gd fmla="val 25514" name="adj1"/>
                    <a:gd fmla="val 64322" name="adj2"/>
                  </a:avLst>
                </a:prstGeom>
                <a:solidFill>
                  <a:srgbClr val="771E8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5396816" y="2920925"/>
                  <a:ext cx="1367400" cy="804300"/>
                </a:xfrm>
                <a:prstGeom prst="ellipse">
                  <a:avLst/>
                </a:prstGeom>
                <a:solidFill>
                  <a:srgbClr val="771E8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212121">
                      <a:alpha val="38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1700">
                      <a:solidFill>
                        <a:srgbClr val="FFFFFF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Intercambio de </a:t>
                  </a:r>
                  <a:r>
                    <a:rPr lang="es" sz="1700">
                      <a:solidFill>
                        <a:srgbClr val="FFFFFF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código</a:t>
                  </a:r>
                  <a:r>
                    <a:rPr lang="es" sz="1700">
                      <a:solidFill>
                        <a:srgbClr val="FFFFFF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 de trabajo y </a:t>
                  </a:r>
                  <a:r>
                    <a:rPr lang="es" sz="1700">
                      <a:solidFill>
                        <a:srgbClr val="FFFFFF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resultados</a:t>
                  </a:r>
                  <a:r>
                    <a:rPr lang="es" sz="1700">
                      <a:solidFill>
                        <a:srgbClr val="FFFFFF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 asociados</a:t>
                  </a:r>
                  <a:endParaRPr sz="17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  <p:grpSp>
            <p:nvGrpSpPr>
              <p:cNvPr id="88" name="Google Shape;88;p15"/>
              <p:cNvGrpSpPr/>
              <p:nvPr/>
            </p:nvGrpSpPr>
            <p:grpSpPr>
              <a:xfrm>
                <a:off x="2266079" y="1963717"/>
                <a:ext cx="1832310" cy="1831031"/>
                <a:chOff x="2266079" y="1963717"/>
                <a:chExt cx="1832310" cy="1831031"/>
              </a:xfrm>
            </p:grpSpPr>
            <p:sp>
              <p:nvSpPr>
                <p:cNvPr id="89" name="Google Shape;89;p15"/>
                <p:cNvSpPr/>
                <p:nvPr/>
              </p:nvSpPr>
              <p:spPr>
                <a:xfrm rot="-3361525">
                  <a:off x="3184543" y="2394712"/>
                  <a:ext cx="1105892" cy="125310"/>
                </a:xfrm>
                <a:prstGeom prst="rightArrow">
                  <a:avLst>
                    <a:gd fmla="val 25514" name="adj1"/>
                    <a:gd fmla="val 64322" name="adj2"/>
                  </a:avLst>
                </a:prstGeom>
                <a:solidFill>
                  <a:srgbClr val="C90E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2266079" y="2990448"/>
                  <a:ext cx="1311900" cy="804300"/>
                </a:xfrm>
                <a:prstGeom prst="ellipse">
                  <a:avLst/>
                </a:prstGeom>
                <a:solidFill>
                  <a:srgbClr val="9325A5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212121">
                      <a:alpha val="38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1800">
                      <a:solidFill>
                        <a:srgbClr val="FFFFFF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Registro de cambios, difusión y organización</a:t>
                  </a:r>
                  <a:endParaRPr sz="18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  <p:grpSp>
            <p:nvGrpSpPr>
              <p:cNvPr id="91" name="Google Shape;91;p15"/>
              <p:cNvGrpSpPr/>
              <p:nvPr/>
            </p:nvGrpSpPr>
            <p:grpSpPr>
              <a:xfrm>
                <a:off x="3950575" y="1198195"/>
                <a:ext cx="1697823" cy="1677664"/>
                <a:chOff x="3950575" y="1198195"/>
                <a:chExt cx="1697823" cy="1677664"/>
              </a:xfrm>
            </p:grpSpPr>
            <p:sp>
              <p:nvSpPr>
                <p:cNvPr id="92" name="Google Shape;92;p15"/>
                <p:cNvSpPr/>
                <p:nvPr/>
              </p:nvSpPr>
              <p:spPr>
                <a:xfrm rot="3420535">
                  <a:off x="4832015" y="2364358"/>
                  <a:ext cx="988965" cy="125402"/>
                </a:xfrm>
                <a:prstGeom prst="rightArrow">
                  <a:avLst>
                    <a:gd fmla="val 25514" name="adj1"/>
                    <a:gd fmla="val 64322" name="adj2"/>
                  </a:avLst>
                </a:prstGeom>
                <a:solidFill>
                  <a:srgbClr val="5615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5"/>
                <p:cNvSpPr/>
                <p:nvPr/>
              </p:nvSpPr>
              <p:spPr>
                <a:xfrm>
                  <a:off x="3950575" y="1198195"/>
                  <a:ext cx="1129200" cy="735000"/>
                </a:xfrm>
                <a:prstGeom prst="ellipse">
                  <a:avLst/>
                </a:prstGeom>
                <a:solidFill>
                  <a:srgbClr val="56156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212121">
                      <a:alpha val="38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1800">
                      <a:solidFill>
                        <a:srgbClr val="FFFFFF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Colaboración estructurada y </a:t>
                  </a:r>
                  <a:r>
                    <a:rPr lang="es" sz="1800">
                      <a:solidFill>
                        <a:srgbClr val="FFFFFF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asincrónica</a:t>
                  </a:r>
                  <a:endParaRPr sz="18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1" cy="441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95875" y="92550"/>
            <a:ext cx="8899200" cy="49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</a:rPr>
              <a:t>¿Qué archivos compartir?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Flujo de trabajo: Git puede ignorar archivos que se generan de forma automática al crear los proyectos.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– Archivos fuente (scripts)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– Archivos de configuración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– Derivados (.csv, .png, .pdf, .docx)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– Intermediarios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</a:rPr>
              <a:t>¡Todo es útil, compártelo!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95875" y="92550"/>
            <a:ext cx="8899200" cy="49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</a:rPr>
              <a:t>Colaboración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Participación</a:t>
            </a:r>
            <a:r>
              <a:rPr lang="es" sz="2400">
                <a:solidFill>
                  <a:schemeClr val="dk1"/>
                </a:solidFill>
              </a:rPr>
              <a:t> de varias personas, inclusive tu yo del  pasado y del futuro – editar, salvar, adjuntar.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300" y="1747975"/>
            <a:ext cx="6734351" cy="32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124175" y="2792075"/>
            <a:ext cx="4204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Repositorio</a:t>
            </a:r>
            <a:r>
              <a:rPr lang="es">
                <a:solidFill>
                  <a:schemeClr val="dk1"/>
                </a:solidFill>
              </a:rPr>
              <a:t>: Un conjunto de archivos que Git maneja en GitHub.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Commit</a:t>
            </a:r>
            <a:r>
              <a:rPr lang="es">
                <a:solidFill>
                  <a:schemeClr val="dk1"/>
                </a:solidFill>
              </a:rPr>
              <a:t>: ‘Captura de pantalla’ de todos los archivos en el repositorio, en un momento dado.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Mensaje del commit</a:t>
            </a:r>
            <a:r>
              <a:rPr lang="es">
                <a:solidFill>
                  <a:schemeClr val="dk1"/>
                </a:solidFill>
              </a:rPr>
              <a:t>: Explica el motivo de los cambios realizados.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SHA´s</a:t>
            </a:r>
            <a:r>
              <a:rPr lang="es">
                <a:solidFill>
                  <a:schemeClr val="dk1"/>
                </a:solidFill>
              </a:rPr>
              <a:t>: Hilo de 40 letras y números. Identifica de manera única cada commit.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Diffs (Δ)</a:t>
            </a:r>
            <a:r>
              <a:rPr lang="es">
                <a:solidFill>
                  <a:schemeClr val="dk1"/>
                </a:solidFill>
              </a:rPr>
              <a:t>: Conjunto de diferencias que hay entre un archivo versión A y versión B.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1485150" y="93600"/>
            <a:ext cx="14277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es" sz="1520" u="sng"/>
              <a:t>Flujo de trabajo</a:t>
            </a:r>
            <a:endParaRPr sz="1520" u="sng"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159000" y="418200"/>
            <a:ext cx="40800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s" sz="1300">
                <a:solidFill>
                  <a:schemeClr val="dk1"/>
                </a:solidFill>
              </a:rPr>
              <a:t>Trabajas tus scripts de manera normal en R y RStudio y los guardas.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s" sz="1300">
                <a:solidFill>
                  <a:schemeClr val="dk1"/>
                </a:solidFill>
              </a:rPr>
              <a:t>Periódicamente</a:t>
            </a:r>
            <a:r>
              <a:rPr lang="es" sz="1300">
                <a:solidFill>
                  <a:schemeClr val="dk1"/>
                </a:solidFill>
              </a:rPr>
              <a:t> </a:t>
            </a:r>
            <a:r>
              <a:rPr lang="es" sz="1300">
                <a:solidFill>
                  <a:schemeClr val="dk1"/>
                </a:solidFill>
              </a:rPr>
              <a:t>realizas</a:t>
            </a:r>
            <a:r>
              <a:rPr lang="es" sz="1300">
                <a:solidFill>
                  <a:schemeClr val="dk1"/>
                </a:solidFill>
              </a:rPr>
              <a:t> un ‘commit’.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s" sz="1300">
                <a:solidFill>
                  <a:schemeClr val="dk1"/>
                </a:solidFill>
              </a:rPr>
              <a:t>Toma ‘captura de pantalla’ de TODOS los archivos del proyecto.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s" sz="1300">
                <a:solidFill>
                  <a:schemeClr val="dk1"/>
                </a:solidFill>
              </a:rPr>
              <a:t>Oprime ‘Push’ para que se reflejen los cambios en GitHub.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375" y="1056575"/>
            <a:ext cx="4293424" cy="2032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8" name="Google Shape;118;p19"/>
          <p:cNvCxnSpPr/>
          <p:nvPr/>
        </p:nvCxnSpPr>
        <p:spPr>
          <a:xfrm>
            <a:off x="4518717" y="1382661"/>
            <a:ext cx="948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 flipH="1" rot="10800000">
            <a:off x="8406389" y="1798964"/>
            <a:ext cx="318600" cy="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 flipH="1" rot="10800000">
            <a:off x="8464205" y="1210595"/>
            <a:ext cx="318600" cy="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375" y="49611"/>
            <a:ext cx="4293424" cy="82471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2" name="Google Shape;122;p19"/>
          <p:cNvCxnSpPr/>
          <p:nvPr/>
        </p:nvCxnSpPr>
        <p:spPr>
          <a:xfrm>
            <a:off x="5048125" y="697050"/>
            <a:ext cx="586800" cy="1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9373" y="3177850"/>
            <a:ext cx="4135425" cy="1877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1688525" y="2525350"/>
            <a:ext cx="10755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es" sz="1520" u="sng"/>
              <a:t>Conceptos</a:t>
            </a:r>
            <a:endParaRPr sz="1520" u="sng"/>
          </a:p>
        </p:txBody>
      </p:sp>
      <p:sp>
        <p:nvSpPr>
          <p:cNvPr id="125" name="Google Shape;125;p19"/>
          <p:cNvSpPr txBox="1"/>
          <p:nvPr/>
        </p:nvSpPr>
        <p:spPr>
          <a:xfrm>
            <a:off x="5707375" y="785100"/>
            <a:ext cx="249600" cy="1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2181600" y="190500"/>
            <a:ext cx="478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inicial del sistema	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21800" y="2708625"/>
            <a:ext cx="24294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 sz="1400">
                <a:solidFill>
                  <a:schemeClr val="dk1"/>
                </a:solidFill>
              </a:rPr>
              <a:t>Registrarse en GitHub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50" y="974725"/>
            <a:ext cx="3644477" cy="17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675" y="974727"/>
            <a:ext cx="2860816" cy="1733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1263" y="3060050"/>
            <a:ext cx="3241475" cy="1790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6615100" y="2708625"/>
            <a:ext cx="19137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2.  </a:t>
            </a:r>
            <a:r>
              <a:rPr lang="es" sz="1400">
                <a:solidFill>
                  <a:schemeClr val="dk1"/>
                </a:solidFill>
              </a:rPr>
              <a:t> Instalar Git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2769325" y="4850850"/>
            <a:ext cx="37944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3. Abrir Git Bash y configurar usuario y correo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3412650" y="80275"/>
            <a:ext cx="231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Configuración inicial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39425" y="843775"/>
            <a:ext cx="4798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s" sz="1600">
                <a:solidFill>
                  <a:schemeClr val="dk1"/>
                </a:solidFill>
              </a:rPr>
              <a:t>RStudio &gt; Tools &gt; Global Options &gt; Git/SVN &gt; Enable version control &gt; Reiniciar Rstudio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s" sz="1600">
                <a:solidFill>
                  <a:schemeClr val="dk1"/>
                </a:solidFill>
              </a:rPr>
              <a:t>En Git ejecutable: /Git/bin/git.exe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s" sz="1600">
                <a:solidFill>
                  <a:schemeClr val="dk1"/>
                </a:solidFill>
              </a:rPr>
              <a:t>Crear llave SSH: permite que la computadora se comunique de manera segura con el servidor que donde se encuentre </a:t>
            </a:r>
            <a:r>
              <a:rPr lang="es" sz="1600">
                <a:solidFill>
                  <a:schemeClr val="dk1"/>
                </a:solidFill>
              </a:rPr>
              <a:t>alojado</a:t>
            </a:r>
            <a:r>
              <a:rPr lang="es" sz="1600">
                <a:solidFill>
                  <a:schemeClr val="dk1"/>
                </a:solidFill>
              </a:rPr>
              <a:t> el repositorio.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s" sz="1600">
                <a:solidFill>
                  <a:schemeClr val="dk1"/>
                </a:solidFill>
              </a:rPr>
              <a:t>Dar clic en llave pública y copiar la llave.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s" sz="1600">
                <a:solidFill>
                  <a:schemeClr val="dk1"/>
                </a:solidFill>
              </a:rPr>
              <a:t>GitHub &gt; settings &gt; SSH and GPG keys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875" y="817925"/>
            <a:ext cx="3500450" cy="119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875" y="2193838"/>
            <a:ext cx="3851875" cy="8161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875" y="3195175"/>
            <a:ext cx="3771875" cy="130429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6875" y="3195175"/>
            <a:ext cx="2985500" cy="18808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21"/>
          <p:cNvSpPr txBox="1"/>
          <p:nvPr/>
        </p:nvSpPr>
        <p:spPr>
          <a:xfrm>
            <a:off x="5250875" y="623575"/>
            <a:ext cx="10125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1 y 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250875" y="2049850"/>
            <a:ext cx="342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250875" y="2974975"/>
            <a:ext cx="342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927475" y="3195175"/>
            <a:ext cx="342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