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89" r:id="rId7"/>
    <p:sldId id="264" r:id="rId8"/>
    <p:sldId id="278" r:id="rId9"/>
    <p:sldId id="266" r:id="rId10"/>
    <p:sldId id="294" r:id="rId11"/>
    <p:sldId id="293" r:id="rId12"/>
    <p:sldId id="295" r:id="rId13"/>
    <p:sldId id="283" r:id="rId14"/>
    <p:sldId id="275" r:id="rId1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70" y="10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C354F9-AF4C-4E7A-BDE9-E5C83DA8C784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2023/5/17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F891011-CD72-45B7-A8BE-48AB53A0B3AA}" type="datetime1">
              <a:rPr lang="zh-CN" altLang="en-US" noProof="0" smtClean="0"/>
              <a:t>2023/5/17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4B9A9E5-4F7F-4A7D-9DE1-89923232926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09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261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013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012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537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389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977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1738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29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5" name="内容占位符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内容占位符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内容占位符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两栏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20" name="文本占位符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5" name="文本占位符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6" name="文本占位符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7" name="文本占位符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8" name="文本占位符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9" name="文本占位符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图表占位符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单击图标以添加图表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7" name="文本占位符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8" name="文本占位符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8" name="文本占位符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20" name="文本占位符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4" name="文本占位符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8" name="文本占位符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7" name="文本占位符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2" name="长方形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日期占位符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37" name="页脚占位符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38" name="灯片编号占位符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7" name="SmartArt 占位符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4 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</a:lstStyle>
          <a:p>
            <a:pPr lvl="1"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​​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8 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5" name="图片占位符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4" name="文本占位符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2" name="文本占位符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6" name="图片占位符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9" name="文本占位符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3" name="文本占位符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7" name="图片占位符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60" name="文本占位符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8" name="图片占位符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1" name="文本占位符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金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4" name="内容占位符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8" name="文本占位符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单击以编辑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内容占位符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内容占位符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议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语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日期占位符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日程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形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单击此处编辑标题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34" name="文本占位符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5" name="文本占位符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6" name="文本占位符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7" name="文本占位符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cxnSp>
        <p:nvCxnSpPr>
          <p:cNvPr id="3" name="直接连接符​​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algn="l"/>
            <a:r>
              <a:rPr lang="zh-CN" altLang="en-US" noProof="0"/>
              <a:t>融资演讲稿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2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2" name="文本占位符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3" name="文本占位符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4" name="文本占位符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2" name="文本占位符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13" name="文本占位符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2" name="直接连接符​​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3 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8" name="文本占位符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0" name="文本占位符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3" name="文本占位符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4" name="文本占位符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简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2" name="文本占位符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3" name="文本占位符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4" name="文本占位符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6" name="文本占位符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7" name="日期占位符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8" name="页脚占位符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9" name="灯片编号占位符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zh-CN" altLang="en-US" dirty="0"/>
              <a:t>答辩演讲稿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zh-CN" altLang="en-US" dirty="0"/>
              <a:t>陈思羽 </a:t>
            </a:r>
            <a:r>
              <a:rPr lang="en-US" altLang="zh-CN" dirty="0"/>
              <a:t>&amp; Chen </a:t>
            </a:r>
            <a:r>
              <a:rPr lang="en-US" altLang="zh-CN" dirty="0" err="1"/>
              <a:t>SiYu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zh-CN" altLang="en-US" dirty="0"/>
              <a:t>团队简介 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CN" altLang="en-US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10</a:t>
            </a:fld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1DEF659-DD93-A394-2C1F-2BC826332CAC}"/>
              </a:ext>
            </a:extLst>
          </p:cNvPr>
          <p:cNvSpPr txBox="1"/>
          <p:nvPr/>
        </p:nvSpPr>
        <p:spPr>
          <a:xfrm>
            <a:off x="2351314" y="249865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陈思羽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3DA1A4E-D23E-2AB2-4388-317A8C107621}"/>
              </a:ext>
            </a:extLst>
          </p:cNvPr>
          <p:cNvSpPr txBox="1"/>
          <p:nvPr/>
        </p:nvSpPr>
        <p:spPr>
          <a:xfrm>
            <a:off x="5311170" y="247941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曾志杰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8FB94B3-9893-4B99-03D8-51981D15765A}"/>
              </a:ext>
            </a:extLst>
          </p:cNvPr>
          <p:cNvSpPr txBox="1"/>
          <p:nvPr/>
        </p:nvSpPr>
        <p:spPr>
          <a:xfrm>
            <a:off x="9105037" y="2498658"/>
            <a:ext cx="141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陈  鹤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60800B9-D235-699A-D7F7-F900D1412242}"/>
              </a:ext>
            </a:extLst>
          </p:cNvPr>
          <p:cNvSpPr txBox="1"/>
          <p:nvPr/>
        </p:nvSpPr>
        <p:spPr>
          <a:xfrm>
            <a:off x="2351314" y="470262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白景卓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362043E-E6C3-70F9-0009-3877EDB83B97}"/>
              </a:ext>
            </a:extLst>
          </p:cNvPr>
          <p:cNvSpPr txBox="1"/>
          <p:nvPr/>
        </p:nvSpPr>
        <p:spPr>
          <a:xfrm>
            <a:off x="5376484" y="467463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管志国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4E1BCFA-7B11-4D39-F040-BE87E2F1240B}"/>
              </a:ext>
            </a:extLst>
          </p:cNvPr>
          <p:cNvSpPr txBox="1"/>
          <p:nvPr/>
        </p:nvSpPr>
        <p:spPr>
          <a:xfrm>
            <a:off x="9105036" y="470262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牛佳彤</a:t>
            </a:r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0"/>
            <a:ext cx="5111750" cy="1204912"/>
          </a:xfrm>
        </p:spPr>
        <p:txBody>
          <a:bodyPr rtlCol="0"/>
          <a:lstStyle/>
          <a:p>
            <a:pPr rtl="0"/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6792" y="1716833"/>
            <a:ext cx="8731833" cy="3491301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   在这次实训中，我学到了如何使用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Spring Boot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Vue.js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技术栈来构建一个现代化的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Web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应用程序。我了解了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Spring Boot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框架开发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RESTful API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的基础知识，同时也学习了如何使用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Vue.js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构建动态和交互式的用户界面。在实际开发中，我首先使用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Spring Boot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开发了后端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，并提供了与前端进行数据交互的接口。通过这些接口，前端可以请求和更新后端数据库中的数据。接着，我使用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Vue.js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来构建前端应用程序，包括如何设计和组织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Vue.js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组件、如何使用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Vue Router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管理页面路由、以及如何使用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Vuex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管理应用状态等。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在这个项目中，我也学会了如何使用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Git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进行版本控制，并使用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GitHub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存储和分享我的代码。此外，我还学习了如何使用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Docker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将我的应用程序打包成容器，以便在不同的环境中部署和运行。总的来说，这个实训项目对我来说是非常有意义的。它使我掌握了现代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Web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开发的关键技术和工具，并让我了解了如何将这些技术应用于实际项目中。我相信这些技能对我今后的职业生涯将非常有帮助，并期待将它们用于实践中。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zh-CN" altLang="en-US" dirty="0"/>
              <a:t>关于系统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我们的系统具有多种功能，包括用户管理、订单管理等。我们还采用了先进的安全技术来保护用户的信息安全。此外，我们的系统也非常易于使用，用户可以通过简单的几步轻松完成预订流程。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zh-CN" altLang="en-US"/>
              <a:t>融资演讲稿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zh-CN" smtClean="0"/>
              <a:pPr/>
              <a:t>2</a:t>
            </a:fld>
            <a:endParaRPr lang="zh-CN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zh-CN" altLang="en-US"/>
              <a:t>产品概述</a:t>
            </a:r>
          </a:p>
        </p:txBody>
      </p:sp>
      <p:sp>
        <p:nvSpPr>
          <p:cNvPr id="20" name="日期占位符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21" name="页脚占位符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zh-CN" altLang="en-US"/>
              <a:t>融资演讲稿</a:t>
            </a:r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3</a:t>
            </a:fld>
            <a:endParaRPr lang="zh-CN" altLang="en-US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EB5F8BBF-3740-2D8C-93CD-1596856B7A5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17641" y="624770"/>
            <a:ext cx="7940351" cy="5731580"/>
          </a:xfrm>
        </p:spPr>
        <p:txBody>
          <a:bodyPr>
            <a:noAutofit/>
          </a:bodyPr>
          <a:lstStyle/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我们的电影售票后台管理系统是一款功能强大、易于使用和安全可靠的软件解决方案，旨在帮助电影院、剧院和其他演出场馆更好地管理他们的票务服务。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该系统由我们的团队根据市场需求精心开发而成，具有以下主要特点：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丰富的功能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我们系统提供了多种功能，包括用户管理、订单管理、影片信息管理等。这些功能能够满足电影院和演出场馆的各种需求，提高了他们的运营效率。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易于使用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我们的系统采用了直观的界面设计和简单的操作流程，使用户可以轻松完成预订和管理任务。此外，我们还提供了详细的用户手册和在线帮助文档，以确保用户能够顺利使用系统。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高安全性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我们深知数据安全的重要性，因此我们的系统采用最先进的安全技术，包括密码保护、数据加密和黑客攻击防御等措施，以保证用户信息的安全可靠。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可扩展性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我们的系统是基于现代化的技术架构开发而成，具有高度的可扩展性。这意味着我们可以轻松地增加新的功能和升级系统，以适应市场需求和客户需求的变化。总之，我们的电影售票后台管理系统是一个全面、易用、安全和可扩展的解决方案，将为电影院、剧院和演出场馆提供最佳的票务服务体验。</a:t>
            </a:r>
          </a:p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zh-CN" altLang="en-US" dirty="0"/>
              <a:t>产品系统优势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CN" altLang="en-US" b="1" dirty="0"/>
              <a:t>提高服务效率</a:t>
            </a:r>
          </a:p>
          <a:p>
            <a:pPr rtl="0"/>
            <a:r>
              <a:rPr lang="zh-CN" altLang="en-US" b="1" noProof="1"/>
              <a:t>提供更好的用户体验</a:t>
            </a:r>
          </a:p>
          <a:p>
            <a:pPr rtl="0"/>
            <a:r>
              <a:rPr lang="zh-CN" altLang="en-US" b="1" i="0" dirty="0">
                <a:solidFill>
                  <a:srgbClr val="24292F"/>
                </a:solidFill>
                <a:effectLst/>
                <a:latin typeface="-apple-system"/>
              </a:rPr>
              <a:t>高可扩展性</a:t>
            </a:r>
            <a:endParaRPr lang="en-US" altLang="zh-CN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rtl="0"/>
            <a:r>
              <a:rPr lang="zh-CN" altLang="en-US" b="1" noProof="1"/>
              <a:t>降低成本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zh-CN" altLang="en-US"/>
              <a:t>融资演讲稿</a:t>
            </a:r>
            <a:endParaRPr lang="zh-CN" alt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日期占位符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zh-CN" altLang="en-US"/>
              <a:t>融资演讲稿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zh-CN" smtClean="0"/>
              <a:pPr rtl="0"/>
              <a:t>5</a:t>
            </a:fld>
            <a:endParaRPr lang="zh-CN" altLang="en-ZA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45DD4AE-1414-0212-4592-02AB224F3E21}"/>
              </a:ext>
            </a:extLst>
          </p:cNvPr>
          <p:cNvSpPr txBox="1"/>
          <p:nvPr/>
        </p:nvSpPr>
        <p:spPr>
          <a:xfrm>
            <a:off x="1082351" y="98904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系统介绍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527B4C1-0479-1050-88A6-3029782BD19B}"/>
              </a:ext>
            </a:extLst>
          </p:cNvPr>
          <p:cNvSpPr txBox="1"/>
          <p:nvPr/>
        </p:nvSpPr>
        <p:spPr>
          <a:xfrm>
            <a:off x="1782148" y="2034074"/>
            <a:ext cx="8681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该系统总体技术架构为前后端分离模式，采用的技术栈为</a:t>
            </a:r>
            <a:r>
              <a:rPr lang="en-US" altLang="zh-CN" dirty="0" err="1"/>
              <a:t>springboot</a:t>
            </a:r>
            <a:r>
              <a:rPr lang="en-US" altLang="zh-CN" dirty="0"/>
              <a:t> + vue.js + </a:t>
            </a:r>
            <a:r>
              <a:rPr lang="en-US" altLang="zh-CN" dirty="0" err="1"/>
              <a:t>mysql</a:t>
            </a:r>
            <a:r>
              <a:rPr lang="zh-CN" altLang="en-US" dirty="0"/>
              <a:t>。下面分别为后端和前端的系统截图。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10C9316E-23AE-5AA8-33E2-3B6973CE1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47" y="2822510"/>
            <a:ext cx="4961890" cy="32385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0BA47FB8-CEDE-5CA8-348A-231BA2E23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877" y="2822510"/>
            <a:ext cx="5090441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  <a:endParaRPr lang="en-US" altLang="zh-CN" dirty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CN" altLang="en-US"/>
              <a:t>融资演讲稿</a:t>
            </a:r>
            <a:endParaRPr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6</a:t>
            </a:fld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8017325-9AC1-D9C5-6640-74A28DE02809}"/>
              </a:ext>
            </a:extLst>
          </p:cNvPr>
          <p:cNvSpPr txBox="1"/>
          <p:nvPr/>
        </p:nvSpPr>
        <p:spPr>
          <a:xfrm>
            <a:off x="838200" y="5016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登录界面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12E7DC53-465D-91CC-E6F4-99281B761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28" y="1909795"/>
            <a:ext cx="4945224" cy="303841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45033745-16CE-A8BF-FA1A-E40C4BEF4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914" y="1909794"/>
            <a:ext cx="6183086" cy="303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8">
            <a:extLst>
              <a:ext uri="{FF2B5EF4-FFF2-40B4-BE49-F238E27FC236}">
                <a16:creationId xmlns:a16="http://schemas.microsoft.com/office/drawing/2014/main" id="{14D8FA7C-8AC9-C153-6241-407AEF5D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F3E4C3DE-B0FD-A29A-216D-FF6149F7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/>
              <a:t>融资演讲稿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3D121BEB-A0AC-E644-1E10-46A8C89B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CN" noProof="0" smtClean="0"/>
              <a:pPr/>
              <a:t>7</a:t>
            </a:fld>
            <a:endParaRPr lang="zh-CN" altLang="en-US" noProof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C49CD6-EB48-3762-696E-0A2EDDF377B4}"/>
              </a:ext>
            </a:extLst>
          </p:cNvPr>
          <p:cNvSpPr txBox="1"/>
          <p:nvPr/>
        </p:nvSpPr>
        <p:spPr>
          <a:xfrm>
            <a:off x="905069" y="53184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系统主页面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9350C1-96D0-9C92-233B-CE4BB8F0954E}"/>
              </a:ext>
            </a:extLst>
          </p:cNvPr>
          <p:cNvSpPr txBox="1"/>
          <p:nvPr/>
        </p:nvSpPr>
        <p:spPr>
          <a:xfrm>
            <a:off x="604232" y="1846687"/>
            <a:ext cx="31854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     系统主要包括系统首页，</a:t>
            </a:r>
            <a:endParaRPr lang="en-US" altLang="zh-CN" dirty="0"/>
          </a:p>
          <a:p>
            <a:r>
              <a:rPr lang="zh-CN" altLang="en-US" dirty="0"/>
              <a:t>用户管理，系统管理，工作管</a:t>
            </a:r>
            <a:endParaRPr lang="en-US" altLang="zh-CN" dirty="0"/>
          </a:p>
          <a:p>
            <a:r>
              <a:rPr lang="zh-CN" altLang="en-US" dirty="0"/>
              <a:t>理。</a:t>
            </a:r>
            <a:endParaRPr lang="en-US" altLang="zh-CN" dirty="0"/>
          </a:p>
          <a:p>
            <a:r>
              <a:rPr lang="zh-CN" altLang="en-US" dirty="0"/>
              <a:t>       其中系统管理还包括影片</a:t>
            </a:r>
            <a:endParaRPr lang="en-US" altLang="zh-CN" dirty="0"/>
          </a:p>
          <a:p>
            <a:r>
              <a:rPr lang="zh-CN" altLang="en-US" dirty="0"/>
              <a:t>信息管理和订单信息管理；工</a:t>
            </a:r>
            <a:endParaRPr lang="en-US" altLang="zh-CN" dirty="0"/>
          </a:p>
          <a:p>
            <a:r>
              <a:rPr lang="zh-CN" altLang="en-US" dirty="0"/>
              <a:t>作管理包括影片排场管理和座</a:t>
            </a:r>
            <a:endParaRPr lang="en-US" altLang="zh-CN" dirty="0"/>
          </a:p>
          <a:p>
            <a:r>
              <a:rPr lang="zh-CN" altLang="en-US" dirty="0"/>
              <a:t>次安排管理。</a:t>
            </a:r>
            <a:endParaRPr lang="zh-CN" altLang="en-US" b="0" i="0" dirty="0">
              <a:solidFill>
                <a:srgbClr val="409EFF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CAD45A-4AF5-388E-EAE7-5E42C22C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233" y="307911"/>
            <a:ext cx="5785045" cy="28644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DA9A8B-5440-071B-3E33-3F8FAF952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233" y="3349690"/>
            <a:ext cx="5785045" cy="30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9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  <a:endParaRPr lang="en-US" altLang="zh-CN" dirty="0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CN" altLang="en-US"/>
              <a:t>融资演讲稿</a:t>
            </a:r>
            <a:endParaRPr lang="zh-CN" altLang="en-US" dirty="0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8</a:t>
            </a:fld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E70913C-1DFE-0195-9C7A-EFA47232028E}"/>
              </a:ext>
            </a:extLst>
          </p:cNvPr>
          <p:cNvSpPr txBox="1"/>
          <p:nvPr/>
        </p:nvSpPr>
        <p:spPr>
          <a:xfrm>
            <a:off x="718457" y="503853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困难点及系统安全可靠性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BBA2072-0B08-8926-AD50-B639F12FCA93}"/>
              </a:ext>
            </a:extLst>
          </p:cNvPr>
          <p:cNvSpPr txBox="1"/>
          <p:nvPr/>
        </p:nvSpPr>
        <p:spPr>
          <a:xfrm>
            <a:off x="1688841" y="1922106"/>
            <a:ext cx="82894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      例如用户管理，数据库设计包括用户姓名，用户真实姓名，密码，手机号，</a:t>
            </a:r>
            <a:endParaRPr lang="en-US" altLang="zh-CN" dirty="0"/>
          </a:p>
          <a:p>
            <a:r>
              <a:rPr lang="zh-CN" altLang="en-US" dirty="0"/>
              <a:t>用户性别以及账号状态等。我们设计了丰富的信息字段，更加有效的监管和保护</a:t>
            </a:r>
            <a:endParaRPr lang="en-US" altLang="zh-CN" dirty="0"/>
          </a:p>
          <a:p>
            <a:r>
              <a:rPr lang="zh-CN" altLang="en-US" dirty="0"/>
              <a:t>用户的信息。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订单层面，我们设计的是双表联合查询，并且我们全部抛弃了外键的使用，</a:t>
            </a:r>
            <a:endParaRPr lang="en-US" altLang="zh-CN" dirty="0"/>
          </a:p>
          <a:p>
            <a:r>
              <a:rPr lang="zh-CN" altLang="en-US" dirty="0"/>
              <a:t>提高了查询速度和安全性，但随之也会带来开发难度提升等问题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52343D-F0EA-60DD-D129-993FD40DD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260" y="3477812"/>
            <a:ext cx="3207585" cy="28785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B00CC89-ED80-B79D-56FC-DC8EBF297B64}"/>
              </a:ext>
            </a:extLst>
          </p:cNvPr>
          <p:cNvSpPr txBox="1"/>
          <p:nvPr/>
        </p:nvSpPr>
        <p:spPr>
          <a:xfrm>
            <a:off x="1040249" y="139888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数据库层面：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34B780-953F-7113-3782-D280C95A8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127" y="3477812"/>
            <a:ext cx="3299746" cy="28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日期占位符 11">
            <a:extLst>
              <a:ext uri="{FF2B5EF4-FFF2-40B4-BE49-F238E27FC236}">
                <a16:creationId xmlns:a16="http://schemas.microsoft.com/office/drawing/2014/main" id="{6AE5B86C-CDEF-1079-F7EC-EA821917ADD9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20XX</a:t>
            </a:r>
            <a:endParaRPr lang="en-US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45B08CD-F1DB-5B93-5B65-7FF92432018D}"/>
              </a:ext>
            </a:extLst>
          </p:cNvPr>
          <p:cNvSpPr txBox="1"/>
          <p:nvPr/>
        </p:nvSpPr>
        <p:spPr>
          <a:xfrm>
            <a:off x="718457" y="503853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困难点及系统安全可靠性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B255D71-DD40-959A-DCE4-00EA01F440E2}"/>
              </a:ext>
            </a:extLst>
          </p:cNvPr>
          <p:cNvSpPr txBox="1"/>
          <p:nvPr/>
        </p:nvSpPr>
        <p:spPr>
          <a:xfrm>
            <a:off x="1688841" y="192210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      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42980F6-5101-BFE4-4ECF-BCF841D92F07}"/>
              </a:ext>
            </a:extLst>
          </p:cNvPr>
          <p:cNvSpPr txBox="1"/>
          <p:nvPr/>
        </p:nvSpPr>
        <p:spPr>
          <a:xfrm>
            <a:off x="1040249" y="139888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开发层面：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A7FB5E53-45DE-D7D8-7B0B-759992BC2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792" y="374338"/>
            <a:ext cx="6313714" cy="5982012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3A563C83-6D90-70F5-7379-A7CF63246F69}"/>
              </a:ext>
            </a:extLst>
          </p:cNvPr>
          <p:cNvSpPr txBox="1"/>
          <p:nvPr/>
        </p:nvSpPr>
        <p:spPr>
          <a:xfrm>
            <a:off x="1093395" y="2413197"/>
            <a:ext cx="44229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      我们使用的</a:t>
            </a:r>
            <a:r>
              <a:rPr lang="en-US" altLang="zh-CN" dirty="0" err="1"/>
              <a:t>MybatisPlus</a:t>
            </a:r>
            <a:r>
              <a:rPr lang="zh-CN" altLang="en-US" dirty="0"/>
              <a:t>框架，提升了</a:t>
            </a:r>
            <a:endParaRPr lang="en-US" altLang="zh-CN" dirty="0"/>
          </a:p>
          <a:p>
            <a:r>
              <a:rPr lang="zh-CN" altLang="en-US" dirty="0"/>
              <a:t>开发速度，但是正如前面所提到的我们使</a:t>
            </a:r>
            <a:endParaRPr lang="en-US" altLang="zh-CN" dirty="0"/>
          </a:p>
          <a:p>
            <a:r>
              <a:rPr lang="zh-CN" altLang="en-US" dirty="0"/>
              <a:t>用了双表查询，所以部分系统开发难度会</a:t>
            </a:r>
            <a:endParaRPr lang="en-US" altLang="zh-CN" dirty="0"/>
          </a:p>
          <a:p>
            <a:r>
              <a:rPr lang="zh-CN" altLang="en-US" dirty="0"/>
              <a:t>有所提升，如图所示，我们攻克的难点集</a:t>
            </a:r>
            <a:endParaRPr lang="en-US" altLang="zh-CN" dirty="0"/>
          </a:p>
          <a:p>
            <a:r>
              <a:rPr lang="zh-CN" altLang="en-US" dirty="0"/>
              <a:t>中在如何保护数据和数据回显成功。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3256669"/>
      </p:ext>
    </p:extLst>
  </p:cSld>
  <p:clrMapOvr>
    <a:masterClrMapping/>
  </p:clrMapOvr>
</p:sld>
</file>

<file path=ppt/theme/theme1.xml><?xml version="1.0" encoding="utf-8"?>
<a:theme xmlns:a="http://schemas.openxmlformats.org/drawingml/2006/main" name="单线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10_TF22318419_Win32" id="{F141DCE7-A274-4EDC-95ED-DF4708842D42}" vid="{F34F8A2A-211F-40A8-A40C-3695F438F48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极简风格营销</Template>
  <TotalTime>454</TotalTime>
  <Words>935</Words>
  <Application>Microsoft Office PowerPoint</Application>
  <PresentationFormat>宽屏</PresentationFormat>
  <Paragraphs>88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-apple-system</vt:lpstr>
      <vt:lpstr>Microsoft YaHei UI</vt:lpstr>
      <vt:lpstr>宋体</vt:lpstr>
      <vt:lpstr>Arial</vt:lpstr>
      <vt:lpstr>Tenorite</vt:lpstr>
      <vt:lpstr>Times New Roman</vt:lpstr>
      <vt:lpstr>单线</vt:lpstr>
      <vt:lpstr>答辩演讲稿</vt:lpstr>
      <vt:lpstr>关于系统</vt:lpstr>
      <vt:lpstr>产品概述</vt:lpstr>
      <vt:lpstr>产品系统优势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团队简介 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答辩演讲稿</dc:title>
  <dc:creator>c sy</dc:creator>
  <cp:lastModifiedBy>c sy</cp:lastModifiedBy>
  <cp:revision>2</cp:revision>
  <dcterms:created xsi:type="dcterms:W3CDTF">2023-05-16T00:32:42Z</dcterms:created>
  <dcterms:modified xsi:type="dcterms:W3CDTF">2023-05-17T07:21:50Z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