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Nunito"/>
      <p:regular r:id="rId22"/>
      <p:bold r:id="rId23"/>
      <p:italic r:id="rId24"/>
      <p:boldItalic r:id="rId25"/>
    </p:embeddedFont>
    <p:embeddedFont>
      <p:font typeface="Maven Pro"/>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Nunito-regular.fntdata"/><Relationship Id="rId21" Type="http://schemas.openxmlformats.org/officeDocument/2006/relationships/slide" Target="slides/slide16.xml"/><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avenPro-regular.fntdata"/><Relationship Id="rId25" Type="http://schemas.openxmlformats.org/officeDocument/2006/relationships/font" Target="fonts/Nunito-boldItalic.fntdata"/><Relationship Id="rId27" Type="http://schemas.openxmlformats.org/officeDocument/2006/relationships/font" Target="fonts/Maven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1277d95ce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1277d95ce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1187248e49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1187248e49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f48bf5e16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1f48bf5e16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f48bf5e16b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f48bf5e16b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f48bf5e16b_9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f48bf5e16b_9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f48bf5e16b_9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1f48bf5e16b_9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f48bf5e16b_9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f48bf5e16b_9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f92c1680e4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f92c1680e4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f48bf5e16b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f48bf5e16b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f48bf5e16b_3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f48bf5e16b_3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6550" lvl="0" marL="457200" rtl="0" algn="l">
              <a:lnSpc>
                <a:spcPct val="200000"/>
              </a:lnSpc>
              <a:spcBef>
                <a:spcPts val="0"/>
              </a:spcBef>
              <a:spcAft>
                <a:spcPts val="0"/>
              </a:spcAft>
              <a:buClr>
                <a:srgbClr val="424242"/>
              </a:buClr>
              <a:buSzPts val="1700"/>
              <a:buFont typeface="Nunito"/>
              <a:buChar char="●"/>
            </a:pPr>
            <a:r>
              <a:rPr lang="en" sz="1700">
                <a:solidFill>
                  <a:srgbClr val="424242"/>
                </a:solidFill>
                <a:latin typeface="Nunito"/>
                <a:ea typeface="Nunito"/>
                <a:cs typeface="Nunito"/>
                <a:sym typeface="Nunito"/>
              </a:rPr>
              <a:t>To better allocate Uber/Lyft Drivers, </a:t>
            </a:r>
            <a:endParaRPr sz="1700">
              <a:solidFill>
                <a:srgbClr val="424242"/>
              </a:solidFill>
              <a:latin typeface="Nunito"/>
              <a:ea typeface="Nunito"/>
              <a:cs typeface="Nunito"/>
              <a:sym typeface="Nunito"/>
            </a:endParaRPr>
          </a:p>
          <a:p>
            <a:pPr indent="-336550" lvl="0" marL="457200" rtl="0" algn="l">
              <a:lnSpc>
                <a:spcPct val="200000"/>
              </a:lnSpc>
              <a:spcBef>
                <a:spcPts val="0"/>
              </a:spcBef>
              <a:spcAft>
                <a:spcPts val="0"/>
              </a:spcAft>
              <a:buClr>
                <a:srgbClr val="424242"/>
              </a:buClr>
              <a:buSzPts val="1700"/>
              <a:buFont typeface="Nunito"/>
              <a:buChar char="●"/>
            </a:pPr>
            <a:r>
              <a:rPr lang="en" sz="1200">
                <a:solidFill>
                  <a:srgbClr val="2D3B45"/>
                </a:solidFill>
              </a:rPr>
              <a:t>This is sufficient enough to generate more earnings for rideshare companies </a:t>
            </a:r>
            <a:endParaRPr sz="1700">
              <a:solidFill>
                <a:srgbClr val="424242"/>
              </a:solidFill>
              <a:latin typeface="Nunito"/>
              <a:ea typeface="Nunito"/>
              <a:cs typeface="Nunito"/>
              <a:sym typeface="Nuni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1187248e49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1187248e49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1187248e49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1187248e49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1277d95ce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1277d95ce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1277d95c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1277d95c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1187248e49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1187248e49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580550" y="1125950"/>
            <a:ext cx="47424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Ride Share Analysis</a:t>
            </a:r>
            <a:endParaRPr/>
          </a:p>
        </p:txBody>
      </p:sp>
      <p:sp>
        <p:nvSpPr>
          <p:cNvPr id="278" name="Google Shape;278;p13"/>
          <p:cNvSpPr txBox="1"/>
          <p:nvPr>
            <p:ph idx="1" type="subTitle"/>
          </p:nvPr>
        </p:nvSpPr>
        <p:spPr>
          <a:xfrm>
            <a:off x="580550" y="2411475"/>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MSCA 37014 2 Python for Analytics</a:t>
            </a:r>
            <a:endParaRPr/>
          </a:p>
          <a:p>
            <a:pPr indent="0" lvl="0" marL="0" rtl="0" algn="l">
              <a:spcBef>
                <a:spcPts val="0"/>
              </a:spcBef>
              <a:spcAft>
                <a:spcPts val="0"/>
              </a:spcAft>
              <a:buNone/>
            </a:pPr>
            <a:r>
              <a:rPr lang="en"/>
              <a:t>Spring 2023</a:t>
            </a:r>
            <a:endParaRPr/>
          </a:p>
        </p:txBody>
      </p:sp>
      <p:sp>
        <p:nvSpPr>
          <p:cNvPr id="279" name="Google Shape;279;p13"/>
          <p:cNvSpPr txBox="1"/>
          <p:nvPr/>
        </p:nvSpPr>
        <p:spPr>
          <a:xfrm>
            <a:off x="580550" y="4154375"/>
            <a:ext cx="5265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Nunito"/>
                <a:ea typeface="Nunito"/>
                <a:cs typeface="Nunito"/>
                <a:sym typeface="Nunito"/>
              </a:rPr>
              <a:t>Team#10</a:t>
            </a:r>
            <a:br>
              <a:rPr lang="en">
                <a:solidFill>
                  <a:schemeClr val="lt1"/>
                </a:solidFill>
                <a:latin typeface="Nunito"/>
                <a:ea typeface="Nunito"/>
                <a:cs typeface="Nunito"/>
                <a:sym typeface="Nunito"/>
              </a:rPr>
            </a:br>
            <a:br>
              <a:rPr lang="en">
                <a:solidFill>
                  <a:schemeClr val="lt1"/>
                </a:solidFill>
                <a:latin typeface="Nunito"/>
                <a:ea typeface="Nunito"/>
                <a:cs typeface="Nunito"/>
                <a:sym typeface="Nunito"/>
              </a:rPr>
            </a:br>
            <a:r>
              <a:rPr lang="en">
                <a:solidFill>
                  <a:schemeClr val="lt1"/>
                </a:solidFill>
                <a:latin typeface="Nunito"/>
                <a:ea typeface="Nunito"/>
                <a:cs typeface="Nunito"/>
                <a:sym typeface="Nunito"/>
              </a:rPr>
              <a:t>Zeyu Chen - Hyojun Kim - Prathik Nair - Alexander Saucedo</a:t>
            </a:r>
            <a:endParaRPr>
              <a:solidFill>
                <a:schemeClr val="lt1"/>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2"/>
          <p:cNvSpPr txBox="1"/>
          <p:nvPr>
            <p:ph type="title"/>
          </p:nvPr>
        </p:nvSpPr>
        <p:spPr>
          <a:xfrm>
            <a:off x="1303800" y="598575"/>
            <a:ext cx="7030500" cy="737400"/>
          </a:xfrm>
          <a:prstGeom prst="rect">
            <a:avLst/>
          </a:prstGeom>
          <a:solidFill>
            <a:srgbClr val="599191"/>
          </a:solidFill>
        </p:spPr>
        <p:txBody>
          <a:bodyPr anchorCtr="0" anchor="ctr" bIns="91425" lIns="91425" spcFirstLastPara="1" rIns="91425" wrap="square" tIns="91425">
            <a:normAutofit/>
          </a:bodyPr>
          <a:lstStyle/>
          <a:p>
            <a:pPr indent="0" lvl="0" marL="0" rtl="0" algn="l">
              <a:spcBef>
                <a:spcPts val="0"/>
              </a:spcBef>
              <a:spcAft>
                <a:spcPts val="0"/>
              </a:spcAft>
              <a:buNone/>
            </a:pPr>
            <a:r>
              <a:rPr lang="en">
                <a:solidFill>
                  <a:schemeClr val="lt1"/>
                </a:solidFill>
              </a:rPr>
              <a:t>Distribution of Duration (Inspection)</a:t>
            </a:r>
            <a:endParaRPr>
              <a:solidFill>
                <a:schemeClr val="lt1"/>
              </a:solidFill>
            </a:endParaRPr>
          </a:p>
        </p:txBody>
      </p:sp>
      <p:sp>
        <p:nvSpPr>
          <p:cNvPr id="340" name="Google Shape;340;p22"/>
          <p:cNvSpPr txBox="1"/>
          <p:nvPr/>
        </p:nvSpPr>
        <p:spPr>
          <a:xfrm>
            <a:off x="4154375" y="1617450"/>
            <a:ext cx="4045500" cy="2770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Nunito"/>
              <a:buChar char="●"/>
            </a:pPr>
            <a:r>
              <a:rPr lang="en">
                <a:latin typeface="Nunito"/>
                <a:ea typeface="Nunito"/>
                <a:cs typeface="Nunito"/>
                <a:sym typeface="Nunito"/>
              </a:rPr>
              <a:t>Duration is the difference between the month reported and the last inspection month of the vehicle</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The distribution seems to be heavily right skewed with many outliers.</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The median duration of the data is 5 months.</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Most of the drivers inspect their vehicles at least once a year.</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Incentives</a:t>
            </a:r>
            <a:r>
              <a:rPr lang="en">
                <a:latin typeface="Nunito"/>
                <a:ea typeface="Nunito"/>
                <a:cs typeface="Nunito"/>
                <a:sym typeface="Nunito"/>
              </a:rPr>
              <a:t> can be considered to increase the drivers’ willingness to inspect their cars more often and increase </a:t>
            </a:r>
            <a:r>
              <a:rPr lang="en">
                <a:latin typeface="Nunito"/>
                <a:ea typeface="Nunito"/>
                <a:cs typeface="Nunito"/>
                <a:sym typeface="Nunito"/>
              </a:rPr>
              <a:t>security.</a:t>
            </a:r>
            <a:endParaRPr>
              <a:latin typeface="Nunito"/>
              <a:ea typeface="Nunito"/>
              <a:cs typeface="Nunito"/>
              <a:sym typeface="Nunito"/>
            </a:endParaRPr>
          </a:p>
        </p:txBody>
      </p:sp>
      <p:pic>
        <p:nvPicPr>
          <p:cNvPr id="341" name="Google Shape;341;p22"/>
          <p:cNvPicPr preferRelativeResize="0"/>
          <p:nvPr/>
        </p:nvPicPr>
        <p:blipFill>
          <a:blip r:embed="rId3">
            <a:alphaModFix/>
          </a:blip>
          <a:stretch>
            <a:fillRect/>
          </a:stretch>
        </p:blipFill>
        <p:spPr>
          <a:xfrm>
            <a:off x="1303813" y="1369750"/>
            <a:ext cx="2505130" cy="1823100"/>
          </a:xfrm>
          <a:prstGeom prst="rect">
            <a:avLst/>
          </a:prstGeom>
          <a:noFill/>
          <a:ln>
            <a:noFill/>
          </a:ln>
        </p:spPr>
      </p:pic>
      <p:pic>
        <p:nvPicPr>
          <p:cNvPr id="342" name="Google Shape;342;p22"/>
          <p:cNvPicPr preferRelativeResize="0"/>
          <p:nvPr/>
        </p:nvPicPr>
        <p:blipFill>
          <a:blip r:embed="rId4">
            <a:alphaModFix/>
          </a:blip>
          <a:stretch>
            <a:fillRect/>
          </a:stretch>
        </p:blipFill>
        <p:spPr>
          <a:xfrm>
            <a:off x="1234949" y="3226615"/>
            <a:ext cx="2642850" cy="182311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3"/>
          <p:cNvSpPr txBox="1"/>
          <p:nvPr>
            <p:ph type="title"/>
          </p:nvPr>
        </p:nvSpPr>
        <p:spPr>
          <a:xfrm>
            <a:off x="1303800" y="598575"/>
            <a:ext cx="7030500" cy="737400"/>
          </a:xfrm>
          <a:prstGeom prst="rect">
            <a:avLst/>
          </a:prstGeom>
          <a:solidFill>
            <a:srgbClr val="599191"/>
          </a:solidFill>
        </p:spPr>
        <p:txBody>
          <a:bodyPr anchorCtr="0" anchor="ctr" bIns="91425" lIns="91425" spcFirstLastPara="1" rIns="91425" wrap="square" tIns="91425">
            <a:normAutofit/>
          </a:bodyPr>
          <a:lstStyle/>
          <a:p>
            <a:pPr indent="0" lvl="0" marL="0" rtl="0" algn="l">
              <a:spcBef>
                <a:spcPts val="0"/>
              </a:spcBef>
              <a:spcAft>
                <a:spcPts val="0"/>
              </a:spcAft>
              <a:buNone/>
            </a:pPr>
            <a:r>
              <a:rPr lang="en">
                <a:solidFill>
                  <a:schemeClr val="lt1"/>
                </a:solidFill>
              </a:rPr>
              <a:t>Dataset - Key Statistics</a:t>
            </a:r>
            <a:endParaRPr>
              <a:solidFill>
                <a:schemeClr val="lt1"/>
              </a:solidFill>
            </a:endParaRPr>
          </a:p>
        </p:txBody>
      </p:sp>
      <p:sp>
        <p:nvSpPr>
          <p:cNvPr id="348" name="Google Shape;348;p23"/>
          <p:cNvSpPr txBox="1"/>
          <p:nvPr>
            <p:ph idx="1" type="body"/>
          </p:nvPr>
        </p:nvSpPr>
        <p:spPr>
          <a:xfrm>
            <a:off x="672425" y="1597875"/>
            <a:ext cx="8109300" cy="3225000"/>
          </a:xfrm>
          <a:prstGeom prst="rect">
            <a:avLst/>
          </a:prstGeom>
        </p:spPr>
        <p:txBody>
          <a:bodyPr anchorCtr="0" anchor="t" bIns="91425" lIns="91425" spcFirstLastPara="1" rIns="91425" wrap="square" tIns="91425">
            <a:normAutofit/>
          </a:bodyPr>
          <a:lstStyle/>
          <a:p>
            <a:pPr indent="-355600" lvl="0" marL="457200" rtl="0" algn="l">
              <a:lnSpc>
                <a:spcPct val="200000"/>
              </a:lnSpc>
              <a:spcBef>
                <a:spcPts val="0"/>
              </a:spcBef>
              <a:spcAft>
                <a:spcPts val="0"/>
              </a:spcAft>
              <a:buSzPts val="2000"/>
              <a:buChar char="●"/>
            </a:pPr>
            <a:r>
              <a:rPr lang="en" sz="2000"/>
              <a:t>Avg Monthly Rides for Single </a:t>
            </a:r>
            <a:r>
              <a:rPr lang="en" sz="2000"/>
              <a:t>Rideshare</a:t>
            </a:r>
            <a:r>
              <a:rPr lang="en" sz="2000"/>
              <a:t> Drivers: 56</a:t>
            </a:r>
            <a:endParaRPr sz="2000"/>
          </a:p>
          <a:p>
            <a:pPr indent="-355600" lvl="0" marL="457200" rtl="0" algn="l">
              <a:lnSpc>
                <a:spcPct val="200000"/>
              </a:lnSpc>
              <a:spcBef>
                <a:spcPts val="0"/>
              </a:spcBef>
              <a:spcAft>
                <a:spcPts val="0"/>
              </a:spcAft>
              <a:buSzPts val="2000"/>
              <a:buChar char="●"/>
            </a:pPr>
            <a:r>
              <a:rPr lang="en" sz="2000"/>
              <a:t>Avg Monthly Rides for Multi </a:t>
            </a:r>
            <a:r>
              <a:rPr lang="en" sz="2000"/>
              <a:t>Rideshare</a:t>
            </a:r>
            <a:r>
              <a:rPr lang="en" sz="2000"/>
              <a:t> Drivers: 145</a:t>
            </a:r>
            <a:endParaRPr sz="2000"/>
          </a:p>
          <a:p>
            <a:pPr indent="-355600" lvl="0" marL="457200" rtl="0" algn="l">
              <a:lnSpc>
                <a:spcPct val="200000"/>
              </a:lnSpc>
              <a:spcBef>
                <a:spcPts val="0"/>
              </a:spcBef>
              <a:spcAft>
                <a:spcPts val="0"/>
              </a:spcAft>
              <a:buSzPts val="2000"/>
              <a:buChar char="●"/>
            </a:pPr>
            <a:r>
              <a:rPr lang="en" sz="2000"/>
              <a:t>Most Popular Car Make: Toyota (29% of total rides)</a:t>
            </a:r>
            <a:endParaRPr sz="2000"/>
          </a:p>
          <a:p>
            <a:pPr indent="-355600" lvl="0" marL="457200" rtl="0" algn="l">
              <a:lnSpc>
                <a:spcPct val="200000"/>
              </a:lnSpc>
              <a:spcBef>
                <a:spcPts val="0"/>
              </a:spcBef>
              <a:spcAft>
                <a:spcPts val="0"/>
              </a:spcAft>
              <a:buSzPts val="2000"/>
              <a:buChar char="●"/>
            </a:pPr>
            <a:r>
              <a:rPr lang="en" sz="2000"/>
              <a:t>Most Popular Car Color: Black (29% of total rides)</a:t>
            </a:r>
            <a:endParaRPr sz="2000"/>
          </a:p>
          <a:p>
            <a:pPr indent="-355600" lvl="0" marL="457200" rtl="0" algn="l">
              <a:lnSpc>
                <a:spcPct val="200000"/>
              </a:lnSpc>
              <a:spcBef>
                <a:spcPts val="0"/>
              </a:spcBef>
              <a:spcAft>
                <a:spcPts val="0"/>
              </a:spcAft>
              <a:buSzPts val="2000"/>
              <a:buChar char="●"/>
            </a:pPr>
            <a:r>
              <a:rPr lang="en" sz="2000"/>
              <a:t>Most Popular Month for Rideshare: December (9% of total rides)</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24"/>
          <p:cNvSpPr txBox="1"/>
          <p:nvPr>
            <p:ph type="title"/>
          </p:nvPr>
        </p:nvSpPr>
        <p:spPr>
          <a:xfrm>
            <a:off x="1303800" y="598575"/>
            <a:ext cx="7030500" cy="737400"/>
          </a:xfrm>
          <a:prstGeom prst="rect">
            <a:avLst/>
          </a:prstGeom>
          <a:solidFill>
            <a:srgbClr val="599191"/>
          </a:solidFill>
        </p:spPr>
        <p:txBody>
          <a:bodyPr anchorCtr="0" anchor="ctr" bIns="91425" lIns="91425" spcFirstLastPara="1" rIns="91425" wrap="square" tIns="91425">
            <a:normAutofit/>
          </a:bodyPr>
          <a:lstStyle/>
          <a:p>
            <a:pPr indent="0" lvl="0" marL="0" rtl="0" algn="l">
              <a:spcBef>
                <a:spcPts val="0"/>
              </a:spcBef>
              <a:spcAft>
                <a:spcPts val="0"/>
              </a:spcAft>
              <a:buNone/>
            </a:pPr>
            <a:r>
              <a:rPr lang="en">
                <a:solidFill>
                  <a:schemeClr val="lt1"/>
                </a:solidFill>
              </a:rPr>
              <a:t>Key Findings</a:t>
            </a:r>
            <a:endParaRPr>
              <a:solidFill>
                <a:schemeClr val="lt1"/>
              </a:solidFill>
            </a:endParaRPr>
          </a:p>
        </p:txBody>
      </p:sp>
      <p:sp>
        <p:nvSpPr>
          <p:cNvPr id="354" name="Google Shape;354;p24"/>
          <p:cNvSpPr txBox="1"/>
          <p:nvPr/>
        </p:nvSpPr>
        <p:spPr>
          <a:xfrm>
            <a:off x="692400" y="1510800"/>
            <a:ext cx="7759200" cy="3632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Nunito"/>
              <a:buChar char="●"/>
            </a:pPr>
            <a:r>
              <a:rPr lang="en">
                <a:latin typeface="Nunito"/>
                <a:ea typeface="Nunito"/>
                <a:cs typeface="Nunito"/>
                <a:sym typeface="Nunito"/>
              </a:rPr>
              <a:t>Single rideshare drivers give an average of 56 monthly rides, whereas multi-rideshare drivers give an average of 145 monthly rides. This suggests that multi-rideshare drivers are more active and are likely using ridesharing as their primary source of income.</a:t>
            </a:r>
            <a:endParaRPr>
              <a:latin typeface="Nunito"/>
              <a:ea typeface="Nunito"/>
              <a:cs typeface="Nunito"/>
              <a:sym typeface="Nunito"/>
            </a:endParaRPr>
          </a:p>
          <a:p>
            <a:pPr indent="0" lvl="0" marL="457200" rtl="0" algn="l">
              <a:spcBef>
                <a:spcPts val="0"/>
              </a:spcBef>
              <a:spcAft>
                <a:spcPts val="0"/>
              </a:spcAft>
              <a:buNone/>
            </a:pPr>
            <a:r>
              <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The most popular car make for rideshare drivers is Toyota, accounting for 29% of total rides. This may be due to the fact that Toyota is known for producing reliable and fuel-efficient cars that are well-suited for rideshare driving.</a:t>
            </a:r>
            <a:endParaRPr>
              <a:latin typeface="Nunito"/>
              <a:ea typeface="Nunito"/>
              <a:cs typeface="Nunito"/>
              <a:sym typeface="Nunito"/>
            </a:endParaRPr>
          </a:p>
          <a:p>
            <a:pPr indent="0" lvl="0" marL="457200" rtl="0" algn="l">
              <a:spcBef>
                <a:spcPts val="0"/>
              </a:spcBef>
              <a:spcAft>
                <a:spcPts val="0"/>
              </a:spcAft>
              <a:buNone/>
            </a:pPr>
            <a:r>
              <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The most popular car color for rideshare drivers is black, accounting for 29% of total rides. This may be because black cars are perceived as more professional and luxurious, which may be appealing to rideshare passengers.</a:t>
            </a:r>
            <a:endParaRPr>
              <a:latin typeface="Nunito"/>
              <a:ea typeface="Nunito"/>
              <a:cs typeface="Nunito"/>
              <a:sym typeface="Nunito"/>
            </a:endParaRPr>
          </a:p>
          <a:p>
            <a:pPr indent="0" lvl="0" marL="457200" rtl="0" algn="l">
              <a:spcBef>
                <a:spcPts val="0"/>
              </a:spcBef>
              <a:spcAft>
                <a:spcPts val="0"/>
              </a:spcAft>
              <a:buNone/>
            </a:pPr>
            <a:r>
              <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December is the most popular month for rideshare, accounting for 9% of total rides. This could be due to increased demand for rides during the holiday season, as people travel more to see family and friends, attend parties and events, and do holiday shopping.</a:t>
            </a:r>
            <a:endParaRPr>
              <a:latin typeface="Nunito"/>
              <a:ea typeface="Nunito"/>
              <a:cs typeface="Nunito"/>
              <a:sym typeface="Nunito"/>
            </a:endParaRPr>
          </a:p>
          <a:p>
            <a:pPr indent="0" lvl="0" marL="45720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5"/>
          <p:cNvSpPr txBox="1"/>
          <p:nvPr>
            <p:ph type="title"/>
          </p:nvPr>
        </p:nvSpPr>
        <p:spPr>
          <a:xfrm>
            <a:off x="1303800" y="598575"/>
            <a:ext cx="7030500" cy="737400"/>
          </a:xfrm>
          <a:prstGeom prst="rect">
            <a:avLst/>
          </a:prstGeom>
          <a:solidFill>
            <a:srgbClr val="599191"/>
          </a:solidFill>
        </p:spPr>
        <p:txBody>
          <a:bodyPr anchorCtr="0" anchor="ctr" bIns="91425" lIns="91425" spcFirstLastPara="1" rIns="91425" wrap="square" tIns="91425">
            <a:normAutofit/>
          </a:bodyPr>
          <a:lstStyle/>
          <a:p>
            <a:pPr indent="0" lvl="0" marL="0" rtl="0" algn="l">
              <a:spcBef>
                <a:spcPts val="0"/>
              </a:spcBef>
              <a:spcAft>
                <a:spcPts val="0"/>
              </a:spcAft>
              <a:buNone/>
            </a:pPr>
            <a:r>
              <a:rPr lang="en">
                <a:solidFill>
                  <a:schemeClr val="lt1"/>
                </a:solidFill>
              </a:rPr>
              <a:t>Key Findings</a:t>
            </a:r>
            <a:endParaRPr>
              <a:solidFill>
                <a:schemeClr val="lt1"/>
              </a:solidFill>
            </a:endParaRPr>
          </a:p>
        </p:txBody>
      </p:sp>
      <p:sp>
        <p:nvSpPr>
          <p:cNvPr id="360" name="Google Shape;360;p25"/>
          <p:cNvSpPr txBox="1"/>
          <p:nvPr/>
        </p:nvSpPr>
        <p:spPr>
          <a:xfrm>
            <a:off x="666200" y="1645925"/>
            <a:ext cx="8112000" cy="29553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SzPts val="2000"/>
              <a:buFont typeface="Nunito"/>
              <a:buChar char="●"/>
            </a:pPr>
            <a:r>
              <a:rPr lang="en" sz="2000">
                <a:latin typeface="Nunito"/>
                <a:ea typeface="Nunito"/>
                <a:cs typeface="Nunito"/>
                <a:sym typeface="Nunito"/>
              </a:rPr>
              <a:t>The most common ride distance is between 2 and 3 miles, representing 33% of all rides.</a:t>
            </a:r>
            <a:endParaRPr sz="2000">
              <a:latin typeface="Nunito"/>
              <a:ea typeface="Nunito"/>
              <a:cs typeface="Nunito"/>
              <a:sym typeface="Nunito"/>
            </a:endParaRPr>
          </a:p>
          <a:p>
            <a:pPr indent="-355600" lvl="0" marL="457200" rtl="0" algn="l">
              <a:spcBef>
                <a:spcPts val="0"/>
              </a:spcBef>
              <a:spcAft>
                <a:spcPts val="0"/>
              </a:spcAft>
              <a:buSzPts val="2000"/>
              <a:buFont typeface="Nunito"/>
              <a:buChar char="●"/>
            </a:pPr>
            <a:r>
              <a:rPr lang="en" sz="2000">
                <a:latin typeface="Nunito"/>
                <a:ea typeface="Nunito"/>
                <a:cs typeface="Nunito"/>
                <a:sym typeface="Nunito"/>
              </a:rPr>
              <a:t>The average distance per ride is 4.7 miles.</a:t>
            </a:r>
            <a:endParaRPr sz="2000">
              <a:latin typeface="Nunito"/>
              <a:ea typeface="Nunito"/>
              <a:cs typeface="Nunito"/>
              <a:sym typeface="Nunito"/>
            </a:endParaRPr>
          </a:p>
          <a:p>
            <a:pPr indent="-355600" lvl="0" marL="457200" rtl="0" algn="l">
              <a:spcBef>
                <a:spcPts val="0"/>
              </a:spcBef>
              <a:spcAft>
                <a:spcPts val="0"/>
              </a:spcAft>
              <a:buSzPts val="2000"/>
              <a:buFont typeface="Nunito"/>
              <a:buChar char="●"/>
            </a:pPr>
            <a:r>
              <a:rPr lang="en" sz="2000">
                <a:latin typeface="Nunito"/>
                <a:ea typeface="Nunito"/>
                <a:cs typeface="Nunito"/>
                <a:sym typeface="Nunito"/>
              </a:rPr>
              <a:t>The most common hour for rides is 5 PM, representing 6% of all rides.</a:t>
            </a:r>
            <a:endParaRPr sz="2000">
              <a:latin typeface="Nunito"/>
              <a:ea typeface="Nunito"/>
              <a:cs typeface="Nunito"/>
              <a:sym typeface="Nunito"/>
            </a:endParaRPr>
          </a:p>
          <a:p>
            <a:pPr indent="-355600" lvl="0" marL="457200" rtl="0" algn="l">
              <a:spcBef>
                <a:spcPts val="0"/>
              </a:spcBef>
              <a:spcAft>
                <a:spcPts val="0"/>
              </a:spcAft>
              <a:buSzPts val="2000"/>
              <a:buFont typeface="Nunito"/>
              <a:buChar char="●"/>
            </a:pPr>
            <a:r>
              <a:rPr lang="en" sz="2000">
                <a:latin typeface="Nunito"/>
                <a:ea typeface="Nunito"/>
                <a:cs typeface="Nunito"/>
                <a:sym typeface="Nunito"/>
              </a:rPr>
              <a:t>The majority of rides (70%) are completed within 30 minutes.</a:t>
            </a:r>
            <a:endParaRPr sz="2000">
              <a:latin typeface="Nunito"/>
              <a:ea typeface="Nunito"/>
              <a:cs typeface="Nunito"/>
              <a:sym typeface="Nunito"/>
            </a:endParaRPr>
          </a:p>
          <a:p>
            <a:pPr indent="-355600" lvl="0" marL="457200" rtl="0" algn="l">
              <a:spcBef>
                <a:spcPts val="0"/>
              </a:spcBef>
              <a:spcAft>
                <a:spcPts val="0"/>
              </a:spcAft>
              <a:buSzPts val="2000"/>
              <a:buFont typeface="Nunito"/>
              <a:buChar char="●"/>
            </a:pPr>
            <a:r>
              <a:rPr lang="en" sz="2000">
                <a:latin typeface="Nunito"/>
                <a:ea typeface="Nunito"/>
                <a:cs typeface="Nunito"/>
                <a:sym typeface="Nunito"/>
              </a:rPr>
              <a:t>On average, rideshare drivers earn $14.25 per hour, assuming they work for 8 hours per day and take 20 days off per year.</a:t>
            </a:r>
            <a:endParaRPr sz="2000">
              <a:latin typeface="Nunito"/>
              <a:ea typeface="Nunito"/>
              <a:cs typeface="Nunito"/>
              <a:sym typeface="Nunito"/>
            </a:endParaRPr>
          </a:p>
          <a:p>
            <a:pPr indent="0" lvl="0" marL="457200" rtl="0" algn="l">
              <a:spcBef>
                <a:spcPts val="0"/>
              </a:spcBef>
              <a:spcAft>
                <a:spcPts val="0"/>
              </a:spcAft>
              <a:buNone/>
            </a:pPr>
            <a:r>
              <a:t/>
            </a:r>
            <a:endParaRPr sz="2000">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26"/>
          <p:cNvSpPr txBox="1"/>
          <p:nvPr>
            <p:ph type="title"/>
          </p:nvPr>
        </p:nvSpPr>
        <p:spPr>
          <a:xfrm>
            <a:off x="1303800" y="598575"/>
            <a:ext cx="7030500" cy="737400"/>
          </a:xfrm>
          <a:prstGeom prst="rect">
            <a:avLst/>
          </a:prstGeom>
          <a:solidFill>
            <a:srgbClr val="599191"/>
          </a:solidFill>
        </p:spPr>
        <p:txBody>
          <a:bodyPr anchorCtr="0" anchor="ctr" bIns="91425" lIns="91425" spcFirstLastPara="1" rIns="91425" wrap="square" tIns="91425">
            <a:normAutofit/>
          </a:bodyPr>
          <a:lstStyle/>
          <a:p>
            <a:pPr indent="0" lvl="0" marL="0" rtl="0" algn="l">
              <a:spcBef>
                <a:spcPts val="0"/>
              </a:spcBef>
              <a:spcAft>
                <a:spcPts val="0"/>
              </a:spcAft>
              <a:buNone/>
            </a:pPr>
            <a:r>
              <a:rPr lang="en">
                <a:solidFill>
                  <a:schemeClr val="lt1"/>
                </a:solidFill>
              </a:rPr>
              <a:t>Summary</a:t>
            </a:r>
            <a:endParaRPr>
              <a:solidFill>
                <a:schemeClr val="lt1"/>
              </a:solidFill>
            </a:endParaRPr>
          </a:p>
        </p:txBody>
      </p:sp>
      <p:sp>
        <p:nvSpPr>
          <p:cNvPr id="366" name="Google Shape;366;p26"/>
          <p:cNvSpPr txBox="1"/>
          <p:nvPr/>
        </p:nvSpPr>
        <p:spPr>
          <a:xfrm>
            <a:off x="860550" y="1572725"/>
            <a:ext cx="7695600" cy="4002000"/>
          </a:xfrm>
          <a:prstGeom prst="rect">
            <a:avLst/>
          </a:prstGeom>
          <a:noFill/>
          <a:ln>
            <a:noFill/>
          </a:ln>
        </p:spPr>
        <p:txBody>
          <a:bodyPr anchorCtr="0" anchor="t" bIns="91425" lIns="91425" spcFirstLastPara="1" rIns="91425" wrap="square" tIns="91425">
            <a:spAutoFit/>
          </a:bodyPr>
          <a:lstStyle/>
          <a:p>
            <a:pPr indent="-330200" lvl="0" marL="457200" rtl="0" algn="just">
              <a:lnSpc>
                <a:spcPct val="150000"/>
              </a:lnSpc>
              <a:spcBef>
                <a:spcPts val="0"/>
              </a:spcBef>
              <a:spcAft>
                <a:spcPts val="0"/>
              </a:spcAft>
              <a:buSzPts val="1600"/>
              <a:buFont typeface="Nunito"/>
              <a:buChar char="●"/>
            </a:pPr>
            <a:r>
              <a:rPr lang="en" sz="1600">
                <a:latin typeface="Nunito"/>
                <a:ea typeface="Nunito"/>
                <a:cs typeface="Nunito"/>
                <a:sym typeface="Nunito"/>
              </a:rPr>
              <a:t>We obtained rideshare dataset with 8 million records to prepare and analyze the market of </a:t>
            </a:r>
            <a:r>
              <a:rPr lang="en" sz="1600">
                <a:latin typeface="Nunito"/>
                <a:ea typeface="Nunito"/>
                <a:cs typeface="Nunito"/>
                <a:sym typeface="Nunito"/>
              </a:rPr>
              <a:t>rideshare in Chicago that includes the behavior of the riders to understand the current market.</a:t>
            </a:r>
            <a:endParaRPr sz="1600">
              <a:latin typeface="Nunito"/>
              <a:ea typeface="Nunito"/>
              <a:cs typeface="Nunito"/>
              <a:sym typeface="Nunito"/>
            </a:endParaRPr>
          </a:p>
          <a:p>
            <a:pPr indent="-330200" lvl="0" marL="457200" rtl="0" algn="just">
              <a:lnSpc>
                <a:spcPct val="150000"/>
              </a:lnSpc>
              <a:spcBef>
                <a:spcPts val="0"/>
              </a:spcBef>
              <a:spcAft>
                <a:spcPts val="0"/>
              </a:spcAft>
              <a:buSzPts val="1600"/>
              <a:buFont typeface="Nunito"/>
              <a:buChar char="●"/>
            </a:pPr>
            <a:r>
              <a:rPr lang="en" sz="1600">
                <a:latin typeface="Nunito"/>
                <a:ea typeface="Nunito"/>
                <a:cs typeface="Nunito"/>
                <a:sym typeface="Nunito"/>
              </a:rPr>
              <a:t>We discovered that rideshare amount exists a seasonality trends, which relate to temperature and weather.</a:t>
            </a:r>
            <a:endParaRPr sz="1600">
              <a:latin typeface="Nunito"/>
              <a:ea typeface="Nunito"/>
              <a:cs typeface="Nunito"/>
              <a:sym typeface="Nunito"/>
            </a:endParaRPr>
          </a:p>
          <a:p>
            <a:pPr indent="-330200" lvl="0" marL="457200" rtl="0" algn="just">
              <a:lnSpc>
                <a:spcPct val="150000"/>
              </a:lnSpc>
              <a:spcBef>
                <a:spcPts val="0"/>
              </a:spcBef>
              <a:spcAft>
                <a:spcPts val="0"/>
              </a:spcAft>
              <a:buSzPts val="1600"/>
              <a:buFont typeface="Nunito"/>
              <a:buChar char="●"/>
            </a:pPr>
            <a:r>
              <a:rPr lang="en" sz="1600">
                <a:latin typeface="Nunito"/>
                <a:ea typeface="Nunito"/>
                <a:cs typeface="Nunito"/>
                <a:sym typeface="Nunito"/>
              </a:rPr>
              <a:t>Toyota being the most popular brand and black cars being the most prominent colors suggest that price and fuel efficiency are influential factors for riders to consider.</a:t>
            </a:r>
            <a:endParaRPr sz="1600">
              <a:latin typeface="Nunito"/>
              <a:ea typeface="Nunito"/>
              <a:cs typeface="Nunito"/>
              <a:sym typeface="Nunito"/>
            </a:endParaRPr>
          </a:p>
          <a:p>
            <a:pPr indent="-330200" lvl="0" marL="457200" rtl="0" algn="just">
              <a:lnSpc>
                <a:spcPct val="150000"/>
              </a:lnSpc>
              <a:spcBef>
                <a:spcPts val="0"/>
              </a:spcBef>
              <a:spcAft>
                <a:spcPts val="0"/>
              </a:spcAft>
              <a:buSzPts val="1600"/>
              <a:buFont typeface="Nunito"/>
              <a:buChar char="●"/>
            </a:pPr>
            <a:r>
              <a:rPr lang="en" sz="1600">
                <a:latin typeface="Nunito"/>
                <a:ea typeface="Nunito"/>
                <a:cs typeface="Nunito"/>
                <a:sym typeface="Nunito"/>
              </a:rPr>
              <a:t>People tend to choose rideshares for short distance travel - avg 4.7 miles.</a:t>
            </a:r>
            <a:endParaRPr sz="1600">
              <a:latin typeface="Nunito"/>
              <a:ea typeface="Nunito"/>
              <a:cs typeface="Nunito"/>
              <a:sym typeface="Nunito"/>
            </a:endParaRPr>
          </a:p>
          <a:p>
            <a:pPr indent="0" lvl="0" marL="0" rtl="0" algn="l">
              <a:spcBef>
                <a:spcPts val="0"/>
              </a:spcBef>
              <a:spcAft>
                <a:spcPts val="0"/>
              </a:spcAft>
              <a:buNone/>
            </a:pPr>
            <a:r>
              <a:t/>
            </a:r>
            <a:endParaRPr sz="1600">
              <a:latin typeface="Nunito"/>
              <a:ea typeface="Nunito"/>
              <a:cs typeface="Nunito"/>
              <a:sym typeface="Nunito"/>
            </a:endParaRPr>
          </a:p>
          <a:p>
            <a:pPr indent="0" lvl="0" marL="0" rtl="0" algn="l">
              <a:spcBef>
                <a:spcPts val="0"/>
              </a:spcBef>
              <a:spcAft>
                <a:spcPts val="0"/>
              </a:spcAft>
              <a:buNone/>
            </a:pPr>
            <a:r>
              <a:t/>
            </a:r>
            <a:endParaRPr sz="1600">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27"/>
          <p:cNvSpPr txBox="1"/>
          <p:nvPr>
            <p:ph type="title"/>
          </p:nvPr>
        </p:nvSpPr>
        <p:spPr>
          <a:xfrm>
            <a:off x="1303800" y="598575"/>
            <a:ext cx="7030500" cy="737400"/>
          </a:xfrm>
          <a:prstGeom prst="rect">
            <a:avLst/>
          </a:prstGeom>
          <a:solidFill>
            <a:srgbClr val="599191"/>
          </a:solidFill>
        </p:spPr>
        <p:txBody>
          <a:bodyPr anchorCtr="0" anchor="ctr" bIns="91425" lIns="91425" spcFirstLastPara="1" rIns="91425" wrap="square" tIns="91425">
            <a:normAutofit/>
          </a:bodyPr>
          <a:lstStyle/>
          <a:p>
            <a:pPr indent="0" lvl="0" marL="0" rtl="0" algn="l">
              <a:spcBef>
                <a:spcPts val="0"/>
              </a:spcBef>
              <a:spcAft>
                <a:spcPts val="0"/>
              </a:spcAft>
              <a:buNone/>
            </a:pPr>
            <a:r>
              <a:rPr lang="en">
                <a:solidFill>
                  <a:schemeClr val="lt1"/>
                </a:solidFill>
              </a:rPr>
              <a:t>Next Step</a:t>
            </a:r>
            <a:endParaRPr>
              <a:solidFill>
                <a:schemeClr val="lt1"/>
              </a:solidFill>
            </a:endParaRPr>
          </a:p>
        </p:txBody>
      </p:sp>
      <p:sp>
        <p:nvSpPr>
          <p:cNvPr id="372" name="Google Shape;372;p27"/>
          <p:cNvSpPr txBox="1"/>
          <p:nvPr/>
        </p:nvSpPr>
        <p:spPr>
          <a:xfrm>
            <a:off x="880325" y="1394700"/>
            <a:ext cx="7695600" cy="407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latin typeface="Nunito"/>
                <a:ea typeface="Nunito"/>
                <a:cs typeface="Nunito"/>
                <a:sym typeface="Nunito"/>
              </a:rPr>
              <a:t>Analysis:</a:t>
            </a:r>
            <a:endParaRPr sz="1600">
              <a:latin typeface="Nunito"/>
              <a:ea typeface="Nunito"/>
              <a:cs typeface="Nunito"/>
              <a:sym typeface="Nunito"/>
            </a:endParaRPr>
          </a:p>
          <a:p>
            <a:pPr indent="-330200" lvl="0" marL="914400" rtl="0" algn="just">
              <a:lnSpc>
                <a:spcPct val="115000"/>
              </a:lnSpc>
              <a:spcBef>
                <a:spcPts val="0"/>
              </a:spcBef>
              <a:spcAft>
                <a:spcPts val="0"/>
              </a:spcAft>
              <a:buSzPts val="1600"/>
              <a:buFont typeface="Nunito"/>
              <a:buChar char="●"/>
            </a:pPr>
            <a:r>
              <a:rPr lang="en" sz="1600">
                <a:latin typeface="Nunito"/>
                <a:ea typeface="Nunito"/>
                <a:cs typeface="Nunito"/>
                <a:sym typeface="Nunito"/>
              </a:rPr>
              <a:t>W</a:t>
            </a:r>
            <a:r>
              <a:rPr lang="en" sz="1600">
                <a:latin typeface="Nunito"/>
                <a:ea typeface="Nunito"/>
                <a:cs typeface="Nunito"/>
                <a:sym typeface="Nunito"/>
              </a:rPr>
              <a:t>e would like to collect more information and data on traveling time, costs to evaluate the change in cost vs. the volume of waiting.</a:t>
            </a:r>
            <a:endParaRPr sz="1600">
              <a:latin typeface="Nunito"/>
              <a:ea typeface="Nunito"/>
              <a:cs typeface="Nunito"/>
              <a:sym typeface="Nunito"/>
            </a:endParaRPr>
          </a:p>
          <a:p>
            <a:pPr indent="-330200" lvl="0" marL="914400" rtl="0" algn="just">
              <a:lnSpc>
                <a:spcPct val="115000"/>
              </a:lnSpc>
              <a:spcBef>
                <a:spcPts val="0"/>
              </a:spcBef>
              <a:spcAft>
                <a:spcPts val="0"/>
              </a:spcAft>
              <a:buSzPts val="1600"/>
              <a:buFont typeface="Nunito"/>
              <a:buChar char="●"/>
            </a:pPr>
            <a:r>
              <a:rPr lang="en" sz="1600">
                <a:latin typeface="Nunito"/>
                <a:ea typeface="Nunito"/>
                <a:cs typeface="Nunito"/>
                <a:sym typeface="Nunito"/>
              </a:rPr>
              <a:t>We would like to use data to discover relationship between weather, cost and traffic volumes, and create predictive models for riders to better allocate resources.</a:t>
            </a:r>
            <a:endParaRPr sz="1600">
              <a:latin typeface="Nunito"/>
              <a:ea typeface="Nunito"/>
              <a:cs typeface="Nunito"/>
              <a:sym typeface="Nunito"/>
            </a:endParaRPr>
          </a:p>
          <a:p>
            <a:pPr indent="0" lvl="0" marL="0" rtl="0" algn="l">
              <a:lnSpc>
                <a:spcPct val="115000"/>
              </a:lnSpc>
              <a:spcBef>
                <a:spcPts val="0"/>
              </a:spcBef>
              <a:spcAft>
                <a:spcPts val="0"/>
              </a:spcAft>
              <a:buNone/>
            </a:pPr>
            <a:r>
              <a:rPr lang="en" sz="1600">
                <a:latin typeface="Nunito"/>
                <a:ea typeface="Nunito"/>
                <a:cs typeface="Nunito"/>
                <a:sym typeface="Nunito"/>
              </a:rPr>
              <a:t>Business:</a:t>
            </a:r>
            <a:endParaRPr sz="1600">
              <a:latin typeface="Nunito"/>
              <a:ea typeface="Nunito"/>
              <a:cs typeface="Nunito"/>
              <a:sym typeface="Nunito"/>
            </a:endParaRPr>
          </a:p>
          <a:p>
            <a:pPr indent="-330200" lvl="0" marL="914400" rtl="0" algn="just">
              <a:lnSpc>
                <a:spcPct val="115000"/>
              </a:lnSpc>
              <a:spcBef>
                <a:spcPts val="0"/>
              </a:spcBef>
              <a:spcAft>
                <a:spcPts val="0"/>
              </a:spcAft>
              <a:buSzPts val="1600"/>
              <a:buFont typeface="Nunito"/>
              <a:buChar char="●"/>
            </a:pPr>
            <a:r>
              <a:rPr lang="en" sz="1600">
                <a:latin typeface="Nunito"/>
                <a:ea typeface="Nunito"/>
                <a:cs typeface="Nunito"/>
                <a:sym typeface="Nunito"/>
              </a:rPr>
              <a:t>With the information we obtained from existing riders, build collaboration with brands such as Toyota to create assistance programs to better assists riders.</a:t>
            </a:r>
            <a:endParaRPr sz="1600">
              <a:latin typeface="Nunito"/>
              <a:ea typeface="Nunito"/>
              <a:cs typeface="Nunito"/>
              <a:sym typeface="Nunito"/>
            </a:endParaRPr>
          </a:p>
          <a:p>
            <a:pPr indent="-330200" lvl="0" marL="914400" rtl="0" algn="just">
              <a:lnSpc>
                <a:spcPct val="115000"/>
              </a:lnSpc>
              <a:spcBef>
                <a:spcPts val="0"/>
              </a:spcBef>
              <a:spcAft>
                <a:spcPts val="0"/>
              </a:spcAft>
              <a:buSzPts val="1600"/>
              <a:buFont typeface="Nunito"/>
              <a:buChar char="●"/>
            </a:pPr>
            <a:r>
              <a:rPr lang="en" sz="1600">
                <a:latin typeface="Nunito"/>
                <a:ea typeface="Nunito"/>
                <a:cs typeface="Nunito"/>
                <a:sym typeface="Nunito"/>
              </a:rPr>
              <a:t>Initiate campaign regarding car inspection every year to raise awareness of traffic safety to build a better brand image.</a:t>
            </a:r>
            <a:endParaRPr sz="1600">
              <a:latin typeface="Nunito"/>
              <a:ea typeface="Nunito"/>
              <a:cs typeface="Nunito"/>
              <a:sym typeface="Nunito"/>
            </a:endParaRPr>
          </a:p>
          <a:p>
            <a:pPr indent="0" lvl="0" marL="0" rtl="0" algn="l">
              <a:spcBef>
                <a:spcPts val="0"/>
              </a:spcBef>
              <a:spcAft>
                <a:spcPts val="0"/>
              </a:spcAft>
              <a:buNone/>
            </a:pPr>
            <a:r>
              <a:t/>
            </a:r>
            <a:endParaRPr sz="1600">
              <a:latin typeface="Nunito"/>
              <a:ea typeface="Nunito"/>
              <a:cs typeface="Nunito"/>
              <a:sym typeface="Nunito"/>
            </a:endParaRPr>
          </a:p>
          <a:p>
            <a:pPr indent="0" lvl="0" marL="0" rtl="0" algn="l">
              <a:spcBef>
                <a:spcPts val="0"/>
              </a:spcBef>
              <a:spcAft>
                <a:spcPts val="0"/>
              </a:spcAft>
              <a:buNone/>
            </a:pPr>
            <a:r>
              <a:t/>
            </a:r>
            <a:endParaRPr sz="1600">
              <a:latin typeface="Nunito"/>
              <a:ea typeface="Nunito"/>
              <a:cs typeface="Nunito"/>
              <a:sym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28"/>
          <p:cNvSpPr txBox="1"/>
          <p:nvPr>
            <p:ph type="ctrTitle"/>
          </p:nvPr>
        </p:nvSpPr>
        <p:spPr>
          <a:xfrm>
            <a:off x="3209400" y="1233975"/>
            <a:ext cx="27252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Thank you</a:t>
            </a:r>
            <a:endParaRPr/>
          </a:p>
        </p:txBody>
      </p:sp>
      <p:sp>
        <p:nvSpPr>
          <p:cNvPr id="378" name="Google Shape;378;p28"/>
          <p:cNvSpPr txBox="1"/>
          <p:nvPr/>
        </p:nvSpPr>
        <p:spPr>
          <a:xfrm>
            <a:off x="2094600" y="2789400"/>
            <a:ext cx="5984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Nunito"/>
                <a:ea typeface="Nunito"/>
                <a:cs typeface="Nunito"/>
                <a:sym typeface="Nunito"/>
              </a:rPr>
              <a:t>Team #10</a:t>
            </a:r>
            <a:endParaRPr>
              <a:solidFill>
                <a:schemeClr val="lt1"/>
              </a:solidFill>
              <a:latin typeface="Nunito"/>
              <a:ea typeface="Nunito"/>
              <a:cs typeface="Nunito"/>
              <a:sym typeface="Nunito"/>
            </a:endParaRPr>
          </a:p>
          <a:p>
            <a:pPr indent="0" lvl="0" marL="0" rtl="0" algn="l">
              <a:spcBef>
                <a:spcPts val="0"/>
              </a:spcBef>
              <a:spcAft>
                <a:spcPts val="0"/>
              </a:spcAft>
              <a:buNone/>
            </a:pPr>
            <a:r>
              <a:t/>
            </a:r>
            <a:endParaRPr>
              <a:solidFill>
                <a:schemeClr val="lt1"/>
              </a:solidFill>
              <a:latin typeface="Nunito"/>
              <a:ea typeface="Nunito"/>
              <a:cs typeface="Nunito"/>
              <a:sym typeface="Nunito"/>
            </a:endParaRPr>
          </a:p>
          <a:p>
            <a:pPr indent="0" lvl="0" marL="0" rtl="0" algn="l">
              <a:spcBef>
                <a:spcPts val="0"/>
              </a:spcBef>
              <a:spcAft>
                <a:spcPts val="0"/>
              </a:spcAft>
              <a:buNone/>
            </a:pPr>
            <a:r>
              <a:rPr lang="en">
                <a:solidFill>
                  <a:schemeClr val="lt1"/>
                </a:solidFill>
                <a:latin typeface="Nunito"/>
                <a:ea typeface="Nunito"/>
                <a:cs typeface="Nunito"/>
                <a:sym typeface="Nunito"/>
              </a:rPr>
              <a:t>Zeyu Chen - Hyojun Kim - Prathik Nair - Alexander Saucedo</a:t>
            </a:r>
            <a:endParaRPr>
              <a:solidFill>
                <a:schemeClr val="lt1"/>
              </a:solidFill>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4"/>
          <p:cNvSpPr txBox="1"/>
          <p:nvPr>
            <p:ph type="ctrTitle"/>
          </p:nvPr>
        </p:nvSpPr>
        <p:spPr>
          <a:xfrm>
            <a:off x="456700" y="376594"/>
            <a:ext cx="4255500" cy="909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Agenda</a:t>
            </a:r>
            <a:endParaRPr/>
          </a:p>
          <a:p>
            <a:pPr indent="0" lvl="0" marL="0" rtl="0" algn="l">
              <a:spcBef>
                <a:spcPts val="0"/>
              </a:spcBef>
              <a:spcAft>
                <a:spcPts val="0"/>
              </a:spcAft>
              <a:buNone/>
            </a:pPr>
            <a:r>
              <a:t/>
            </a:r>
            <a:endParaRPr/>
          </a:p>
        </p:txBody>
      </p:sp>
      <p:sp>
        <p:nvSpPr>
          <p:cNvPr id="285" name="Google Shape;285;p14"/>
          <p:cNvSpPr txBox="1"/>
          <p:nvPr>
            <p:ph idx="1" type="subTitle"/>
          </p:nvPr>
        </p:nvSpPr>
        <p:spPr>
          <a:xfrm>
            <a:off x="456700" y="1286500"/>
            <a:ext cx="6037200" cy="3044700"/>
          </a:xfrm>
          <a:prstGeom prst="rect">
            <a:avLst/>
          </a:prstGeom>
        </p:spPr>
        <p:txBody>
          <a:bodyPr anchorCtr="0" anchor="t" bIns="91425" lIns="91425" spcFirstLastPara="1" rIns="91425" wrap="square" tIns="91425">
            <a:normAutofit lnSpcReduction="10000"/>
          </a:bodyPr>
          <a:lstStyle/>
          <a:p>
            <a:pPr indent="-330200" lvl="0" marL="457200" rtl="0" algn="l">
              <a:spcBef>
                <a:spcPts val="0"/>
              </a:spcBef>
              <a:spcAft>
                <a:spcPts val="0"/>
              </a:spcAft>
              <a:buSzPts val="1600"/>
              <a:buChar char="●"/>
            </a:pPr>
            <a:r>
              <a:rPr lang="en"/>
              <a:t>Business Problem</a:t>
            </a:r>
            <a:br>
              <a:rPr lang="en"/>
            </a:br>
            <a:endParaRPr/>
          </a:p>
          <a:p>
            <a:pPr indent="-330200" lvl="0" marL="457200" rtl="0" algn="l">
              <a:spcBef>
                <a:spcPts val="0"/>
              </a:spcBef>
              <a:spcAft>
                <a:spcPts val="0"/>
              </a:spcAft>
              <a:buSzPts val="1600"/>
              <a:buChar char="●"/>
            </a:pPr>
            <a:r>
              <a:rPr lang="en"/>
              <a:t>Approach</a:t>
            </a:r>
            <a:br>
              <a:rPr lang="en"/>
            </a:br>
            <a:endParaRPr/>
          </a:p>
          <a:p>
            <a:pPr indent="-330200" lvl="0" marL="457200" rtl="0" algn="l">
              <a:spcBef>
                <a:spcPts val="0"/>
              </a:spcBef>
              <a:spcAft>
                <a:spcPts val="0"/>
              </a:spcAft>
              <a:buSzPts val="1600"/>
              <a:buChar char="●"/>
            </a:pPr>
            <a:r>
              <a:rPr lang="en"/>
              <a:t>EDA</a:t>
            </a:r>
            <a:br>
              <a:rPr lang="en"/>
            </a:br>
            <a:endParaRPr/>
          </a:p>
          <a:p>
            <a:pPr indent="-330200" lvl="0" marL="457200" rtl="0" algn="l">
              <a:spcBef>
                <a:spcPts val="0"/>
              </a:spcBef>
              <a:spcAft>
                <a:spcPts val="0"/>
              </a:spcAft>
              <a:buSzPts val="1600"/>
              <a:buChar char="●"/>
            </a:pPr>
            <a:r>
              <a:rPr lang="en"/>
              <a:t>Key Findings</a:t>
            </a:r>
            <a:br>
              <a:rPr lang="en"/>
            </a:br>
            <a:endParaRPr/>
          </a:p>
          <a:p>
            <a:pPr indent="-330200" lvl="0" marL="457200" rtl="0" algn="l">
              <a:spcBef>
                <a:spcPts val="0"/>
              </a:spcBef>
              <a:spcAft>
                <a:spcPts val="0"/>
              </a:spcAft>
              <a:buSzPts val="1600"/>
              <a:buChar char="●"/>
            </a:pPr>
            <a:r>
              <a:rPr lang="en"/>
              <a:t>Key Statistics</a:t>
            </a:r>
            <a:br>
              <a:rPr lang="en"/>
            </a:br>
            <a:endParaRPr/>
          </a:p>
          <a:p>
            <a:pPr indent="-330200" lvl="0" marL="457200" rtl="0" algn="l">
              <a:spcBef>
                <a:spcPts val="0"/>
              </a:spcBef>
              <a:spcAft>
                <a:spcPts val="0"/>
              </a:spcAft>
              <a:buSzPts val="1600"/>
              <a:buChar char="●"/>
            </a:pPr>
            <a:r>
              <a:rPr lang="en"/>
              <a:t>Summary</a:t>
            </a:r>
            <a:br>
              <a:rPr lang="en"/>
            </a:br>
            <a:endParaRPr/>
          </a:p>
          <a:p>
            <a:pPr indent="-330200" lvl="0" marL="457200" rtl="0" algn="l">
              <a:spcBef>
                <a:spcPts val="0"/>
              </a:spcBef>
              <a:spcAft>
                <a:spcPts val="0"/>
              </a:spcAft>
              <a:buSzPts val="1600"/>
              <a:buChar char="●"/>
            </a:pPr>
            <a:r>
              <a:rPr lang="en"/>
              <a:t>Next Step</a:t>
            </a:r>
            <a:endParaRPr/>
          </a:p>
        </p:txBody>
      </p:sp>
      <p:pic>
        <p:nvPicPr>
          <p:cNvPr id="286" name="Google Shape;286;p14"/>
          <p:cNvPicPr preferRelativeResize="0"/>
          <p:nvPr/>
        </p:nvPicPr>
        <p:blipFill>
          <a:blip r:embed="rId3">
            <a:alphaModFix/>
          </a:blip>
          <a:stretch>
            <a:fillRect/>
          </a:stretch>
        </p:blipFill>
        <p:spPr>
          <a:xfrm>
            <a:off x="4193600" y="0"/>
            <a:ext cx="4950400"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5"/>
          <p:cNvSpPr txBox="1"/>
          <p:nvPr>
            <p:ph type="title"/>
          </p:nvPr>
        </p:nvSpPr>
        <p:spPr>
          <a:xfrm>
            <a:off x="1303800" y="598575"/>
            <a:ext cx="7030500" cy="737400"/>
          </a:xfrm>
          <a:prstGeom prst="rect">
            <a:avLst/>
          </a:prstGeom>
          <a:solidFill>
            <a:srgbClr val="599191"/>
          </a:solidFill>
        </p:spPr>
        <p:txBody>
          <a:bodyPr anchorCtr="0" anchor="ctr" bIns="91425" lIns="91425" spcFirstLastPara="1" rIns="91425" wrap="square" tIns="91425">
            <a:normAutofit/>
          </a:bodyPr>
          <a:lstStyle/>
          <a:p>
            <a:pPr indent="0" lvl="0" marL="0" rtl="0" algn="l">
              <a:spcBef>
                <a:spcPts val="0"/>
              </a:spcBef>
              <a:spcAft>
                <a:spcPts val="0"/>
              </a:spcAft>
              <a:buNone/>
            </a:pPr>
            <a:r>
              <a:rPr lang="en">
                <a:solidFill>
                  <a:schemeClr val="lt1"/>
                </a:solidFill>
              </a:rPr>
              <a:t>Uber/Lyft Business Problems</a:t>
            </a:r>
            <a:endParaRPr>
              <a:solidFill>
                <a:schemeClr val="lt1"/>
              </a:solidFill>
            </a:endParaRPr>
          </a:p>
        </p:txBody>
      </p:sp>
      <p:sp>
        <p:nvSpPr>
          <p:cNvPr id="292" name="Google Shape;292;p15"/>
          <p:cNvSpPr txBox="1"/>
          <p:nvPr>
            <p:ph idx="1" type="body"/>
          </p:nvPr>
        </p:nvSpPr>
        <p:spPr>
          <a:xfrm>
            <a:off x="714150" y="1663500"/>
            <a:ext cx="7620300" cy="2300400"/>
          </a:xfrm>
          <a:prstGeom prst="rect">
            <a:avLst/>
          </a:prstGeom>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SzPts val="1700"/>
              <a:buChar char="●"/>
            </a:pPr>
            <a:r>
              <a:rPr lang="en" sz="1700"/>
              <a:t>The challenge of balancing supply and demand</a:t>
            </a:r>
            <a:endParaRPr sz="1700"/>
          </a:p>
          <a:p>
            <a:pPr indent="-336550" lvl="0" marL="457200" rtl="0" algn="l">
              <a:lnSpc>
                <a:spcPct val="115000"/>
              </a:lnSpc>
              <a:spcBef>
                <a:spcPts val="0"/>
              </a:spcBef>
              <a:spcAft>
                <a:spcPts val="0"/>
              </a:spcAft>
              <a:buSzPts val="1700"/>
              <a:buChar char="●"/>
            </a:pPr>
            <a:r>
              <a:rPr lang="en" sz="1700"/>
              <a:t>To ensure there are enough drivers to meet demand</a:t>
            </a:r>
            <a:endParaRPr sz="1700"/>
          </a:p>
          <a:p>
            <a:pPr indent="-336550" lvl="0" marL="457200" rtl="0" algn="l">
              <a:lnSpc>
                <a:spcPct val="115000"/>
              </a:lnSpc>
              <a:spcBef>
                <a:spcPts val="0"/>
              </a:spcBef>
              <a:spcAft>
                <a:spcPts val="0"/>
              </a:spcAft>
              <a:buSzPts val="1700"/>
              <a:buChar char="●"/>
            </a:pPr>
            <a:r>
              <a:rPr lang="en" sz="1700"/>
              <a:t>To attract new drivers and retain current drivers</a:t>
            </a:r>
            <a:endParaRPr sz="1700"/>
          </a:p>
          <a:p>
            <a:pPr indent="0" lvl="0" marL="0" rtl="0" algn="ctr">
              <a:spcBef>
                <a:spcPts val="1200"/>
              </a:spcBef>
              <a:spcAft>
                <a:spcPts val="0"/>
              </a:spcAft>
              <a:buNone/>
            </a:pPr>
            <a:r>
              <a:rPr b="1" lang="en" sz="1700"/>
              <a:t>Target:</a:t>
            </a:r>
            <a:endParaRPr sz="1700"/>
          </a:p>
          <a:p>
            <a:pPr indent="-336550" lvl="0" marL="457200" rtl="0" algn="l">
              <a:spcBef>
                <a:spcPts val="1200"/>
              </a:spcBef>
              <a:spcAft>
                <a:spcPts val="0"/>
              </a:spcAft>
              <a:buSzPts val="1700"/>
              <a:buChar char="●"/>
            </a:pPr>
            <a:r>
              <a:rPr lang="en" sz="1700"/>
              <a:t>Analyze descriptive statistics to derive data-driven solutions</a:t>
            </a:r>
            <a:endParaRPr sz="1700"/>
          </a:p>
          <a:p>
            <a:pPr indent="-336550" lvl="0" marL="457200" rtl="0" algn="l">
              <a:spcBef>
                <a:spcPts val="0"/>
              </a:spcBef>
              <a:spcAft>
                <a:spcPts val="0"/>
              </a:spcAft>
              <a:buSzPts val="1700"/>
              <a:buChar char="●"/>
            </a:pPr>
            <a:r>
              <a:rPr lang="en" sz="1700"/>
              <a:t>Verify the most popular car brand and color variations</a:t>
            </a:r>
            <a:endParaRPr sz="1700"/>
          </a:p>
          <a:p>
            <a:pPr indent="-336550" lvl="0" marL="457200" rtl="0" algn="l">
              <a:spcBef>
                <a:spcPts val="0"/>
              </a:spcBef>
              <a:spcAft>
                <a:spcPts val="0"/>
              </a:spcAft>
              <a:buSzPts val="1700"/>
              <a:buChar char="●"/>
            </a:pPr>
            <a:r>
              <a:rPr lang="en" sz="1700"/>
              <a:t>Check popular season by analyzing patterns of seasonality</a:t>
            </a:r>
            <a:endParaRPr sz="1700"/>
          </a:p>
          <a:p>
            <a:pPr indent="-336550" lvl="0" marL="457200" rtl="0" algn="l">
              <a:spcBef>
                <a:spcPts val="0"/>
              </a:spcBef>
              <a:spcAft>
                <a:spcPts val="0"/>
              </a:spcAft>
              <a:buSzPts val="1700"/>
              <a:buChar char="●"/>
            </a:pPr>
            <a:r>
              <a:rPr lang="en" sz="1700"/>
              <a:t>Single Ride Share Driver vs Multi-rideshare Drivers</a:t>
            </a:r>
            <a:endParaRPr sz="1700"/>
          </a:p>
          <a:p>
            <a:pPr indent="0" lvl="0" marL="0" rtl="0" algn="l">
              <a:lnSpc>
                <a:spcPct val="200000"/>
              </a:lnSpc>
              <a:spcBef>
                <a:spcPts val="1200"/>
              </a:spcBef>
              <a:spcAft>
                <a:spcPts val="1200"/>
              </a:spcAft>
              <a:buNone/>
            </a:pPr>
            <a:r>
              <a:t/>
            </a:r>
            <a:endParaRPr sz="2000"/>
          </a:p>
        </p:txBody>
      </p:sp>
      <p:sp>
        <p:nvSpPr>
          <p:cNvPr id="293" name="Google Shape;293;p15"/>
          <p:cNvSpPr txBox="1"/>
          <p:nvPr/>
        </p:nvSpPr>
        <p:spPr>
          <a:xfrm>
            <a:off x="1303800" y="4689300"/>
            <a:ext cx="7030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6"/>
          <p:cNvSpPr txBox="1"/>
          <p:nvPr>
            <p:ph type="title"/>
          </p:nvPr>
        </p:nvSpPr>
        <p:spPr>
          <a:xfrm>
            <a:off x="1303800" y="598575"/>
            <a:ext cx="7030500" cy="737400"/>
          </a:xfrm>
          <a:prstGeom prst="rect">
            <a:avLst/>
          </a:prstGeom>
          <a:solidFill>
            <a:srgbClr val="599191"/>
          </a:solidFill>
        </p:spPr>
        <p:txBody>
          <a:bodyPr anchorCtr="0" anchor="ctr" bIns="91425" lIns="91425" spcFirstLastPara="1" rIns="91425" wrap="square" tIns="91425">
            <a:normAutofit/>
          </a:bodyPr>
          <a:lstStyle/>
          <a:p>
            <a:pPr indent="0" lvl="0" marL="0" rtl="0" algn="l">
              <a:spcBef>
                <a:spcPts val="0"/>
              </a:spcBef>
              <a:spcAft>
                <a:spcPts val="0"/>
              </a:spcAft>
              <a:buNone/>
            </a:pPr>
            <a:r>
              <a:rPr lang="en">
                <a:solidFill>
                  <a:schemeClr val="lt1"/>
                </a:solidFill>
              </a:rPr>
              <a:t>Approach to the Business Problem</a:t>
            </a:r>
            <a:endParaRPr>
              <a:solidFill>
                <a:schemeClr val="lt1"/>
              </a:solidFill>
            </a:endParaRPr>
          </a:p>
        </p:txBody>
      </p:sp>
      <p:sp>
        <p:nvSpPr>
          <p:cNvPr id="299" name="Google Shape;299;p16"/>
          <p:cNvSpPr txBox="1"/>
          <p:nvPr>
            <p:ph idx="1" type="body"/>
          </p:nvPr>
        </p:nvSpPr>
        <p:spPr>
          <a:xfrm>
            <a:off x="691350" y="1557150"/>
            <a:ext cx="7761300" cy="3025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t>Rideshare companies use dynamic pricing algorithms to adjust their fares based on demand/supply, incentivizing more drivers.</a:t>
            </a:r>
            <a:endParaRPr sz="1700"/>
          </a:p>
          <a:p>
            <a:pPr indent="0" lvl="0" marL="0" rtl="0" algn="l">
              <a:lnSpc>
                <a:spcPct val="115000"/>
              </a:lnSpc>
              <a:spcBef>
                <a:spcPts val="1200"/>
              </a:spcBef>
              <a:spcAft>
                <a:spcPts val="0"/>
              </a:spcAft>
              <a:buNone/>
            </a:pPr>
            <a:r>
              <a:rPr b="1" lang="en" sz="1700"/>
              <a:t>With the criterion: </a:t>
            </a:r>
            <a:endParaRPr b="1" sz="1700"/>
          </a:p>
          <a:p>
            <a:pPr indent="-336550" lvl="0" marL="457200" rtl="0" algn="l">
              <a:lnSpc>
                <a:spcPct val="150000"/>
              </a:lnSpc>
              <a:spcBef>
                <a:spcPts val="1200"/>
              </a:spcBef>
              <a:spcAft>
                <a:spcPts val="0"/>
              </a:spcAft>
              <a:buSzPts val="1700"/>
              <a:buChar char="●"/>
            </a:pPr>
            <a:r>
              <a:rPr lang="en" sz="1700"/>
              <a:t>Understand</a:t>
            </a:r>
            <a:r>
              <a:rPr lang="en" sz="1700"/>
              <a:t> </a:t>
            </a:r>
            <a:r>
              <a:rPr lang="en" sz="1700"/>
              <a:t>the behavior of riders to bring effective strategies</a:t>
            </a:r>
            <a:endParaRPr sz="1700"/>
          </a:p>
          <a:p>
            <a:pPr indent="-336550" lvl="0" marL="457200" rtl="0" algn="l">
              <a:lnSpc>
                <a:spcPct val="150000"/>
              </a:lnSpc>
              <a:spcBef>
                <a:spcPts val="0"/>
              </a:spcBef>
              <a:spcAft>
                <a:spcPts val="0"/>
              </a:spcAft>
              <a:buSzPts val="1700"/>
              <a:buChar char="●"/>
            </a:pPr>
            <a:r>
              <a:rPr lang="en" sz="1700"/>
              <a:t>Attempt to allocate more resources of rides to provide safety</a:t>
            </a:r>
            <a:endParaRPr sz="1700"/>
          </a:p>
          <a:p>
            <a:pPr indent="-336550" lvl="0" marL="457200" rtl="0" algn="l">
              <a:lnSpc>
                <a:spcPct val="150000"/>
              </a:lnSpc>
              <a:spcBef>
                <a:spcPts val="0"/>
              </a:spcBef>
              <a:spcAft>
                <a:spcPts val="0"/>
              </a:spcAft>
              <a:buSzPts val="1700"/>
              <a:buChar char="●"/>
            </a:pPr>
            <a:r>
              <a:rPr lang="en" sz="1700"/>
              <a:t>Ultimately, increase the number of rides to generate more earnings</a:t>
            </a:r>
            <a:endParaRPr sz="1700"/>
          </a:p>
          <a:p>
            <a:pPr indent="0" lvl="0" marL="0" rtl="0" algn="l">
              <a:lnSpc>
                <a:spcPct val="200000"/>
              </a:lnSpc>
              <a:spcBef>
                <a:spcPts val="1200"/>
              </a:spcBef>
              <a:spcAft>
                <a:spcPts val="1200"/>
              </a:spcAft>
              <a:buNone/>
            </a:pPr>
            <a:r>
              <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7"/>
          <p:cNvSpPr txBox="1"/>
          <p:nvPr>
            <p:ph type="title"/>
          </p:nvPr>
        </p:nvSpPr>
        <p:spPr>
          <a:xfrm>
            <a:off x="1303800" y="598575"/>
            <a:ext cx="7030500" cy="737400"/>
          </a:xfrm>
          <a:prstGeom prst="rect">
            <a:avLst/>
          </a:prstGeom>
          <a:solidFill>
            <a:srgbClr val="599191"/>
          </a:solidFill>
        </p:spPr>
        <p:txBody>
          <a:bodyPr anchorCtr="0" anchor="ctr" bIns="91425" lIns="91425" spcFirstLastPara="1" rIns="91425" wrap="square" tIns="91425">
            <a:normAutofit/>
          </a:bodyPr>
          <a:lstStyle/>
          <a:p>
            <a:pPr indent="0" lvl="0" marL="0" rtl="0" algn="l">
              <a:spcBef>
                <a:spcPts val="0"/>
              </a:spcBef>
              <a:spcAft>
                <a:spcPts val="0"/>
              </a:spcAft>
              <a:buNone/>
            </a:pPr>
            <a:r>
              <a:rPr lang="en">
                <a:solidFill>
                  <a:schemeClr val="lt1"/>
                </a:solidFill>
              </a:rPr>
              <a:t>Dataset - Overview</a:t>
            </a:r>
            <a:endParaRPr>
              <a:solidFill>
                <a:schemeClr val="lt1"/>
              </a:solidFill>
            </a:endParaRPr>
          </a:p>
        </p:txBody>
      </p:sp>
      <p:sp>
        <p:nvSpPr>
          <p:cNvPr id="305" name="Google Shape;305;p17"/>
          <p:cNvSpPr txBox="1"/>
          <p:nvPr>
            <p:ph idx="1" type="body"/>
          </p:nvPr>
        </p:nvSpPr>
        <p:spPr>
          <a:xfrm>
            <a:off x="715975" y="1578850"/>
            <a:ext cx="5554200" cy="2933700"/>
          </a:xfrm>
          <a:prstGeom prst="rect">
            <a:avLst/>
          </a:prstGeom>
        </p:spPr>
        <p:txBody>
          <a:bodyPr anchorCtr="0" anchor="t" bIns="91425" lIns="91425" spcFirstLastPara="1" rIns="91425" wrap="square" tIns="91425">
            <a:noAutofit/>
          </a:bodyPr>
          <a:lstStyle/>
          <a:p>
            <a:pPr indent="-355600" lvl="0" marL="457200" rtl="0" algn="l">
              <a:lnSpc>
                <a:spcPct val="200000"/>
              </a:lnSpc>
              <a:spcBef>
                <a:spcPts val="0"/>
              </a:spcBef>
              <a:spcAft>
                <a:spcPts val="0"/>
              </a:spcAft>
              <a:buSzPts val="2000"/>
              <a:buChar char="●"/>
            </a:pPr>
            <a:r>
              <a:rPr lang="en" sz="2000"/>
              <a:t>8.84m Ride Records</a:t>
            </a:r>
            <a:endParaRPr sz="2000"/>
          </a:p>
          <a:p>
            <a:pPr indent="-355600" lvl="0" marL="457200" rtl="0" algn="l">
              <a:lnSpc>
                <a:spcPct val="200000"/>
              </a:lnSpc>
              <a:spcBef>
                <a:spcPts val="0"/>
              </a:spcBef>
              <a:spcAft>
                <a:spcPts val="0"/>
              </a:spcAft>
              <a:buSzPts val="2000"/>
              <a:buChar char="●"/>
            </a:pPr>
            <a:r>
              <a:rPr lang="en" sz="2000"/>
              <a:t>Dates: Mar 2015 - Dec 2022</a:t>
            </a:r>
            <a:endParaRPr sz="2000"/>
          </a:p>
          <a:p>
            <a:pPr indent="-355600" lvl="0" marL="457200" rtl="0" algn="l">
              <a:lnSpc>
                <a:spcPct val="200000"/>
              </a:lnSpc>
              <a:spcBef>
                <a:spcPts val="0"/>
              </a:spcBef>
              <a:spcAft>
                <a:spcPts val="0"/>
              </a:spcAft>
              <a:buSzPts val="2000"/>
              <a:buChar char="●"/>
            </a:pPr>
            <a:r>
              <a:rPr lang="en" sz="2000"/>
              <a:t>Car Years: 2000-2023</a:t>
            </a:r>
            <a:endParaRPr sz="2000"/>
          </a:p>
          <a:p>
            <a:pPr indent="-355600" lvl="0" marL="457200" rtl="0" algn="l">
              <a:lnSpc>
                <a:spcPct val="200000"/>
              </a:lnSpc>
              <a:spcBef>
                <a:spcPts val="0"/>
              </a:spcBef>
              <a:spcAft>
                <a:spcPts val="0"/>
              </a:spcAft>
              <a:buSzPts val="2000"/>
              <a:buChar char="●"/>
            </a:pPr>
            <a:r>
              <a:rPr lang="en" sz="2000"/>
              <a:t>Car Makes: 57</a:t>
            </a:r>
            <a:endParaRPr sz="2000"/>
          </a:p>
          <a:p>
            <a:pPr indent="-355600" lvl="0" marL="457200" rtl="0" algn="l">
              <a:lnSpc>
                <a:spcPct val="200000"/>
              </a:lnSpc>
              <a:spcBef>
                <a:spcPts val="0"/>
              </a:spcBef>
              <a:spcAft>
                <a:spcPts val="0"/>
              </a:spcAft>
              <a:buSzPts val="2000"/>
              <a:buChar char="●"/>
            </a:pPr>
            <a:r>
              <a:rPr lang="en" sz="2000"/>
              <a:t>Car Colors: 85</a:t>
            </a:r>
            <a:endParaRPr sz="2000"/>
          </a:p>
        </p:txBody>
      </p:sp>
      <p:sp>
        <p:nvSpPr>
          <p:cNvPr id="306" name="Google Shape;306;p17"/>
          <p:cNvSpPr txBox="1"/>
          <p:nvPr/>
        </p:nvSpPr>
        <p:spPr>
          <a:xfrm>
            <a:off x="1303800" y="4689275"/>
            <a:ext cx="7030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Nunito"/>
                <a:ea typeface="Nunito"/>
                <a:cs typeface="Nunito"/>
                <a:sym typeface="Nunito"/>
              </a:rPr>
              <a:t>https://data.cityofchicago.org/Transportation/Transportation-Network-Providers-Vehicles/bc6b-sq4u</a:t>
            </a:r>
            <a:endParaRPr sz="1000">
              <a:latin typeface="Nunito"/>
              <a:ea typeface="Nunito"/>
              <a:cs typeface="Nunito"/>
              <a:sym typeface="Nunito"/>
            </a:endParaRPr>
          </a:p>
        </p:txBody>
      </p:sp>
      <p:pic>
        <p:nvPicPr>
          <p:cNvPr id="307" name="Google Shape;307;p17"/>
          <p:cNvPicPr preferRelativeResize="0"/>
          <p:nvPr/>
        </p:nvPicPr>
        <p:blipFill>
          <a:blip r:embed="rId3">
            <a:alphaModFix/>
          </a:blip>
          <a:stretch>
            <a:fillRect/>
          </a:stretch>
        </p:blipFill>
        <p:spPr>
          <a:xfrm>
            <a:off x="4772400" y="1578850"/>
            <a:ext cx="3929249" cy="2933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8"/>
          <p:cNvSpPr txBox="1"/>
          <p:nvPr>
            <p:ph type="title"/>
          </p:nvPr>
        </p:nvSpPr>
        <p:spPr>
          <a:xfrm>
            <a:off x="1303800" y="598575"/>
            <a:ext cx="7030500" cy="737400"/>
          </a:xfrm>
          <a:prstGeom prst="rect">
            <a:avLst/>
          </a:prstGeom>
          <a:solidFill>
            <a:srgbClr val="599191"/>
          </a:solidFill>
        </p:spPr>
        <p:txBody>
          <a:bodyPr anchorCtr="0" anchor="ctr" bIns="91425" lIns="91425" spcFirstLastPara="1" rIns="91425" wrap="square" tIns="91425">
            <a:normAutofit/>
          </a:bodyPr>
          <a:lstStyle/>
          <a:p>
            <a:pPr indent="0" lvl="0" marL="0" rtl="0" algn="l">
              <a:spcBef>
                <a:spcPts val="0"/>
              </a:spcBef>
              <a:spcAft>
                <a:spcPts val="0"/>
              </a:spcAft>
              <a:buNone/>
            </a:pPr>
            <a:r>
              <a:rPr lang="en">
                <a:solidFill>
                  <a:schemeClr val="lt1"/>
                </a:solidFill>
              </a:rPr>
              <a:t>Dataset - Preparation</a:t>
            </a:r>
            <a:endParaRPr>
              <a:solidFill>
                <a:schemeClr val="lt1"/>
              </a:solidFill>
            </a:endParaRPr>
          </a:p>
        </p:txBody>
      </p:sp>
      <p:sp>
        <p:nvSpPr>
          <p:cNvPr id="313" name="Google Shape;313;p18"/>
          <p:cNvSpPr txBox="1"/>
          <p:nvPr>
            <p:ph idx="1" type="body"/>
          </p:nvPr>
        </p:nvSpPr>
        <p:spPr>
          <a:xfrm>
            <a:off x="685800" y="1597875"/>
            <a:ext cx="8202900" cy="3278400"/>
          </a:xfrm>
          <a:prstGeom prst="rect">
            <a:avLst/>
          </a:prstGeom>
        </p:spPr>
        <p:txBody>
          <a:bodyPr anchorCtr="0" anchor="t" bIns="91425" lIns="91425" spcFirstLastPara="1" rIns="91425" wrap="square" tIns="91425">
            <a:normAutofit fontScale="85000"/>
          </a:bodyPr>
          <a:lstStyle/>
          <a:p>
            <a:pPr indent="-336550" lvl="0" marL="457200" rtl="0" algn="l">
              <a:lnSpc>
                <a:spcPct val="200000"/>
              </a:lnSpc>
              <a:spcBef>
                <a:spcPts val="0"/>
              </a:spcBef>
              <a:spcAft>
                <a:spcPts val="0"/>
              </a:spcAft>
              <a:buSzPct val="100000"/>
              <a:buChar char="●"/>
            </a:pPr>
            <a:r>
              <a:rPr lang="en" sz="2000"/>
              <a:t>NaN Records - Filled with Mean or removed.</a:t>
            </a:r>
            <a:endParaRPr sz="2000"/>
          </a:p>
          <a:p>
            <a:pPr indent="-336550" lvl="0" marL="457200" rtl="0" algn="l">
              <a:lnSpc>
                <a:spcPct val="200000"/>
              </a:lnSpc>
              <a:spcBef>
                <a:spcPts val="0"/>
              </a:spcBef>
              <a:spcAft>
                <a:spcPts val="0"/>
              </a:spcAft>
              <a:buSzPct val="100000"/>
              <a:buChar char="●"/>
            </a:pPr>
            <a:r>
              <a:rPr lang="en" sz="2000"/>
              <a:t>Normalization - Color, Make, and Model contained variations.</a:t>
            </a:r>
            <a:endParaRPr sz="2000"/>
          </a:p>
          <a:p>
            <a:pPr indent="-336550" lvl="0" marL="457200" rtl="0" algn="l">
              <a:lnSpc>
                <a:spcPct val="200000"/>
              </a:lnSpc>
              <a:spcBef>
                <a:spcPts val="0"/>
              </a:spcBef>
              <a:spcAft>
                <a:spcPts val="0"/>
              </a:spcAft>
              <a:buSzPct val="100000"/>
              <a:buChar char="●"/>
            </a:pPr>
            <a:r>
              <a:rPr lang="en" sz="2000"/>
              <a:t>Feature Engineering - </a:t>
            </a:r>
            <a:endParaRPr sz="2000"/>
          </a:p>
          <a:p>
            <a:pPr indent="-336550" lvl="1" marL="914400" rtl="0" algn="l">
              <a:lnSpc>
                <a:spcPct val="200000"/>
              </a:lnSpc>
              <a:spcBef>
                <a:spcPts val="0"/>
              </a:spcBef>
              <a:spcAft>
                <a:spcPts val="0"/>
              </a:spcAft>
              <a:buSzPct val="100000"/>
              <a:buChar char="○"/>
            </a:pPr>
            <a:r>
              <a:rPr lang="en" sz="2000"/>
              <a:t>Month Trip as MM from Month Reported as YYYY-MM</a:t>
            </a:r>
            <a:endParaRPr sz="2000"/>
          </a:p>
          <a:p>
            <a:pPr indent="-336550" lvl="1" marL="914400" rtl="0" algn="l">
              <a:lnSpc>
                <a:spcPct val="200000"/>
              </a:lnSpc>
              <a:spcBef>
                <a:spcPts val="0"/>
              </a:spcBef>
              <a:spcAft>
                <a:spcPts val="0"/>
              </a:spcAft>
              <a:buSzPct val="100000"/>
              <a:buChar char="○"/>
            </a:pPr>
            <a:r>
              <a:rPr lang="en" sz="2000"/>
              <a:t>Month Inspection as MM from Month Reported as YYYY-MM</a:t>
            </a:r>
            <a:endParaRPr sz="2000"/>
          </a:p>
          <a:p>
            <a:pPr indent="-336550" lvl="1" marL="914400" rtl="0" algn="l">
              <a:lnSpc>
                <a:spcPct val="200000"/>
              </a:lnSpc>
              <a:spcBef>
                <a:spcPts val="0"/>
              </a:spcBef>
              <a:spcAft>
                <a:spcPts val="0"/>
              </a:spcAft>
              <a:buSzPct val="100000"/>
              <a:buChar char="○"/>
            </a:pPr>
            <a:r>
              <a:rPr lang="en" sz="2000"/>
              <a:t>Duration as difference in time between Month Reported and Inspection</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19"/>
          <p:cNvSpPr txBox="1"/>
          <p:nvPr>
            <p:ph type="title"/>
          </p:nvPr>
        </p:nvSpPr>
        <p:spPr>
          <a:xfrm>
            <a:off x="1303800" y="598575"/>
            <a:ext cx="7030500" cy="737400"/>
          </a:xfrm>
          <a:prstGeom prst="rect">
            <a:avLst/>
          </a:prstGeom>
          <a:solidFill>
            <a:srgbClr val="599191"/>
          </a:solidFill>
        </p:spPr>
        <p:txBody>
          <a:bodyPr anchorCtr="0" anchor="ctr" bIns="91425" lIns="91425" spcFirstLastPara="1" rIns="91425" wrap="square" tIns="91425">
            <a:normAutofit/>
          </a:bodyPr>
          <a:lstStyle/>
          <a:p>
            <a:pPr indent="0" lvl="0" marL="0" rtl="0" algn="l">
              <a:spcBef>
                <a:spcPts val="0"/>
              </a:spcBef>
              <a:spcAft>
                <a:spcPts val="0"/>
              </a:spcAft>
              <a:buNone/>
            </a:pPr>
            <a:r>
              <a:rPr lang="en">
                <a:solidFill>
                  <a:schemeClr val="lt1"/>
                </a:solidFill>
              </a:rPr>
              <a:t>Discretize Number of Trips</a:t>
            </a:r>
            <a:endParaRPr>
              <a:solidFill>
                <a:schemeClr val="lt1"/>
              </a:solidFill>
            </a:endParaRPr>
          </a:p>
        </p:txBody>
      </p:sp>
      <p:sp>
        <p:nvSpPr>
          <p:cNvPr id="319" name="Google Shape;319;p19"/>
          <p:cNvSpPr txBox="1"/>
          <p:nvPr/>
        </p:nvSpPr>
        <p:spPr>
          <a:xfrm>
            <a:off x="6256400" y="1676250"/>
            <a:ext cx="2496600" cy="2986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Nunito"/>
              <a:buChar char="●"/>
            </a:pPr>
            <a:r>
              <a:rPr lang="en">
                <a:latin typeface="Nunito"/>
                <a:ea typeface="Nunito"/>
                <a:cs typeface="Nunito"/>
                <a:sym typeface="Nunito"/>
              </a:rPr>
              <a:t>Although we believed the 0’s in the distribution can be dealt by distributions, we considered the options of equal width bins for the number of distributions to reduce complexity.</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We select 20 bins for this data with 50 as the width.</a:t>
            </a:r>
            <a:endParaRPr>
              <a:latin typeface="Nunito"/>
              <a:ea typeface="Nunito"/>
              <a:cs typeface="Nunito"/>
              <a:sym typeface="Nunito"/>
            </a:endParaRPr>
          </a:p>
          <a:p>
            <a:pPr indent="0" lvl="0" marL="457200" rtl="0" algn="l">
              <a:spcBef>
                <a:spcPts val="0"/>
              </a:spcBef>
              <a:spcAft>
                <a:spcPts val="0"/>
              </a:spcAft>
              <a:buNone/>
            </a:pPr>
            <a:r>
              <a:t/>
            </a:r>
            <a:endParaRPr>
              <a:latin typeface="Nunito"/>
              <a:ea typeface="Nunito"/>
              <a:cs typeface="Nunito"/>
              <a:sym typeface="Nunito"/>
            </a:endParaRPr>
          </a:p>
        </p:txBody>
      </p:sp>
      <p:pic>
        <p:nvPicPr>
          <p:cNvPr id="320" name="Google Shape;320;p19"/>
          <p:cNvPicPr preferRelativeResize="0"/>
          <p:nvPr/>
        </p:nvPicPr>
        <p:blipFill>
          <a:blip r:embed="rId3">
            <a:alphaModFix/>
          </a:blip>
          <a:stretch>
            <a:fillRect/>
          </a:stretch>
        </p:blipFill>
        <p:spPr>
          <a:xfrm>
            <a:off x="1272000" y="1676250"/>
            <a:ext cx="4984398" cy="26858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0"/>
          <p:cNvSpPr txBox="1"/>
          <p:nvPr>
            <p:ph type="title"/>
          </p:nvPr>
        </p:nvSpPr>
        <p:spPr>
          <a:xfrm>
            <a:off x="1303800" y="598575"/>
            <a:ext cx="7030500" cy="737400"/>
          </a:xfrm>
          <a:prstGeom prst="rect">
            <a:avLst/>
          </a:prstGeom>
          <a:solidFill>
            <a:srgbClr val="599191"/>
          </a:solidFill>
        </p:spPr>
        <p:txBody>
          <a:bodyPr anchorCtr="0" anchor="ctr" bIns="91425" lIns="91425" spcFirstLastPara="1" rIns="91425" wrap="square" tIns="91425">
            <a:normAutofit/>
          </a:bodyPr>
          <a:lstStyle/>
          <a:p>
            <a:pPr indent="0" lvl="0" marL="0" rtl="0" algn="l">
              <a:spcBef>
                <a:spcPts val="0"/>
              </a:spcBef>
              <a:spcAft>
                <a:spcPts val="0"/>
              </a:spcAft>
              <a:buNone/>
            </a:pPr>
            <a:r>
              <a:rPr lang="en">
                <a:solidFill>
                  <a:schemeClr val="lt1"/>
                </a:solidFill>
              </a:rPr>
              <a:t>Number of Trips and Transformations</a:t>
            </a:r>
            <a:endParaRPr>
              <a:solidFill>
                <a:schemeClr val="lt1"/>
              </a:solidFill>
            </a:endParaRPr>
          </a:p>
        </p:txBody>
      </p:sp>
      <p:pic>
        <p:nvPicPr>
          <p:cNvPr id="326" name="Google Shape;326;p20"/>
          <p:cNvPicPr preferRelativeResize="0"/>
          <p:nvPr/>
        </p:nvPicPr>
        <p:blipFill>
          <a:blip r:embed="rId3">
            <a:alphaModFix/>
          </a:blip>
          <a:stretch>
            <a:fillRect/>
          </a:stretch>
        </p:blipFill>
        <p:spPr>
          <a:xfrm>
            <a:off x="1303800" y="1755450"/>
            <a:ext cx="3722575" cy="2883600"/>
          </a:xfrm>
          <a:prstGeom prst="rect">
            <a:avLst/>
          </a:prstGeom>
          <a:noFill/>
          <a:ln>
            <a:noFill/>
          </a:ln>
        </p:spPr>
      </p:pic>
      <p:sp>
        <p:nvSpPr>
          <p:cNvPr id="327" name="Google Shape;327;p20"/>
          <p:cNvSpPr txBox="1"/>
          <p:nvPr/>
        </p:nvSpPr>
        <p:spPr>
          <a:xfrm>
            <a:off x="5212750" y="2027400"/>
            <a:ext cx="32442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Nunito"/>
              <a:buChar char="●"/>
            </a:pPr>
            <a:r>
              <a:rPr lang="en">
                <a:latin typeface="Nunito"/>
                <a:ea typeface="Nunito"/>
                <a:cs typeface="Nunito"/>
                <a:sym typeface="Nunito"/>
              </a:rPr>
              <a:t>0 trip in a month is potentially caused by riders who consider rideshare as part time jobs.</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After Log transformation, the distributions of trips larger than 0 seems to have a more normal distribution than before.</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The square root distribution has the characteristics of a Tweedie distribution.</a:t>
            </a:r>
            <a:endParaRPr>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1"/>
          <p:cNvSpPr txBox="1"/>
          <p:nvPr>
            <p:ph type="title"/>
          </p:nvPr>
        </p:nvSpPr>
        <p:spPr>
          <a:xfrm>
            <a:off x="1303800" y="598575"/>
            <a:ext cx="7030500" cy="737400"/>
          </a:xfrm>
          <a:prstGeom prst="rect">
            <a:avLst/>
          </a:prstGeom>
          <a:solidFill>
            <a:srgbClr val="599191"/>
          </a:solidFill>
        </p:spPr>
        <p:txBody>
          <a:bodyPr anchorCtr="0" anchor="ctr" bIns="91425" lIns="91425" spcFirstLastPara="1" rIns="91425" wrap="square" tIns="91425">
            <a:normAutofit/>
          </a:bodyPr>
          <a:lstStyle/>
          <a:p>
            <a:pPr indent="0" lvl="0" marL="0" rtl="0" algn="l">
              <a:spcBef>
                <a:spcPts val="0"/>
              </a:spcBef>
              <a:spcAft>
                <a:spcPts val="0"/>
              </a:spcAft>
              <a:buNone/>
            </a:pPr>
            <a:r>
              <a:rPr lang="en">
                <a:solidFill>
                  <a:schemeClr val="lt1"/>
                </a:solidFill>
              </a:rPr>
              <a:t>Rides &amp; Inspections Distributions</a:t>
            </a:r>
            <a:endParaRPr>
              <a:solidFill>
                <a:schemeClr val="lt1"/>
              </a:solidFill>
            </a:endParaRPr>
          </a:p>
        </p:txBody>
      </p:sp>
      <p:pic>
        <p:nvPicPr>
          <p:cNvPr id="333" name="Google Shape;333;p21"/>
          <p:cNvPicPr preferRelativeResize="0"/>
          <p:nvPr/>
        </p:nvPicPr>
        <p:blipFill>
          <a:blip r:embed="rId3">
            <a:alphaModFix/>
          </a:blip>
          <a:stretch>
            <a:fillRect/>
          </a:stretch>
        </p:blipFill>
        <p:spPr>
          <a:xfrm>
            <a:off x="290250" y="1594198"/>
            <a:ext cx="4168749" cy="3141974"/>
          </a:xfrm>
          <a:prstGeom prst="rect">
            <a:avLst/>
          </a:prstGeom>
          <a:noFill/>
          <a:ln>
            <a:noFill/>
          </a:ln>
          <a:effectLst>
            <a:outerShdw blurRad="57150" rotWithShape="0" algn="bl" dir="5400000" dist="19050">
              <a:srgbClr val="000000">
                <a:alpha val="50000"/>
              </a:srgbClr>
            </a:outerShdw>
          </a:effectLst>
        </p:spPr>
      </p:pic>
      <p:pic>
        <p:nvPicPr>
          <p:cNvPr id="334" name="Google Shape;334;p21"/>
          <p:cNvPicPr preferRelativeResize="0"/>
          <p:nvPr/>
        </p:nvPicPr>
        <p:blipFill>
          <a:blip r:embed="rId4">
            <a:alphaModFix/>
          </a:blip>
          <a:stretch>
            <a:fillRect/>
          </a:stretch>
        </p:blipFill>
        <p:spPr>
          <a:xfrm>
            <a:off x="4711400" y="1585888"/>
            <a:ext cx="4168750" cy="3158598"/>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