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P23nNtX5+KeL1PtsP1sYtESsj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278789f8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278789f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78789f8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78789f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78789f8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78789f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278789f8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278789f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codejava.net/frameworks/spring/spring-mvc-with-jdbctemplate-example" TargetMode="External"/><Relationship Id="rId4" Type="http://schemas.openxmlformats.org/officeDocument/2006/relationships/hyperlink" Target="http://www.youtube.com/watch?v=-wddkBQZuPs" TargetMode="External"/><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a:p>
        </p:txBody>
      </p:sp>
      <p:sp>
        <p:nvSpPr>
          <p:cNvPr id="85" name="Google Shape;85;p1"/>
          <p:cNvSpPr txBox="1"/>
          <p:nvPr/>
        </p:nvSpPr>
        <p:spPr>
          <a:xfrm>
            <a:off x="1433425" y="1025900"/>
            <a:ext cx="6801900" cy="4173900"/>
          </a:xfrm>
          <a:prstGeom prst="rect">
            <a:avLst/>
          </a:prstGeom>
          <a:noFill/>
          <a:ln>
            <a:noFill/>
          </a:ln>
        </p:spPr>
        <p:txBody>
          <a:bodyPr anchorCtr="0" anchor="ctr" bIns="91425" lIns="91425" spcFirstLastPara="1" rIns="91425" wrap="square" tIns="91425">
            <a:noAutofit/>
          </a:bodyPr>
          <a:lstStyle/>
          <a:p>
            <a:pPr indent="457200" lvl="0" marL="1828800" rtl="0" algn="l">
              <a:spcBef>
                <a:spcPts val="0"/>
              </a:spcBef>
              <a:spcAft>
                <a:spcPts val="0"/>
              </a:spcAft>
              <a:buNone/>
            </a:pPr>
            <a:r>
              <a:rPr lang="en-US" sz="3100">
                <a:solidFill>
                  <a:srgbClr val="0B5394"/>
                </a:solidFill>
                <a:latin typeface="Calibri"/>
                <a:ea typeface="Calibri"/>
                <a:cs typeface="Calibri"/>
                <a:sym typeface="Calibri"/>
              </a:rPr>
              <a:t>Session 12</a:t>
            </a:r>
            <a:endParaRPr sz="3100">
              <a:solidFill>
                <a:srgbClr val="0B5394"/>
              </a:solidFill>
              <a:latin typeface="Calibri"/>
              <a:ea typeface="Calibri"/>
              <a:cs typeface="Calibri"/>
              <a:sym typeface="Calibri"/>
            </a:endParaRPr>
          </a:p>
          <a:p>
            <a:pPr indent="0" lvl="0" marL="0" rtl="0" algn="l">
              <a:spcBef>
                <a:spcPts val="0"/>
              </a:spcBef>
              <a:spcAft>
                <a:spcPts val="0"/>
              </a:spcAft>
              <a:buClr>
                <a:schemeClr val="dk1"/>
              </a:buClr>
              <a:buSzPts val="3000"/>
              <a:buFont typeface="Calibri"/>
              <a:buNone/>
            </a:pPr>
            <a:r>
              <a:rPr lang="en-US" sz="30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Spring MVC with JDBC</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57200" y="1200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I</a:t>
            </a:r>
            <a:r>
              <a:rPr b="1" lang="en-US" sz="3000"/>
              <a:t>mplementation</a:t>
            </a:r>
            <a:r>
              <a:rPr lang="en-US" sz="3000"/>
              <a:t> - ContactDAOImpl.java:</a:t>
            </a:r>
            <a:endParaRPr/>
          </a:p>
        </p:txBody>
      </p:sp>
      <p:sp>
        <p:nvSpPr>
          <p:cNvPr id="140" name="Google Shape;140;p7"/>
          <p:cNvSpPr txBox="1"/>
          <p:nvPr/>
        </p:nvSpPr>
        <p:spPr>
          <a:xfrm>
            <a:off x="914400" y="914400"/>
            <a:ext cx="8229600" cy="945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net.codejava.spring.dao;</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java.sql.ResultSet;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java.sql.SQLException;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java.util.List;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javax.sql.DataSource;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net.codejava.spring.model.Contact;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org.springframework.dao.DataAccessException;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org.springframework.jdbc.core.JdbcTemplate;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org.springframework.jdbc.core.ResultSetExtractor;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org.springframework.jdbc.core.RowMapper;</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class ContactDAOImpl implements ContactDAO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JdbcTemplate jdbcTemplate;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ContactDAOImpl(DataSource dataSource)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jdbcTemplate = new JdbcTemplate(dataSource);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void saveOrUpdate(Contact contact)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implementation details goes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void delete(int contactId)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implementation details goes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List&lt;Contact&gt; list()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implementation details goes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 get(int contactId)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implementation details goes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366300" y="-12"/>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1800"/>
              <a:t> Pay attention to the beginning section that declares a </a:t>
            </a:r>
            <a:r>
              <a:rPr b="1" lang="en-US" sz="1800"/>
              <a:t>JdbcTemplate</a:t>
            </a:r>
            <a:r>
              <a:rPr lang="en-US" sz="1800"/>
              <a:t> and a DataSource object is injected via the constructor:</a:t>
            </a:r>
            <a:endParaRPr sz="1800"/>
          </a:p>
        </p:txBody>
      </p:sp>
      <p:sp>
        <p:nvSpPr>
          <p:cNvPr id="146" name="Google Shape;146;p8"/>
          <p:cNvSpPr txBox="1"/>
          <p:nvPr/>
        </p:nvSpPr>
        <p:spPr>
          <a:xfrm>
            <a:off x="366300" y="914400"/>
            <a:ext cx="8585700" cy="621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private JdbcTemplate jdbcTemplate;</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public ContactDAOImpl(DataSource dataSource)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jdbcTemplate = new JdbcTemplate(dataSource);</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Now, let’s look at implementation details of each method.</a:t>
            </a:r>
            <a:br>
              <a:rPr lang="en-US">
                <a:solidFill>
                  <a:schemeClr val="dk1"/>
                </a:solidFill>
                <a:latin typeface="Calibri"/>
                <a:ea typeface="Calibri"/>
                <a:cs typeface="Calibri"/>
                <a:sym typeface="Calibri"/>
              </a:rPr>
            </a:br>
            <a:r>
              <a:rPr b="1" lang="en-US">
                <a:solidFill>
                  <a:schemeClr val="dk1"/>
                </a:solidFill>
                <a:latin typeface="Calibri"/>
                <a:ea typeface="Calibri"/>
                <a:cs typeface="Calibri"/>
                <a:sym typeface="Calibri"/>
              </a:rPr>
              <a:t>Insert or update a new contact:</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public void saveOrUpdate(Contact contact)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if (contact.getId() &gt; 0)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 update</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String sql = "UPDATE contact SET name=?, email=?, address=?,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 "telephone=? WHERE contact_id=?";</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jdbcTemplate.update(sql, contact.getName(), contact.getEmail(),</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contact.getAddress(), contact.getTelephone(), contact.getId());</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 else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 insert</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String sql = "INSERT INTO contact (name, email, address, telephone)"</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 " VALUES (?, ?, ?,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jdbcTemplate.update(sql, contact.getName(), contact.getEmail(),</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contact.getAddress(), contact.getTelephone());</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Note that if the contact object having ID greater than zero, update it; otherwise that is an insert.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NOTE: For more code readability, you can use NamedParameterJdbcTemplate, instead of using question marks (?) as placeholders. Also you can use SimpleJdbcInsert class which is more convenient to use.</a:t>
            </a:r>
            <a:br>
              <a:rPr lang="en-US" sz="1800">
                <a:solidFill>
                  <a:schemeClr val="dk1"/>
                </a:solidFill>
                <a:latin typeface="Calibri"/>
                <a:ea typeface="Calibri"/>
                <a:cs typeface="Calibri"/>
                <a:sym typeface="Calibri"/>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Delete a contact:</a:t>
            </a:r>
            <a:endParaRPr/>
          </a:p>
        </p:txBody>
      </p:sp>
      <p:sp>
        <p:nvSpPr>
          <p:cNvPr id="152" name="Google Shape;152;p9"/>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void delete(int contactId)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String sql = "DELETE FROM contact WHERE contact_id=?";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jdbcTemplate.update(sql, 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List all contact:</a:t>
            </a:r>
            <a:endParaRPr/>
          </a:p>
        </p:txBody>
      </p:sp>
      <p:sp>
        <p:nvSpPr>
          <p:cNvPr id="158" name="Google Shape;158;p10"/>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List&lt;Contact&gt; list()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String sql = "SELECT * FROM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List&lt;Contact&gt; listContact = jdbcTemplate.query(sql, new RowMapper&lt;Contact&gt;()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 mapRow(ResultSet rs, int rowNum) throws SQLException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 aContact = new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aContact.setId(rs.getInt("contact_id"));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aContact.setName(rs.getString("name"));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aContact.setEmail(rs.getString("email"));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aContact.setAddress(rs.getString("address"));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aContact.setTelephone(rs.getString("telephone"));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aContact;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listContact;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t/>
            </a:r>
            <a:endParaRPr sz="3000"/>
          </a:p>
        </p:txBody>
      </p:sp>
      <p:sp>
        <p:nvSpPr>
          <p:cNvPr id="164" name="Google Shape;164;p11"/>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Notice the use of RowMapper to map a row in the result set to a POJO object. For more convenient, you can use the BeanPropertyRowMapper class like this: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List&lt;Contact&gt; list()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String sql = "SELECT * FROM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jdbcTemplate.query(sql, BeanPropertyRowMapper.newInstance(Contact.class));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Make sure that the Contact class declare the field names exactly match the column names in the database table. Using BeanPropertyRowMapper is more convenient, but performance is slower than using RowMapper.</a:t>
            </a:r>
            <a:br>
              <a:rPr lang="en-US" sz="1800">
                <a:solidFill>
                  <a:schemeClr val="dk1"/>
                </a:solidFill>
                <a:latin typeface="Calibri"/>
                <a:ea typeface="Calibri"/>
                <a:cs typeface="Calibri"/>
                <a:sym typeface="Calibri"/>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 Get a particular contact:</a:t>
            </a:r>
            <a:endParaRPr b="1"/>
          </a:p>
        </p:txBody>
      </p:sp>
      <p:sp>
        <p:nvSpPr>
          <p:cNvPr id="170" name="Google Shape;170;p12"/>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Contact get(int contactId)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String sql = "SELECT * FROM contact WHERE contact_id=" + 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jdbcTemplate.query(sql, new ResultSetExtractor&lt;Contact&gt;()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 extractData(ResultSet rs) throws SQLException,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DataAccessException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if (rs.next())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 contact = new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contact.setId(rs.getInt("contact_id"));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contact.setName(rs.getString("name"));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contact.setEmail(rs.getString("email"));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contact.setAddress(rs.getString("address"));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contact.setTelephone(rs.getString("telephone"));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null;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a:t>
            </a:r>
            <a:r>
              <a:rPr lang="en-US" sz="1800"/>
              <a:t>Notice the use of ResultSetExtractor to extract a single row as a POJO. You can also use the BeanPropertyRowMapper class like this:</a:t>
            </a:r>
            <a:endParaRPr sz="1800"/>
          </a:p>
        </p:txBody>
      </p:sp>
      <p:sp>
        <p:nvSpPr>
          <p:cNvPr id="176" name="Google Shape;176;p13"/>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Contact get(int contactId)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String sql = "SELECT * FROM Contact WHERE id=" + 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jdbcTemplate.queryForObject(sql, BeanPropertyRowMapper.newInstance(Contact.class));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It greatly simplifies the code, but in return of slower performance.</a:t>
            </a:r>
            <a:br>
              <a:rPr lang="en-US" sz="1800">
                <a:solidFill>
                  <a:schemeClr val="dk1"/>
                </a:solidFill>
                <a:latin typeface="Calibri"/>
                <a:ea typeface="Calibri"/>
                <a:cs typeface="Calibri"/>
                <a:sym typeface="Calibri"/>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 5. Coding Spring MVC Configuration</a:t>
            </a:r>
            <a:endParaRPr b="1"/>
          </a:p>
        </p:txBody>
      </p:sp>
      <p:sp>
        <p:nvSpPr>
          <p:cNvPr id="182" name="Google Shape;182;p14"/>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Java-based classes and annotations are used to configure this Spring MVC application. Here’s code of the MvcConfiguration class: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package net.codejava.spring.config;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javax.sql.DataSource;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net.codejava.spring.dao.ContactDAO;</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net.codejava.spring.dao.ContactDAOImpl;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org.springframework.context.annotation.Bean;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org.springframework.context.annotation.ComponentScan;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org.springframework.context.annotation.Configuration;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org.springframework.jdbc.datasource.DriverManagerDataSource;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org.springframework.web.servlet.ViewResolver;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org.springframework.web.servlet.config.annotation.EnableWebMvc;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org.springframework.web.servlet.config.annotation.ResourceHandlerRegistry;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org.springframework.web.servlet.config.annotation.WebMvcConfigurerAdapter;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org.springframework.web.servlet.view.InternalResourceViewResolver;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@Configuration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@ComponentScan(basePackages="net.codejava.spring")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@EnableWebMvc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class MvcConfiguration extends WebMvcConfigurerAdapter{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@Bean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ViewResolver getViewResolver(){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InternalResourceViewResolver resolver = new InternalResourceViewResolver();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resolver.setPrefix("/WEB-INF/views/");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resolver.setSuffix(".jsp");</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resolver;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@Override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void addResourceHandlers(ResourceHandlerRegistry registry)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registry.addResourceHandler("/resources/").addResourceLocations("/resources/");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@Bean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DataSource getDataSource()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DriverManagerDataSource dataSource = new DriverManagerDataSource();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dataSource.setDriverClassName("com.mysql.jdbc.Driver");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dataSource.setUrl("jdbc:mysql://localhost:3306/contactdb");</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dataSource.setUsername("root");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dataSource.setPassword("P@ssw0rd");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@Bean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ContactDAO getContactDAO()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new ContactDAOImpl(getDataSource());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Notice the getDataSource() method returns a configured DataSource bean. You may have to change the database URL, username and password according to your environments.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getContactDAO() method returns an implementation of the ContactDAO interface, which is the ContactDAOImpl class. This bean will be injected to the controller class, which is described below.</a:t>
            </a:r>
            <a:br>
              <a:rPr lang="en-US" sz="1800">
                <a:solidFill>
                  <a:schemeClr val="dk1"/>
                </a:solidFill>
                <a:latin typeface="Calibri"/>
                <a:ea typeface="Calibri"/>
                <a:cs typeface="Calibri"/>
                <a:sym typeface="Calibri"/>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6. Configuring Spring MVC Dispatcher Servlet</a:t>
            </a:r>
            <a:endParaRPr/>
          </a:p>
        </p:txBody>
      </p:sp>
      <p:sp>
        <p:nvSpPr>
          <p:cNvPr id="188" name="Google Shape;188;p15"/>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And to enable Spring MVC for our Java web application, update the web deployment descriptor file (web.xml) as below:</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&lt;?xml version="1.0" encoding="UTF-8"?&gt;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&lt;web-app version="2.4" xmlns="http://java.sun.com/xml/ns/j2ee"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xmlns:xsi="http://www.w3.org/2001/XMLSchema-instance"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xsi:schemaLocation="http://java.sun.com/xml/ns/j2ee http://java.sun.com/xml/ns/j2ee/web-app_2_4.xsd"&gt;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&lt;display-name&gt;SpringMvcJdbcTemplate&lt;/display-name&gt;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&lt;context-param&gt;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&lt;param-name&gt;contextClass&lt;/param-name&gt;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&lt;param-value&gt;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org.springframework.web.context.support.AnnotationConfigWebApplicationContext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&lt;/param-value&gt;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&lt;/context-param&gt;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&lt;listener&gt;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&lt;listener-class&gt;org.springframework.web.context.ContextLoaderListener&lt;/listener-class&gt;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&lt;/listener&gt;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&lt;servlet-name&gt;SpringDispatcher&lt;/servlet-name&gt;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&lt;servlet-class&gt;org.springframework.web.servlet.DispatcherServlet&lt;/servlet-class&gt;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&lt;init-param&gt;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&lt;param-name&gt;contextClass&lt;/param-name&gt;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&lt;param-value&gt;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org.springframework.web.context.support.AnnotationConfigWebApplicationContext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&lt;/param-value&gt;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&lt;/init-param&gt;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&lt;init-param&gt;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&lt;param-name&gt;contextConfigLocation&lt;/param-name&gt;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&lt;param-value&gt;net.codejava.spring&lt;/param-value&gt;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&lt;/init-param&gt;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&lt;load-on-startup&gt;1&lt;/load-on-startup&gt;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&lt;servlet-mapping&gt;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&lt;servlet-name&gt;SpringDispatcher&lt;/servlet-name&gt;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&lt;url-pattern&gt;/&lt;/url-pattern&gt;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&lt;/servlet-mapping&gt;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&lt;session-config&gt;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&lt;session-timeout&gt;30&lt;/session-timeout&gt;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&lt;/session-config&gt;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&lt;/web-app&gt;</a:t>
            </a:r>
            <a:br>
              <a:rPr lang="en-US" sz="1800">
                <a:solidFill>
                  <a:schemeClr val="dk1"/>
                </a:solidFill>
                <a:latin typeface="Calibri"/>
                <a:ea typeface="Calibri"/>
                <a:cs typeface="Calibri"/>
                <a:sym typeface="Calibri"/>
              </a:rPr>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7. Coding Spring Controller Class</a:t>
            </a:r>
            <a:endParaRPr/>
          </a:p>
        </p:txBody>
      </p:sp>
      <p:sp>
        <p:nvSpPr>
          <p:cNvPr id="194" name="Google Shape;194;p16"/>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Skeleton of the HomeController class: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class HomeController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@Autowired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ContactDAO contactDAO;</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handler methods go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Notice we use the @Autowired annotation to let Spring inject an instance of the ContactDAO implementation into this controller automatically. Each handler method uses this contactDAO object to perform necessary CRUD operations. Let’s see implementation details of each method.</a:t>
            </a:r>
            <a:br>
              <a:rPr lang="en-US" sz="1800">
                <a:solidFill>
                  <a:schemeClr val="dk1"/>
                </a:solidFill>
                <a:latin typeface="Calibri"/>
                <a:ea typeface="Calibri"/>
                <a:cs typeface="Calibri"/>
                <a:sym typeface="Calibri"/>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Spring MVC and JDBC</a:t>
            </a:r>
            <a:endParaRPr sz="3000"/>
          </a:p>
        </p:txBody>
      </p:sp>
      <p:sp>
        <p:nvSpPr>
          <p:cNvPr id="91" name="Google Shape;91;p2"/>
          <p:cNvSpPr txBox="1"/>
          <p:nvPr/>
        </p:nvSpPr>
        <p:spPr>
          <a:xfrm>
            <a:off x="914400" y="914400"/>
            <a:ext cx="8229600" cy="529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Spring makes it easy to work with JDBC through the use of JdbcTemplate and related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classes in the org.springframework.jdbc.core and related packages.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tutorial is demonstrating how to integrate JdbcTemplate in a Spring MVC application.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sample application in this tutorial manages a contact list that looks like this: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Contact list Spring MVC JdbcTemplate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sample application is developed using the following technologies (you can use newer versions):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Java 7</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Eclipse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Spring framework 4.0</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JSTL 1.2</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MySQL Database 5.5</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Maven 3</a:t>
            </a:r>
            <a:br>
              <a:rPr lang="en-US" sz="1800">
                <a:solidFill>
                  <a:schemeClr val="dk1"/>
                </a:solidFill>
                <a:latin typeface="Calibri"/>
                <a:ea typeface="Calibri"/>
                <a:cs typeface="Calibri"/>
                <a:sym typeface="Calibri"/>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Handler method for listing all contacts (also served as home page):</a:t>
            </a:r>
            <a:endParaRPr/>
          </a:p>
        </p:txBody>
      </p:sp>
      <p:sp>
        <p:nvSpPr>
          <p:cNvPr id="200" name="Google Shape;200;p17"/>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@RequestMapping(value="/")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ModelAndView listContact(ModelAndView model) throws IOException{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List&lt;Contact&gt; listContact = contactDAO.list();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model.addObject("listContact", listContact);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model.setViewName("home");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model;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Handler method for displaying new contact form: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@RequestMapping(value = "/newContact", method = RequestMethod.GET)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ModelAndView newContact(ModelAndView model)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 newContact = new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model.addObject("contact", newContact);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model.setViewName("ContactForm");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model;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Handler method for inserting/updating a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@RequestMapping(value = "/saveContact", method = RequestMethod.POST)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ModelAndView saveContact(@ModelAttribute Contact contact)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contactDAO.saveOrUpdate(contact);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new ModelAndView("redirect:/");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Handler method for deleting a contact:</a:t>
            </a:r>
            <a:endParaRPr/>
          </a:p>
        </p:txBody>
      </p:sp>
      <p:sp>
        <p:nvSpPr>
          <p:cNvPr id="206" name="Google Shape;206;p18"/>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@RequestMapping(value = "/deleteContact", method = RequestMethod.GET)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ModelAndView deleteContact(HttpServletRequest request)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int contactId = Integer.parseInt(request.getParameter("id"));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contactDAO.delete(contactId);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new ModelAndView("redirect:/");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Handler method for retrieving details of a particular contact for editing:</a:t>
            </a:r>
            <a:endParaRPr/>
          </a:p>
        </p:txBody>
      </p:sp>
      <p:sp>
        <p:nvSpPr>
          <p:cNvPr id="212" name="Google Shape;212;p19"/>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@RequestMapping(value = "/editContact", method = RequestMethod.GET)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ModelAndView editContact(HttpServletRequest request)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int contactId = Integer.parseInt(request.getParameter("id"));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 contact = contactDAO.get(contactId);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ModelAndView model = new ModelAndView("ContactForm");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model.addObject("contact",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return model;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 8. Coding Contact Listing Page (Home Page)</a:t>
            </a:r>
            <a:endParaRPr/>
          </a:p>
        </p:txBody>
      </p:sp>
      <p:sp>
        <p:nvSpPr>
          <p:cNvPr id="218" name="Google Shape;218;p20"/>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Here’s source code of the home.jsp page that displays the contact list as well as action links for creating new, editing and deleting a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&lt;%@page contentType="text/html" pageEncoding="UTF-8"%&gt;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&lt;!DOCTYPE HTML PUBLIC "-//W3C//DTD HTML 4.01 Transitional//EN"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"http://www.w3.org/TR/html4/loose.dtd"&gt;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 taglib uri="http://java.sun.com/jsp/jstl/core" prefix="c" %&gt;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&lt;html&gt;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&lt;head&gt;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&lt;meta http-equiv="Content-Type" content="text/html; charset=UTF-8"&gt;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&lt;title&gt;Contact Manager Home&lt;/title&gt;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&lt;/head&gt;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&lt;body&gt;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&lt;div align="center"&gt;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&lt;h1&gt;Contact List&lt;/h1&gt;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&lt;h3&gt;&lt;a href="/newContact"&gt;New Contact&lt;/a&gt;&lt;/h3&gt;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&lt;table border="1"&gt;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&lt;th&gt;No&lt;/th&gt;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&lt;th&gt;Name&lt;/th&gt;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&lt;th&gt;Email&lt;/th&gt;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&lt;th&gt;Address&lt;/th&gt;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&lt;th&gt;Telephone&lt;/th&gt;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&lt;th&gt;Action&lt;/th&gt;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&lt;c:forEach var="contact" items="${listContact}" varStatus="status"&gt;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&lt;td&gt;${status.index + 1}&lt;/td&gt;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&lt;td&gt;${contact.name}&lt;/td&gt;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&lt;td&gt;${contact.email}&lt;/td&gt;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&lt;td&gt;${contact.address}&lt;/td&gt;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&lt;td&gt;${contact.telephone}&lt;/td&gt;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 href="/editContact?id=${contact.id}"&gt;Edit&lt;/a&gt;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&amp;nbsp;&amp;nbsp;&amp;nbsp;&amp;nbsp;</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 href="/deleteContact?id=${contact.id}"&gt;Delete&lt;/a&gt;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&lt;/c:forEach&gt;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&lt;/table&gt;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&lt;/div&gt;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&lt;/body&gt;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&lt;/html&gt;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Notice this JSP page uses JSTL and EL expressions.</a:t>
            </a:r>
            <a:br>
              <a:rPr lang="en-US" sz="1800">
                <a:solidFill>
                  <a:schemeClr val="dk1"/>
                </a:solidFill>
                <a:latin typeface="Calibri"/>
                <a:ea typeface="Calibri"/>
                <a:cs typeface="Calibri"/>
                <a:sym typeface="Calibri"/>
              </a:rPr>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lang="en-US" sz="3000"/>
              <a:t>9. Coding Contact Form Page</a:t>
            </a:r>
            <a:endParaRPr/>
          </a:p>
        </p:txBody>
      </p:sp>
      <p:sp>
        <p:nvSpPr>
          <p:cNvPr id="224" name="Google Shape;224;p21"/>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contact form page (ContactForm.jsp) displays details of a contact for creating new or updating old one. Here’s its full source code: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 page language="java" contentType="text/html; charset=UTF-8"</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pageEncoding="UTF-8"%&gt;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 taglib prefix="form" uri="http://www.springframework.org/tags/form"%&gt;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&lt;!DOCTYPE html PUBLIC "-//W3C//DTD HTML 4.01 Transitional//EN"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"http://www.w3.org/TR/html4/loose.dtd"&gt;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&lt;html&gt;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&lt;head&gt;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&lt;meta http-equiv="Content-Type" content="text/html; charset=UTF-8"&gt;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&lt;title&gt;New/Edit Contact&lt;/title&gt;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&lt;/head&gt;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&lt;body&gt;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&lt;div align="center"&gt;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&lt;h1&gt;New/Edit Contact&lt;/h1&gt;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&lt;form:form action="saveContact" method="post" modelAttribute="contact"&gt;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&lt;table&gt;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&lt;form:hidden path="id"/&gt;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&lt;td&gt;Name:&lt;/td&gt;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&lt;td&gt;&lt;form:input path="name" /&gt;&lt;/td&gt;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&lt;td&gt;Email:&lt;/td&gt;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&lt;td&gt;&lt;form:input path="email" /&gt;&lt;/td&gt;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&lt;td&gt;Address:&lt;/td&gt;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&lt;td&gt;&lt;form:input path="address" /&gt;&lt;/td&gt;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&lt;td&gt;Telephone:&lt;/td&gt;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&lt;td&gt;&lt;form:input path="telephone" /&gt;&lt;/td&gt;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&lt;td colspan="2" align="center"&gt;&lt;input type="submit" value="Save"&gt;&lt;/td&gt;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&lt;/tr&gt;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&lt;/table&gt;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&lt;/form:form&gt;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&lt;/div&gt;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&lt;/body&gt;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&lt;/html&gt;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Notice that this JSP page uses Spring form tags to bind the values of the form to a model object.</a:t>
            </a:r>
            <a:br>
              <a:rPr lang="en-US" sz="1800">
                <a:solidFill>
                  <a:schemeClr val="dk1"/>
                </a:solidFill>
                <a:latin typeface="Calibri"/>
                <a:ea typeface="Calibri"/>
                <a:cs typeface="Calibri"/>
                <a:sym typeface="Calibri"/>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t/>
            </a:r>
            <a:endParaRPr sz="3000"/>
          </a:p>
        </p:txBody>
      </p:sp>
      <p:sp>
        <p:nvSpPr>
          <p:cNvPr id="230" name="Google Shape;230;p22"/>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To test out the application, you can download the Eclipse project or deploy the attached WAR file at your convenience.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Open in browser http://localhost:8080/SpringMvcJdbcTemplate/</a:t>
            </a:r>
            <a:br>
              <a:rPr lang="en-US" sz="1800">
                <a:solidFill>
                  <a:schemeClr val="dk1"/>
                </a:solidFill>
                <a:latin typeface="Calibri"/>
                <a:ea typeface="Calibri"/>
                <a:cs typeface="Calibri"/>
                <a:sym typeface="Calibri"/>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4278789f88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References</a:t>
            </a:r>
            <a:endParaRPr/>
          </a:p>
        </p:txBody>
      </p:sp>
      <p:sp>
        <p:nvSpPr>
          <p:cNvPr id="236" name="Google Shape;236;g24278789f88_0_2"/>
          <p:cNvSpPr txBox="1"/>
          <p:nvPr/>
        </p:nvSpPr>
        <p:spPr>
          <a:xfrm>
            <a:off x="457200" y="1475625"/>
            <a:ext cx="67314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3"/>
              </a:rPr>
              <a:t>https://www.codejava.net/frameworks/spring/spring-mvc-with-jdbctemplate-example</a:t>
            </a:r>
            <a:endParaRPr>
              <a:latin typeface="Calibri"/>
              <a:ea typeface="Calibri"/>
              <a:cs typeface="Calibri"/>
              <a:sym typeface="Calibri"/>
            </a:endParaRPr>
          </a:p>
        </p:txBody>
      </p:sp>
      <p:pic>
        <p:nvPicPr>
          <p:cNvPr descr="Learn how to develop a Java web application to manage information in a relational database using Spring MVC and Spring JDBC. You will see how Spring simplifies writing code with JDBC.&#10;&#10;- Sofware programs used: Java Development Kit, MySQL Community server, Apache Tomcat server, Eclipse IDE.&#10;&#10;- Technologies used: Spring framework, Spring MVC, Spring JDBC, Java Servlet, JSP, JSTL, JUnit, Maven.&#10;&#10;You can also refer to text-based version: https://www.codejava.net/frameworks/spring/spring-mvc-with-jdbctemplate-example" id="237" name="Google Shape;237;g24278789f88_0_2" title="Java Spring MVC and JDBC CRUD Tutorial (Web App using Eclipse, Tomcat, MySQL and JUnit)">
            <a:hlinkClick r:id="rId4"/>
          </p:cNvPr>
          <p:cNvPicPr preferRelativeResize="0"/>
          <p:nvPr/>
        </p:nvPicPr>
        <p:blipFill>
          <a:blip r:embed="rId5">
            <a:alphaModFix/>
          </a:blip>
          <a:stretch>
            <a:fillRect/>
          </a:stretch>
        </p:blipFill>
        <p:spPr>
          <a:xfrm>
            <a:off x="783550" y="2372725"/>
            <a:ext cx="7576900" cy="42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4278789f88_0_1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Spring MVC control flow</a:t>
            </a:r>
            <a:endParaRPr/>
          </a:p>
        </p:txBody>
      </p:sp>
      <p:pic>
        <p:nvPicPr>
          <p:cNvPr id="97" name="Google Shape;97;g24278789f88_0_15"/>
          <p:cNvPicPr preferRelativeResize="0"/>
          <p:nvPr/>
        </p:nvPicPr>
        <p:blipFill>
          <a:blip r:embed="rId3">
            <a:alphaModFix/>
          </a:blip>
          <a:stretch>
            <a:fillRect/>
          </a:stretch>
        </p:blipFill>
        <p:spPr>
          <a:xfrm>
            <a:off x="3421575" y="3144038"/>
            <a:ext cx="5734050" cy="3552825"/>
          </a:xfrm>
          <a:prstGeom prst="rect">
            <a:avLst/>
          </a:prstGeom>
          <a:noFill/>
          <a:ln>
            <a:noFill/>
          </a:ln>
        </p:spPr>
      </p:pic>
      <p:pic>
        <p:nvPicPr>
          <p:cNvPr id="98" name="Google Shape;98;g24278789f88_0_15"/>
          <p:cNvPicPr preferRelativeResize="0"/>
          <p:nvPr/>
        </p:nvPicPr>
        <p:blipFill>
          <a:blip r:embed="rId4">
            <a:alphaModFix/>
          </a:blip>
          <a:stretch>
            <a:fillRect/>
          </a:stretch>
        </p:blipFill>
        <p:spPr>
          <a:xfrm>
            <a:off x="196722" y="1596247"/>
            <a:ext cx="3224850" cy="161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278789f88_0_2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Spring MVC architecture</a:t>
            </a:r>
            <a:endParaRPr/>
          </a:p>
        </p:txBody>
      </p:sp>
      <p:pic>
        <p:nvPicPr>
          <p:cNvPr id="104" name="Google Shape;104;g24278789f88_0_22"/>
          <p:cNvPicPr preferRelativeResize="0"/>
          <p:nvPr/>
        </p:nvPicPr>
        <p:blipFill>
          <a:blip r:embed="rId3">
            <a:alphaModFix/>
          </a:blip>
          <a:stretch>
            <a:fillRect/>
          </a:stretch>
        </p:blipFill>
        <p:spPr>
          <a:xfrm>
            <a:off x="723550" y="1417638"/>
            <a:ext cx="7696909" cy="5135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278789f88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Class Diagram</a:t>
            </a:r>
            <a:endParaRPr/>
          </a:p>
        </p:txBody>
      </p:sp>
      <p:pic>
        <p:nvPicPr>
          <p:cNvPr id="110" name="Google Shape;110;g24278789f88_0_9"/>
          <p:cNvPicPr preferRelativeResize="0"/>
          <p:nvPr/>
        </p:nvPicPr>
        <p:blipFill>
          <a:blip r:embed="rId3">
            <a:alphaModFix/>
          </a:blip>
          <a:stretch>
            <a:fillRect/>
          </a:stretch>
        </p:blipFill>
        <p:spPr>
          <a:xfrm>
            <a:off x="1262625" y="1485713"/>
            <a:ext cx="6948114" cy="5135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1. Creating MySQL database table</a:t>
            </a:r>
            <a:endParaRPr b="1" sz="2400"/>
          </a:p>
        </p:txBody>
      </p:sp>
      <p:sp>
        <p:nvSpPr>
          <p:cNvPr id="116" name="Google Shape;116;p3"/>
          <p:cNvSpPr txBox="1"/>
          <p:nvPr/>
        </p:nvSpPr>
        <p:spPr>
          <a:xfrm>
            <a:off x="914400" y="914400"/>
            <a:ext cx="82296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Execute the following MySQL script to create a database named student and a table named </a:t>
            </a:r>
            <a:r>
              <a:rPr b="1" lang="en-US" sz="1800">
                <a:solidFill>
                  <a:schemeClr val="dk1"/>
                </a:solidFill>
                <a:latin typeface="Calibri"/>
                <a:ea typeface="Calibri"/>
                <a:cs typeface="Calibri"/>
                <a:sym typeface="Calibri"/>
              </a:rPr>
              <a:t>contact</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CREATE TABLE `contact`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`contact_id` int(11) NOT NULL AUTO_INCREMENT,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`name` varchar(45) NOT NULL,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`email` varchar(45) NOT NULL,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`address` varchar(45) NOT NULL,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`telephone` varchar(45) NOT NULL,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PRIMARY KEY (`contact_id`)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Font typeface="Arial"/>
              <a:buNone/>
            </a:pPr>
            <a:r>
              <a:rPr b="1" lang="en-US" sz="2400"/>
              <a:t>2. Creating Maven Project in Eclipse</a:t>
            </a:r>
            <a:endParaRPr b="1" sz="2400"/>
          </a:p>
        </p:txBody>
      </p:sp>
      <p:sp>
        <p:nvSpPr>
          <p:cNvPr id="122" name="Google Shape;122;p4"/>
          <p:cNvSpPr txBox="1"/>
          <p:nvPr/>
        </p:nvSpPr>
        <p:spPr>
          <a:xfrm>
            <a:off x="914400" y="914400"/>
            <a:ext cx="8229600" cy="1665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It’s recommended to use spring-mvc-archetype to create the project (See: Creating a Spring MVC project using Maven and Eclipse in one minute). Here’s the project’s final structure: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Spring MVC JDBC Project structure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following XML section in pom.xml file is for adding dependencies configuration to the project: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&lt;properties&gt;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&lt;java.version&gt;1.7&lt;/java.version&gt;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&lt;spring.version&gt;4.0.3.RELEASE&lt;/spring.version&gt;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&lt;cglib.version&gt;2.2.2&lt;/cglib.version&gt;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&lt;/properties&gt;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&lt;dependencies&gt;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 Spring core &amp; mvc --&gt;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&lt;groupId&gt;org.springframework&lt;/groupId&gt;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&lt;artifactId&gt;spring-context&lt;/artifactId&gt;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&lt;version&gt;${spring.version}&lt;/version&gt;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&lt;groupId&gt;org.springframework&lt;/groupId&gt;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&lt;artifactId&gt;spring-webmvc&lt;/artifactId&gt;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&lt;version&gt;${spring.version}&lt;/version&gt;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&lt;groupId&gt;org.springframework&lt;/groupId&gt;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&lt;artifactId&gt;spring-orm&lt;/artifactId&gt;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&lt;version&gt;${spring.version}&lt;/version&gt;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&lt;type&gt;jar&lt;/type&gt;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&lt;scope&gt;compile&lt;/scope&gt;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 CGLib for @Configuration --&gt;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&lt;groupId&gt;cglib&lt;/groupId&gt;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&lt;artifactId&gt;cglib-nodep&lt;/artifactId&gt;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&lt;version&gt;${cglib.version}&lt;/version&gt;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&lt;scope&gt;runtime&lt;/scope&gt;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 Servlet Spec --&gt;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&lt;groupId&gt;javax.servlet&lt;/groupId&gt;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&lt;artifactId&gt;javax.servlet-api&lt;/artifactId&gt;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&lt;version&gt;3.1.0&lt;/version&gt;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&lt;scope&gt;provided&lt;/scope&gt;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&lt;groupId&gt;javax.servlet.jsp&lt;/groupId&gt;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&lt;artifactId&gt;javax.servlet.jsp-api&lt;/artifactId&gt;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&lt;version&gt;2.3.1&lt;/version&gt;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&lt;scope&gt;provided&lt;/scope&gt;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&lt;groupId&gt;jstl&lt;/groupId&gt;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&lt;artifactId&gt;jstl&lt;/artifactId&gt;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&lt;version&gt;1.2&lt;/version&gt;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&lt;/dependency&gt;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&lt;/dependencies&gt;</a:t>
            </a:r>
            <a:br>
              <a:rPr lang="en-US" sz="1800">
                <a:solidFill>
                  <a:schemeClr val="dk1"/>
                </a:solidFill>
                <a:latin typeface="Calibri"/>
                <a:ea typeface="Calibri"/>
                <a:cs typeface="Calibri"/>
                <a:sym typeface="Calibri"/>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 3. Coding Model Class</a:t>
            </a:r>
            <a:endParaRPr b="1"/>
          </a:p>
        </p:txBody>
      </p:sp>
      <p:sp>
        <p:nvSpPr>
          <p:cNvPr id="128" name="Google Shape;128;p5"/>
          <p:cNvSpPr txBox="1"/>
          <p:nvPr/>
        </p:nvSpPr>
        <p:spPr>
          <a:xfrm>
            <a:off x="914400" y="914400"/>
            <a:ext cx="8229600" cy="612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model class - Contact.java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package net.codejava.spring.model;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class Contact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int 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String name;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String email;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String address;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private String telephone;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Contact(String name, String email, String address, String telephone)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this.name = name;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this.email = email;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this.address = address;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this.telephone = telephone;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getters and setters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This class simply maps a row in the table contact to a plain old Java object (POJO) - Contact.</a:t>
            </a:r>
            <a:br>
              <a:rPr lang="en-US" sz="1800">
                <a:solidFill>
                  <a:schemeClr val="dk1"/>
                </a:solidFill>
                <a:latin typeface="Calibri"/>
                <a:ea typeface="Calibri"/>
                <a:cs typeface="Calibri"/>
                <a:sym typeface="Calibri"/>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Calibri"/>
              <a:buNone/>
            </a:pPr>
            <a:r>
              <a:rPr b="1" lang="en-US" sz="3000"/>
              <a:t> 4. Coding DAO Classes</a:t>
            </a:r>
            <a:endParaRPr b="1"/>
          </a:p>
        </p:txBody>
      </p:sp>
      <p:sp>
        <p:nvSpPr>
          <p:cNvPr id="134" name="Google Shape;134;p6"/>
          <p:cNvSpPr txBox="1"/>
          <p:nvPr/>
        </p:nvSpPr>
        <p:spPr>
          <a:xfrm>
            <a:off x="914400" y="914400"/>
            <a:ext cx="8229600" cy="54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ContactDAO interface defines methods for performing CRUD operations on the contact table: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package net.codejava.spring.dao;</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java.util.List;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import net.codejava.spring.model.Contact;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Defines DAO operations for the contact model.</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 @author www.codejava.net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public interface ContactDAO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void saveOrUpdate(Contact contact);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void delete(int 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Contact get(int contactId);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public List&lt;Contact&gt; list();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