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OY9ENRKuV4d8Z13iXEaTvF3pr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757a68b46_0_4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7757a68b46_0_4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757a68b46_0_4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7757a68b46_0_4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757a68b46_0_1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757a68b46_0_1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757a68b46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757a68b46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57a68b46_0_13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57a68b46_0_13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757a68b46_0_1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757a68b46_0_1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757a68b46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757a68b46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757a68b46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757a68b46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757a68b46_0_2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7757a68b46_0_2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757a68b46_0_2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7757a68b46_0_2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757a68b46_0_31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7757a68b46_0_31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7757a68b46_0_36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7757a68b46_0_36:notes"/>
          <p:cNvSpPr/>
          <p:nvPr>
            <p:ph idx="2" type="sldImg"/>
          </p:nvPr>
        </p:nvSpPr>
        <p:spPr>
          <a:xfrm>
            <a:off x="1260194" y="80188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4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4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6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/>
          <p:nvPr/>
        </p:nvSpPr>
        <p:spPr>
          <a:xfrm>
            <a:off x="914400" y="914400"/>
            <a:ext cx="822924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>
            <p:ph type="title"/>
          </p:nvPr>
        </p:nvSpPr>
        <p:spPr>
          <a:xfrm>
            <a:off x="571975" y="3055973"/>
            <a:ext cx="82293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						</a:t>
            </a:r>
            <a:r>
              <a:rPr lang="en-US" sz="32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  <a:t>Session 5</a:t>
            </a:r>
            <a:endParaRPr sz="320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r>
              <a:rPr b="0" lang="en-US" sz="2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CSS, CSS Grid</a:t>
            </a:r>
            <a:endParaRPr b="0" sz="26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                         Bootstrap CSS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				 Responsive layouts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57a68b46_0_4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Responsive Utilities</a:t>
            </a:r>
            <a:endParaRPr/>
          </a:p>
        </p:txBody>
      </p:sp>
      <p:sp>
        <p:nvSpPr>
          <p:cNvPr id="156" name="Google Shape;156;g27757a68b46_0_41"/>
          <p:cNvSpPr txBox="1"/>
          <p:nvPr/>
        </p:nvSpPr>
        <p:spPr>
          <a:xfrm>
            <a:off x="914400" y="914400"/>
            <a:ext cx="822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includes responsive utility classes that allow you to control the visibility and alignment of elements based on screen sizes.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class="d-none d-md-block"&gt;Visible on medium and larger screens&lt;/div&gt;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class="text-center"&gt;Center-aligned text&lt;/div&gt;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757a68b46_0_4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Customization and Theming</a:t>
            </a:r>
            <a:endParaRPr/>
          </a:p>
        </p:txBody>
      </p:sp>
      <p:sp>
        <p:nvSpPr>
          <p:cNvPr id="162" name="Google Shape;162;g27757a68b46_0_46"/>
          <p:cNvSpPr txBox="1"/>
          <p:nvPr/>
        </p:nvSpPr>
        <p:spPr>
          <a:xfrm>
            <a:off x="914400" y="914400"/>
            <a:ext cx="8229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can be customized and themed to match your project's design. You can adjust variables, apply custom CSS styles, and even generate a customized version of Bootstrap using the official Bootstrap customization tool.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Getting Started with Bootstrap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using Bootstrap, you can link the Bootstrap CSS and JavaScript files in your HTML document. You can download Bootstrap files from the official website or use a content delivery network (CDN) to include them in your project.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Include Bootstrap CSS and JavaScript files --&gt;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&lt;link rel="stylesheet" href="https://cdn.jsdelivr.net/npm/bootstrap@5.5.0/dist/css/bootstrap.min.css"&gt;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 src="https://cdn.jsdelivr.net/npm/bootstrap@5.5.0/dist/js/bootstrap.bundle.min.js"&gt;&lt;/script&gt;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757a68b46_0_126"/>
          <p:cNvSpPr txBox="1"/>
          <p:nvPr/>
        </p:nvSpPr>
        <p:spPr>
          <a:xfrm>
            <a:off x="413850" y="280825"/>
            <a:ext cx="8513400" cy="6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&lt;!DOCTYPE 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&lt;meta charset="UTF-8"&gt;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&lt;title&gt;Insert title here&lt;/title&gt;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&lt;!-- Include Bootstrap CSS and JavaScript files --&gt;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&lt;link rel="stylesheet" href="https://cdn.jsdelivr.net/npm/bootstrap@5.2.3/dist/css/bootstrap.min.css"&gt;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&lt;/head&gt;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&lt;div class="container mt-5"&gt;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&lt;pre&gt;I</a:t>
            </a:r>
            <a:r>
              <a:rPr b="1" lang="en-US" sz="1000"/>
              <a:t>n this example: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We use the container class to create a container element that holds the rows and columns.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Inside the container, we create a row using the row class.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Within the row, we use col-md-4 classes to create three columns of equal width on medium screens and larger.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/>
              <a:t>    Each column contains a Bootstrap card component with sample content.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&lt;/pre&gt;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&lt;div class="row"&gt;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1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2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&lt;div class="col-md-4"&gt;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&lt;div class="card"&gt;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&lt;div class="card-body"&gt;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  Column 3 Content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  &lt;/div&gt;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&lt;/body&gt;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/>
              <a:t>&lt;/html&gt;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7757a68b46_0_126"/>
          <p:cNvSpPr txBox="1"/>
          <p:nvPr/>
        </p:nvSpPr>
        <p:spPr>
          <a:xfrm>
            <a:off x="3724600" y="147800"/>
            <a:ext cx="3399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Example Bootstrap Grid</a:t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Creating Responsive Layouts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914400" y="914400"/>
            <a:ext cx="8229240" cy="77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reate layouts that adapt to various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Principles</a:t>
            </a:r>
            <a:br>
              <a:rPr b="1" i="0" lang="en-US" sz="1800" u="none" cap="none" strike="noStrike"/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Importance of Mobile-Friendly Layouts: Increasing mobile device usage.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Fluid Layouts: Designing layouts that adapt to different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Viewport Meta Tag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`&lt;meta name="viewport" content="width=device-width, initial-scale=1.0"&gt;`: Setting the viewport for responsive behavior.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 Queries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Syntax: `@media (max-width: 768px) { ... }`.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Applying Different Styles: Adjusting styles based on screen width.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757a68b46_0_5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Layouts contd..</a:t>
            </a:r>
            <a:endParaRPr b="1" sz="2400"/>
          </a:p>
        </p:txBody>
      </p:sp>
      <p:sp>
        <p:nvSpPr>
          <p:cNvPr id="180" name="Google Shape;180;g27757a68b46_0_5"/>
          <p:cNvSpPr txBox="1"/>
          <p:nvPr/>
        </p:nvSpPr>
        <p:spPr>
          <a:xfrm>
            <a:off x="545175" y="1176475"/>
            <a:ext cx="78768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Flexbox for Responsive Layouts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Quick Introduction to Flexbox: Flexible layout system for one-dimensional layouts.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Combining Flexbox and CSS Grid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Flexbox within grid cells for more flexible alignment.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Grid for overall layout structure, Flexbox for item alignment.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Images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`max-width: 100%`: Ensuring images scale within their container.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`srcset` attribute: Providing multiple image sources for different screen resolutions.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Mobile-First Design Approach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Starting with the mobile layout and enhancing for larger screens.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Benefits: Faster load times, improved user experience.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and Debugging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Using browser developer tools to simulate different screen sizes.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Debugging responsive issues.</a:t>
            </a:r>
            <a:br>
              <a:rPr lang="en-US" sz="18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757a68b46_0_134"/>
          <p:cNvSpPr txBox="1"/>
          <p:nvPr>
            <p:ph type="title"/>
          </p:nvPr>
        </p:nvSpPr>
        <p:spPr>
          <a:xfrm>
            <a:off x="504225" y="126852"/>
            <a:ext cx="8229300" cy="58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Keynotes</a:t>
            </a:r>
            <a:endParaRPr b="1"/>
          </a:p>
        </p:txBody>
      </p:sp>
      <p:sp>
        <p:nvSpPr>
          <p:cNvPr id="186" name="Google Shape;186;g27757a68b46_0_134"/>
          <p:cNvSpPr txBox="1"/>
          <p:nvPr/>
        </p:nvSpPr>
        <p:spPr>
          <a:xfrm>
            <a:off x="399075" y="576425"/>
            <a:ext cx="8439600" cy="6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Introduction to CSS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 What is CSS?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stands for Cascading Style Sheets.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It's a stylesheet language used to describe the presentation of web pages.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separates content from presentation, making it easier to control the design of a website.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How CSS Works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is applied to HTML elements to control their appearance.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Selectors are used to target specific elements for styling.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define how elements should look (colors, fonts, spacing, etc.).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Values set the specific style for the selected element.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CSS Selectors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Selectors target HTML elements for styling.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Types of selectors include element selectors, class selectors, ID selectors, and more.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Cascading order and specificity determine which styles take precedence.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 CSS Properties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control various aspects of element appearance.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Common properties include color, font-family, padding, margin, border, and more.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Properties can be grouped into categories like text, box model, and layout.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5. Styling Text and Boxes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properties allow control over text styles (font, size, color) and alignment.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The box model properties define spacing around elements (padding, margin, border).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Combining properties allows for complex designs.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CSS Grid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1. Introduction to CSS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CSS Grid is a two-dimensional layout system.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It allows for precise control over rows and columns in a grid.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Perfect for creating complex layouts with ease.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2. Defining a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display: grid; turns an element into a grid container.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grid-template-columns and grid-template-rows define grid tracks.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3. Placing Items in the Grid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grid-column and grid-row place items in specific grid cells.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grid-area creates named grid areas for more organized layouts.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4. Spacing and Alignment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grid-gap sets space between rows and columns.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   - justify-content and align-items control alignment.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757a68b46_0_140"/>
          <p:cNvSpPr txBox="1"/>
          <p:nvPr/>
        </p:nvSpPr>
        <p:spPr>
          <a:xfrm>
            <a:off x="295600" y="133025"/>
            <a:ext cx="8690700" cy="6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Bootstrap CSS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1. Introduction to Bootstrap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 is a popular front-end framework.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Provides pre-designed components and styles for rapid development.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2. Grid System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Bootstrap's grid system uses a 12-column layout.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Rows and columns create responsive layouts.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3. Components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Buttons, forms, navigation bars, cards, modals, and more.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Use pre-styled components for consistent design.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4. Styling with Utility Classes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Bootstrap offers utility classes for quick styling.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   - Examples include text alignment, colors, and spacing.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/>
              <a:t>Creating Responsive Layouts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1. Importance of Responsive Design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Websites need to adapt to various screen sizes and devices.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Mobile-first approach: Design for small screens and scale up.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2. Viewport Meta Tag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&lt;meta name="viewport" content="width=device-width, initial-scale=1.0"&gt;.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Sets the viewport width to the device width for responsive behavior.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3. Media Queries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Conditional CSS rules based on screen size.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Adjust styles for different breakpoints (e.g., mobile, tablet, desktop).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4. Flexbox and CSS Grid for Responsiveness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Flexbox: One-dimensional layouts (rows or columns).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CSS Grid: Two-dimensional layouts (grid cells).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5. Images and Media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Use responsive images with max-width: 100%.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Utilize the srcset attribute for various resolutions.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6. Testing and Debugging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Test on real devices and use browser developer tools.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   - Address layout issues for various screen sizes.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to CSS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14400" y="914400"/>
            <a:ext cx="8229240" cy="69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CSS?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Definition and Purpose: Cascading Style Sheets (CSS) is a stylesheet language used to describe the presentation and styling of HTML documents.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Separation of Concerns: CSS separates content (HTML) from presentation (styling).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Selectors and Properties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CSS Selectors: Identify HTML elements to apply styles to.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CSS Properties: Define various styling attributes like colors, fonts, margins, padding, etc.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vs. External CSS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Internal CSS: Adding styles within the `&lt;style&gt;` tag of an HTML document.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External CSS: Linking an external CSS file using the `&lt;link&gt;` tag.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757a68b46_0_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 features</a:t>
            </a:r>
            <a:endParaRPr b="1"/>
          </a:p>
        </p:txBody>
      </p:sp>
      <p:sp>
        <p:nvSpPr>
          <p:cNvPr id="112" name="Google Shape;112;g27757a68b46_0_0"/>
          <p:cNvSpPr txBox="1"/>
          <p:nvPr/>
        </p:nvSpPr>
        <p:spPr>
          <a:xfrm>
            <a:off x="573900" y="1621250"/>
            <a:ext cx="7446300" cy="39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Classes and IDs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Classes: Used to apply styles to multiple elements with the same class.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IDs: Used to apply unique styles to a specific element.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Text and Fonts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Font Properties: `font-family`, `font-size`, `font-weight`, etc.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Text Properties: `color`, `text-align`, `text-decoration`, etc.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Model and Layout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Understanding the box model: Content, padding, border, margin.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Adjusting box properties: `width`, `height`, `padding`, `margin`, `border`.</a:t>
            </a:r>
            <a:br>
              <a:rPr lang="en-US" sz="18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libri"/>
              <a:buNone/>
            </a:pPr>
            <a:r>
              <a:rPr b="0" lang="en-US" sz="3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 sz="3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914400" y="914400"/>
            <a:ext cx="8229240" cy="53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Defining Grids: Creating rows and columns for layout.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Grid Items: Elements placed inside the grid cells.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Container Properties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`display: grid;`: Declaring an element as a grid container.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`grid-template-rows` and `grid-template-columns`: Defining grid layout.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Placing Grid Items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`grid-row` and `grid-column`: Positioning items within the grid.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`grid-area`: Assigning names to grid areas.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Gaps and Alignment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`grid-gap`: Adding spacing between rows and columns.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Aligning Items: `justify-content`, `align-items`, `justify-self`, `align-self`.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Grids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Media Queries: Applying different grid layouts based on screen sizes.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- `minmax()` function: Setting flexible column widths.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757a68b46_0_1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CSS Grid example</a:t>
            </a:r>
            <a:endParaRPr b="1"/>
          </a:p>
        </p:txBody>
      </p:sp>
      <p:sp>
        <p:nvSpPr>
          <p:cNvPr id="124" name="Google Shape;124;g27757a68b46_0_11"/>
          <p:cNvSpPr txBox="1"/>
          <p:nvPr/>
        </p:nvSpPr>
        <p:spPr>
          <a:xfrm>
            <a:off x="313725" y="3235275"/>
            <a:ext cx="28407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&lt;!DOCTYPE html&gt;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html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meta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charset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UTF-8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Insert title here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title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head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grid-container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1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2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3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4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5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482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class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</a:t>
            </a:r>
            <a:r>
              <a:rPr lang="en-US" sz="1200">
                <a:solidFill>
                  <a:srgbClr val="2AA198"/>
                </a:solidFill>
                <a:highlight>
                  <a:srgbClr val="FFFFFF"/>
                </a:highlight>
              </a:rPr>
              <a:t>item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"&gt;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6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div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body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&lt;/html&gt;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7757a68b46_0_11"/>
          <p:cNvSpPr txBox="1"/>
          <p:nvPr/>
        </p:nvSpPr>
        <p:spPr>
          <a:xfrm>
            <a:off x="3802050" y="3457700"/>
            <a:ext cx="49563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.grid-container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display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grid;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grid-template-columns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repeat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(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3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1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fr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)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/* Three columns with equal width */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gap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10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 </a:t>
            </a: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/* Gap between grid items */</a:t>
            </a:r>
            <a:endParaRPr sz="1200">
              <a:solidFill>
                <a:srgbClr val="93A1A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93A1A1"/>
                </a:solidFill>
                <a:highlight>
                  <a:srgbClr val="FFFFFF"/>
                </a:highlight>
              </a:rPr>
              <a:t>.item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{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background-color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lightblue;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padding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r>
              <a:rPr lang="en-US" sz="1200">
                <a:solidFill>
                  <a:srgbClr val="D33682"/>
                </a:solidFill>
                <a:highlight>
                  <a:srgbClr val="FFFFFF"/>
                </a:highlight>
              </a:rPr>
              <a:t>20</a:t>
            </a:r>
            <a:r>
              <a:rPr lang="en-US" sz="1200">
                <a:solidFill>
                  <a:srgbClr val="CB4B16"/>
                </a:solidFill>
                <a:highlight>
                  <a:srgbClr val="FFFFFF"/>
                </a:highlight>
              </a:rPr>
              <a:t>px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59900"/>
                </a:solidFill>
                <a:highlight>
                  <a:srgbClr val="FFFFFF"/>
                </a:highlight>
              </a:rPr>
              <a:t>text-align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: center;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D30102"/>
                </a:solidFill>
                <a:highlight>
                  <a:srgbClr val="FFFFFF"/>
                </a:highlight>
              </a:rPr>
              <a:t>}</a:t>
            </a:r>
            <a:endParaRPr sz="1200">
              <a:solidFill>
                <a:srgbClr val="D30102"/>
              </a:solidFill>
              <a:highlight>
                <a:srgbClr val="FFFFFF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&lt;/</a:t>
            </a:r>
            <a:r>
              <a:rPr lang="en-US" sz="1200">
                <a:solidFill>
                  <a:srgbClr val="268BD2"/>
                </a:solidFill>
                <a:highlight>
                  <a:srgbClr val="FFFFFF"/>
                </a:highlight>
              </a:rPr>
              <a:t>style</a:t>
            </a: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</a:rPr>
              <a:t>&gt;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7757a68b46_0_11"/>
          <p:cNvSpPr txBox="1"/>
          <p:nvPr/>
        </p:nvSpPr>
        <p:spPr>
          <a:xfrm>
            <a:off x="674350" y="889525"/>
            <a:ext cx="7833600" cy="16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create a container element with the class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grid-container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container, we have six grid items with the class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CSS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display: grid;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property to define the container as a grid container.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grid-template-columns: repeat(3, 1fr);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specifies that we want three columns with equal width.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gap: 10px;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adds a gap of 10 pixels between grid items.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styles the appearance of each grid item, giving it a light blue background, padding, and center-aligned text.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example creates a 3-column grid layout with equal column widths and a gap between items.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757a68b46_0_2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Introduction to Bootstrap CSS</a:t>
            </a:r>
            <a:endParaRPr/>
          </a:p>
        </p:txBody>
      </p:sp>
      <p:sp>
        <p:nvSpPr>
          <p:cNvPr id="132" name="Google Shape;132;g27757a68b46_0_21"/>
          <p:cNvSpPr txBox="1"/>
          <p:nvPr/>
        </p:nvSpPr>
        <p:spPr>
          <a:xfrm>
            <a:off x="914400" y="91440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is a popular front-end framework that simplifies the process of building responsive and visually appealing websites and web applications.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provides a collection of CSS and JavaScript components that can be easily integrated into your projects.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757a68b46_0_2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Responsive Grid System</a:t>
            </a:r>
            <a:endParaRPr/>
          </a:p>
        </p:txBody>
      </p:sp>
      <p:sp>
        <p:nvSpPr>
          <p:cNvPr id="138" name="Google Shape;138;g27757a68b46_0_26"/>
          <p:cNvSpPr txBox="1"/>
          <p:nvPr/>
        </p:nvSpPr>
        <p:spPr>
          <a:xfrm>
            <a:off x="914400" y="914400"/>
            <a:ext cx="82296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Bootstrap's responsive grid system allows you to create flexible layouts that adapt to various screen sizes. The grid is based on a 12-column layout, making it easy to design responsive pages that work well on both large screens and mobile devices.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&lt;div class="container"&gt;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&lt;div class="row"&gt;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1&lt;/div&gt;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2&lt;/div&gt;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&lt;div class="col-md-4"&gt;Column 3&lt;/div&gt;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757a68b46_0_31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Stylish Typography</a:t>
            </a:r>
            <a:endParaRPr/>
          </a:p>
        </p:txBody>
      </p:sp>
      <p:sp>
        <p:nvSpPr>
          <p:cNvPr id="144" name="Google Shape;144;g27757a68b46_0_31"/>
          <p:cNvSpPr txBox="1"/>
          <p:nvPr/>
        </p:nvSpPr>
        <p:spPr>
          <a:xfrm>
            <a:off x="914400" y="914400"/>
            <a:ext cx="8229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provides a set of typography styles that ensure consistent and visually appealing text throughout your project. It includes headings, paragraphs, lists, and more.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&lt;h1&gt;Heading 1&lt;/h1&gt;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&lt;p&gt;This is a paragraph of text.&lt;/p&gt;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&lt;li&gt;List item 1&lt;/li&gt;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&lt;li&gt;List item 2&lt;/li&gt;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57a68b46_0_36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/>
              <a:t>Pre-styled Components</a:t>
            </a:r>
            <a:endParaRPr/>
          </a:p>
        </p:txBody>
      </p:sp>
      <p:sp>
        <p:nvSpPr>
          <p:cNvPr id="150" name="Google Shape;150;g27757a68b46_0_36"/>
          <p:cNvSpPr txBox="1"/>
          <p:nvPr/>
        </p:nvSpPr>
        <p:spPr>
          <a:xfrm>
            <a:off x="914400" y="914400"/>
            <a:ext cx="8229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offers a variety of pre-designed components such as buttons, forms, navigation bars, modals, and cards. These components are ready to use and can be customized to fit your project's design.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&lt;button class="btn btn-primary"&gt;Primary Button&lt;/button&gt;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&lt;label for="inputField"&gt;Input:&lt;/label&gt;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&lt;input type="text" id="inputField" class="form-control"&gt;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&lt;nav class="navbar navbar-expand-lg navbar-light bg-light"&gt;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&lt;!-- Navigation content --&gt;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&lt;/nav&gt;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