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g5GmP5AbfC+Apjx0bXUG4RR43s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bd4cb869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bd4cb86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bd4cb869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bd4cb86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bd4cb869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bd4cb86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bd4cb869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bd4cb86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bd4cb869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bd4cb86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bd4cb869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bd4cb86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youtube.com/watch?v=sXxwr66Y79Y" TargetMode="External"/><Relationship Id="rId4" Type="http://schemas.openxmlformats.org/officeDocument/2006/relationships/hyperlink" Target="https://www.youtube.com/watch?v=KXAbAa1mie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569875" y="2936163"/>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a:t>
            </a:r>
            <a:r>
              <a:rPr lang="en-US" sz="3000">
                <a:solidFill>
                  <a:srgbClr val="0B5394"/>
                </a:solidFill>
              </a:rPr>
              <a:t>	Session 12</a:t>
            </a:r>
            <a:endParaRPr sz="3000">
              <a:solidFill>
                <a:srgbClr val="0B5394"/>
              </a:solidFill>
            </a:endParaRPr>
          </a:p>
          <a:p>
            <a:pPr indent="0" lvl="0" marL="0" rtl="0" algn="l">
              <a:spcBef>
                <a:spcPts val="0"/>
              </a:spcBef>
              <a:spcAft>
                <a:spcPts val="0"/>
              </a:spcAft>
              <a:buClr>
                <a:schemeClr val="dk1"/>
              </a:buClr>
              <a:buSzPts val="3000"/>
              <a:buFont typeface="Calibri"/>
              <a:buNone/>
            </a:pPr>
            <a:r>
              <a:rPr lang="en-US" sz="3000">
                <a:solidFill>
                  <a:srgbClr val="0B5394"/>
                </a:solidFill>
              </a:rPr>
              <a:t>            		 </a:t>
            </a:r>
            <a:r>
              <a:rPr lang="en-US" sz="2400">
                <a:solidFill>
                  <a:srgbClr val="0B5394"/>
                </a:solidFill>
              </a:rPr>
              <a:t>Bit Manipulation and Time Complexity</a:t>
            </a:r>
            <a:endParaRPr sz="3800">
              <a:solidFill>
                <a:srgbClr val="0B539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133300" y="-119662"/>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Time Complexity Analysis</a:t>
            </a:r>
            <a:endParaRPr b="1" sz="5000"/>
          </a:p>
        </p:txBody>
      </p:sp>
      <p:sp>
        <p:nvSpPr>
          <p:cNvPr id="148" name="Google Shape;148;p8"/>
          <p:cNvSpPr txBox="1"/>
          <p:nvPr/>
        </p:nvSpPr>
        <p:spPr>
          <a:xfrm>
            <a:off x="408375" y="675000"/>
            <a:ext cx="9144000" cy="717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1. Analyzing Loop Structures</a:t>
            </a:r>
            <a:endParaRPr b="1" sz="16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US" sz="1600">
                <a:solidFill>
                  <a:schemeClr val="dk1"/>
                </a:solidFill>
                <a:latin typeface="Calibri"/>
                <a:ea typeface="Calibri"/>
                <a:cs typeface="Calibri"/>
                <a:sym typeface="Calibri"/>
              </a:rPr>
              <a:t> Loop structures play a significant role in determining the time complexity of an algorithm. The number of times a loop iterates, along with the operations performed inside it, directly affects the overall efficiency of the algorithm.</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Analyzing loop structures involves understanding:</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a:t>
            </a:r>
            <a:r>
              <a:rPr b="1" lang="en-US" sz="1600">
                <a:solidFill>
                  <a:schemeClr val="dk1"/>
                </a:solidFill>
                <a:latin typeface="Calibri"/>
                <a:ea typeface="Calibri"/>
                <a:cs typeface="Calibri"/>
                <a:sym typeface="Calibri"/>
              </a:rPr>
              <a:t> Iteration Count:</a:t>
            </a:r>
            <a:r>
              <a:rPr lang="en-US" sz="1600">
                <a:solidFill>
                  <a:schemeClr val="dk1"/>
                </a:solidFill>
                <a:latin typeface="Calibri"/>
                <a:ea typeface="Calibri"/>
                <a:cs typeface="Calibri"/>
                <a:sym typeface="Calibri"/>
              </a:rPr>
              <a:t> Determine the number of times the loop iterates based on the input size. This is crucial for understanding the overall time complexity.</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Operations Inside the Loop:</a:t>
            </a:r>
            <a:r>
              <a:rPr lang="en-US" sz="1600">
                <a:solidFill>
                  <a:schemeClr val="dk1"/>
                </a:solidFill>
                <a:latin typeface="Calibri"/>
                <a:ea typeface="Calibri"/>
                <a:cs typeface="Calibri"/>
                <a:sym typeface="Calibri"/>
              </a:rPr>
              <a:t> Examine the operations performed inside the loop. If the operations have constant time complexity (O(1)), the loop's contribution to the overall time complexity might be manageable. However, if the operations are more complex, the loop's impact will be more significant.</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2. Nested Loops and Nested Complexity</a:t>
            </a:r>
            <a:endParaRPr b="1"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Nested loops occur when one loop is placed inside another. Analyzing nested loops is essential for accurately determining an algorithm's time complexity.</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for (int i = 0; i &lt; n; i++)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for (int j = 0; j &lt; m; j++)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 Operations</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US" sz="1600">
                <a:solidFill>
                  <a:schemeClr val="dk1"/>
                </a:solidFill>
                <a:latin typeface="Calibri"/>
                <a:ea typeface="Calibri"/>
                <a:cs typeface="Calibri"/>
                <a:sym typeface="Calibri"/>
              </a:rPr>
              <a:t>In this case, the outer loop runs 'n' times, and for each iteration of the outer loop, the inner loop runs 'm' times. This results in a total of 'n * m' iterations.</a:t>
            </a:r>
            <a:endParaRPr sz="16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US" sz="1600">
                <a:solidFill>
                  <a:schemeClr val="dk1"/>
                </a:solidFill>
                <a:latin typeface="Calibri"/>
                <a:ea typeface="Calibri"/>
                <a:cs typeface="Calibri"/>
                <a:sym typeface="Calibri"/>
              </a:rPr>
              <a:t>The time complexity of nested loops is the product of the complexities of each loop. In this case, it would be O(n * m).</a:t>
            </a:r>
            <a:endParaRPr sz="15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br>
              <a:rPr lang="en-US" sz="1600">
                <a:solidFill>
                  <a:schemeClr val="dk1"/>
                </a:solidFill>
                <a:latin typeface="Calibri"/>
                <a:ea typeface="Calibri"/>
                <a:cs typeface="Calibri"/>
                <a:sym typeface="Calibri"/>
              </a:rPr>
            </a:b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3bd4cb8693_0_1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2260"/>
              <a:t>3. Best, Worst, and Average Case Analysis</a:t>
            </a:r>
            <a:endParaRPr sz="2260"/>
          </a:p>
        </p:txBody>
      </p:sp>
      <p:sp>
        <p:nvSpPr>
          <p:cNvPr id="154" name="Google Shape;154;g23bd4cb8693_0_16"/>
          <p:cNvSpPr txBox="1"/>
          <p:nvPr/>
        </p:nvSpPr>
        <p:spPr>
          <a:xfrm>
            <a:off x="478800" y="1323725"/>
            <a:ext cx="8139600" cy="5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When analyzing algorithm efficiency, it's important to consider different scenarios for input data. Algorithms may perform differently depending on the nature of the input.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 There are three common cases to analyze:</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700">
                <a:latin typeface="Calibri"/>
                <a:ea typeface="Calibri"/>
                <a:cs typeface="Calibri"/>
                <a:sym typeface="Calibri"/>
              </a:rPr>
              <a:t>- Best Case: </a:t>
            </a:r>
            <a:r>
              <a:rPr lang="en-US" sz="1700">
                <a:latin typeface="Calibri"/>
                <a:ea typeface="Calibri"/>
                <a:cs typeface="Calibri"/>
                <a:sym typeface="Calibri"/>
              </a:rPr>
              <a:t>This represents the scenario where the algorithm performs optimally. It's often the least interesting case, as algorithms are rarely consistently optimal for all inputs. For example, a searching algorithm may find the desired element in the first position.</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 </a:t>
            </a:r>
            <a:r>
              <a:rPr b="1" lang="en-US" sz="1700">
                <a:latin typeface="Calibri"/>
                <a:ea typeface="Calibri"/>
                <a:cs typeface="Calibri"/>
                <a:sym typeface="Calibri"/>
              </a:rPr>
              <a:t>Worst Case: </a:t>
            </a:r>
            <a:r>
              <a:rPr lang="en-US" sz="1700">
                <a:latin typeface="Calibri"/>
                <a:ea typeface="Calibri"/>
                <a:cs typeface="Calibri"/>
                <a:sym typeface="Calibri"/>
              </a:rPr>
              <a:t>This represents the scenario where the algorithm performs the worst. It's crucial to analyze the worst case as it provides an upper bound on the algorithm's execution time. For example, a sorting algorithm that always sorts in descending order has a worst-case scenario.</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700">
                <a:latin typeface="Calibri"/>
                <a:ea typeface="Calibri"/>
                <a:cs typeface="Calibri"/>
                <a:sym typeface="Calibri"/>
              </a:rPr>
              <a:t>- Average Case: </a:t>
            </a:r>
            <a:r>
              <a:rPr lang="en-US" sz="1700">
                <a:latin typeface="Calibri"/>
                <a:ea typeface="Calibri"/>
                <a:cs typeface="Calibri"/>
                <a:sym typeface="Calibri"/>
              </a:rPr>
              <a:t>This represents the expected performance of an algorithm on a random input. It considers all possible inputs and their probabilities. Calculating the average case often involves statistical analysis and can provide a more realistic understanding of an algorithm's efficiency.</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It's important to note that when describing the time complexity using Big O notation, we usually refer to the worst-case scenario, as it provides a guarantee on how the algorithm will perform for any input.</a:t>
            </a:r>
            <a:endParaRPr sz="17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Space Complexity</a:t>
            </a:r>
            <a:endParaRPr b="1" sz="2400"/>
          </a:p>
        </p:txBody>
      </p:sp>
      <p:sp>
        <p:nvSpPr>
          <p:cNvPr id="160" name="Google Shape;160;p9"/>
          <p:cNvSpPr txBox="1"/>
          <p:nvPr/>
        </p:nvSpPr>
        <p:spPr>
          <a:xfrm>
            <a:off x="632750" y="1322800"/>
            <a:ext cx="8229600" cy="474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Roboto"/>
                <a:ea typeface="Roboto"/>
                <a:cs typeface="Roboto"/>
                <a:sym typeface="Roboto"/>
              </a:rPr>
              <a:t>Space complexity is a measure of the amount of memory or space required by an algorithm to solve a problem. Just like time complexity, space complexity is an essential aspect of algorithm analysis. It helps us understand how the memory usage of an algorithm grows as the input size increases.</a:t>
            </a:r>
            <a:endParaRPr sz="2300">
              <a:solidFill>
                <a:schemeClr val="dk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rPr lang="en-US" sz="1800">
                <a:solidFill>
                  <a:schemeClr val="dk1"/>
                </a:solidFill>
                <a:latin typeface="Roboto"/>
                <a:ea typeface="Roboto"/>
                <a:cs typeface="Roboto"/>
                <a:sym typeface="Roboto"/>
              </a:rPr>
              <a:t>It's important to note that space complexity doesn't always have the same impact as time complexity.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rPr lang="en-US" sz="1800">
                <a:solidFill>
                  <a:schemeClr val="dk1"/>
                </a:solidFill>
                <a:latin typeface="Roboto"/>
                <a:ea typeface="Roboto"/>
                <a:cs typeface="Roboto"/>
                <a:sym typeface="Roboto"/>
              </a:rPr>
              <a:t>In some cases, optimizing for space might lead to higher time complexity, and vice versa.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rPr lang="en-US" sz="1800">
                <a:solidFill>
                  <a:schemeClr val="dk1"/>
                </a:solidFill>
                <a:latin typeface="Roboto"/>
                <a:ea typeface="Roboto"/>
                <a:cs typeface="Roboto"/>
                <a:sym typeface="Roboto"/>
              </a:rPr>
              <a:t>Therefore, a trade-off between time and space complexity needs to be considered based on the specific requirements of the problem and the environment in which the algorithm will be executed.</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Real-world Examples and Practice Problems</a:t>
            </a:r>
            <a:endParaRPr b="1" sz="2400"/>
          </a:p>
        </p:txBody>
      </p:sp>
      <p:sp>
        <p:nvSpPr>
          <p:cNvPr id="166" name="Google Shape;166;p12"/>
          <p:cNvSpPr txBox="1"/>
          <p:nvPr/>
        </p:nvSpPr>
        <p:spPr>
          <a:xfrm>
            <a:off x="914400" y="914400"/>
            <a:ext cx="82296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2100">
                <a:solidFill>
                  <a:schemeClr val="dk1"/>
                </a:solidFill>
                <a:latin typeface="Calibri"/>
                <a:ea typeface="Calibri"/>
                <a:cs typeface="Calibri"/>
                <a:sym typeface="Calibri"/>
              </a:rPr>
              <a:t>1. Linear Search vs Binary Search</a:t>
            </a:r>
            <a:br>
              <a:rPr lang="en-US" sz="2100">
                <a:solidFill>
                  <a:schemeClr val="dk1"/>
                </a:solidFill>
                <a:latin typeface="Calibri"/>
                <a:ea typeface="Calibri"/>
                <a:cs typeface="Calibri"/>
                <a:sym typeface="Calibri"/>
              </a:rPr>
            </a:br>
            <a:r>
              <a:rPr lang="en-US" sz="2100">
                <a:solidFill>
                  <a:schemeClr val="dk1"/>
                </a:solidFill>
                <a:latin typeface="Calibri"/>
                <a:ea typeface="Calibri"/>
                <a:cs typeface="Calibri"/>
                <a:sym typeface="Calibri"/>
              </a:rPr>
              <a:t>2. Bubble Sort vs Merge Sort</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
        <p:nvSpPr>
          <p:cNvPr id="167" name="Google Shape;167;p12"/>
          <p:cNvSpPr txBox="1"/>
          <p:nvPr/>
        </p:nvSpPr>
        <p:spPr>
          <a:xfrm>
            <a:off x="957575" y="2985425"/>
            <a:ext cx="7280400" cy="3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3bd4cb8693_0_2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800"/>
              <a:t>1. Linear Search vs Binary Search</a:t>
            </a:r>
            <a:endParaRPr b="1" sz="4800"/>
          </a:p>
        </p:txBody>
      </p:sp>
      <p:sp>
        <p:nvSpPr>
          <p:cNvPr id="173" name="Google Shape;173;g23bd4cb8693_0_25"/>
          <p:cNvSpPr txBox="1"/>
          <p:nvPr/>
        </p:nvSpPr>
        <p:spPr>
          <a:xfrm>
            <a:off x="746350" y="1351875"/>
            <a:ext cx="7940400" cy="52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Linear Search:</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Linear search is a simple searching algorithm that iterates through the elements of an array or list sequentially to find a specific value. It is suitable for unordered data.</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Algorithm: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 Start from the first element of the array.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2. Compare the target value with the current element.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3. If a match is found, return the index; otherwise, move to the next element.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4. Repeat until the end of the array is reached or the value is found.</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Time Complexity: </a:t>
            </a:r>
            <a:r>
              <a:rPr b="1" lang="en-US">
                <a:latin typeface="Calibri"/>
                <a:ea typeface="Calibri"/>
                <a:cs typeface="Calibri"/>
                <a:sym typeface="Calibri"/>
              </a:rPr>
              <a:t>O(n) </a:t>
            </a:r>
            <a:r>
              <a:rPr lang="en-US">
                <a:latin typeface="Calibri"/>
                <a:ea typeface="Calibri"/>
                <a:cs typeface="Calibri"/>
                <a:sym typeface="Calibri"/>
              </a:rPr>
              <a:t>- Linear time complexity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Binary Search:</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Binary search is an efficient algorithm for finding a target value in a sorted array. It follows a divide-and-conquer approach.</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Algorithm: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 Compare the target value with the middle element.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2. If they match, return the index; if the target is less, search the left half; if greater, search the right half.</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3. Repeat the process recursively on the selected half until the target is found or the range is empty.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Time Complexity: </a:t>
            </a:r>
            <a:r>
              <a:rPr b="1" lang="en-US">
                <a:latin typeface="Calibri"/>
                <a:ea typeface="Calibri"/>
                <a:cs typeface="Calibri"/>
                <a:sym typeface="Calibri"/>
              </a:rPr>
              <a:t>O(log n)</a:t>
            </a:r>
            <a:r>
              <a:rPr lang="en-US">
                <a:latin typeface="Calibri"/>
                <a:ea typeface="Calibri"/>
                <a:cs typeface="Calibri"/>
                <a:sym typeface="Calibri"/>
              </a:rPr>
              <a:t> - Logarithmic time complexity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3bd4cb8693_0_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t>2. Bubble Sort vs Merge Sort</a:t>
            </a:r>
            <a:endParaRPr sz="3400"/>
          </a:p>
        </p:txBody>
      </p:sp>
      <p:sp>
        <p:nvSpPr>
          <p:cNvPr id="179" name="Google Shape;179;g23bd4cb8693_0_31"/>
          <p:cNvSpPr txBox="1"/>
          <p:nvPr/>
        </p:nvSpPr>
        <p:spPr>
          <a:xfrm>
            <a:off x="577375" y="1525175"/>
            <a:ext cx="8139600" cy="49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Bubble Sort: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Bubble sort is a simple sorting algorithm that repeatedly steps through the list, compares adjacent elements, and swaps them if they are in the wrong order.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Algorithm: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 Start from the first element and compare it with the next element.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2. If they are out of order, swap them.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3. Repeat this process for every pair of adjacent elements.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4. After the first pass, the largest element will "bubble up" to the last position.</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5. Repeat the process for the remaining unsorted elements until the entire list is sorted.</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Time Complexity: O(n^2) - Quadratic time complexity (worst and average cases)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Merge Sort: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Merge sort is a divide-and-conquer sorting algorithm that divides the unsorted list into smaller sublists, sorts them, and then merges them back together.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Algorithm: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1. Divide the unsorted list into two halves.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2. Recursively sort each half.</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3. Merge the sorted halves to produce a single sorted list.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Time Complexity: O(n log n) - Linearithmic time complexity (always)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3bd4cb8693_0_4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r>
              <a:rPr lang="en-US"/>
              <a:t> links</a:t>
            </a:r>
            <a:endParaRPr/>
          </a:p>
        </p:txBody>
      </p:sp>
      <p:sp>
        <p:nvSpPr>
          <p:cNvPr id="185" name="Google Shape;185;g23bd4cb8693_0_40"/>
          <p:cNvSpPr txBox="1"/>
          <p:nvPr/>
        </p:nvSpPr>
        <p:spPr>
          <a:xfrm>
            <a:off x="1028000" y="1746175"/>
            <a:ext cx="59145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Binary system </a:t>
            </a:r>
            <a:endParaRPr sz="2000">
              <a:latin typeface="Calibri"/>
              <a:ea typeface="Calibri"/>
              <a:cs typeface="Calibri"/>
              <a:sym typeface="Calibri"/>
            </a:endParaRPr>
          </a:p>
          <a:p>
            <a:pPr indent="0" lvl="0" marL="0" rtl="0" algn="l">
              <a:spcBef>
                <a:spcPts val="0"/>
              </a:spcBef>
              <a:spcAft>
                <a:spcPts val="0"/>
              </a:spcAft>
              <a:buNone/>
            </a:pPr>
            <a:r>
              <a:rPr lang="en-US" sz="2000" u="sng">
                <a:solidFill>
                  <a:schemeClr val="hlink"/>
                </a:solidFill>
                <a:latin typeface="Calibri"/>
                <a:ea typeface="Calibri"/>
                <a:cs typeface="Calibri"/>
                <a:sym typeface="Calibri"/>
                <a:hlinkClick r:id="rId3"/>
              </a:rPr>
              <a:t>https://www.youtube.com/watch?v=sXxwr66Y79Y</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Calculating time complexity : </a:t>
            </a:r>
            <a:r>
              <a:rPr lang="en-US" sz="1700" u="sng">
                <a:solidFill>
                  <a:schemeClr val="hlink"/>
                </a:solidFill>
                <a:latin typeface="Calibri"/>
                <a:ea typeface="Calibri"/>
                <a:cs typeface="Calibri"/>
                <a:sym typeface="Calibri"/>
                <a:hlinkClick r:id="rId4"/>
              </a:rPr>
              <a:t>https://www.youtube.com/watch?v=KXAbAa1mieU</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Introduction to Bit Manipulation</a:t>
            </a:r>
            <a:endParaRPr b="1" sz="5000"/>
          </a:p>
        </p:txBody>
      </p:sp>
      <p:sp>
        <p:nvSpPr>
          <p:cNvPr id="90" name="Google Shape;90;p2"/>
          <p:cNvSpPr txBox="1"/>
          <p:nvPr/>
        </p:nvSpPr>
        <p:spPr>
          <a:xfrm>
            <a:off x="914400" y="914400"/>
            <a:ext cx="8229600" cy="252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Understanding binary representation.</a:t>
            </a:r>
            <a:endParaRPr sz="2400">
              <a:solidFill>
                <a:schemeClr val="dk1"/>
              </a:solidFill>
              <a:latin typeface="Calibri"/>
              <a:ea typeface="Calibri"/>
              <a:cs typeface="Calibri"/>
              <a:sym typeface="Calibri"/>
            </a:endParaRPr>
          </a:p>
          <a:p>
            <a:pPr indent="0" lvl="0" marL="0" rtl="0" algn="l">
              <a:spcBef>
                <a:spcPts val="0"/>
              </a:spcBef>
              <a:spcAft>
                <a:spcPts val="0"/>
              </a:spcAft>
              <a:buSzPts val="3000"/>
              <a:buNone/>
            </a:pPr>
            <a:r>
              <a:rPr lang="en-US" sz="2400">
                <a:solidFill>
                  <a:schemeClr val="dk1"/>
                </a:solidFill>
                <a:latin typeface="Calibri"/>
                <a:ea typeface="Calibri"/>
                <a:cs typeface="Calibri"/>
                <a:sym typeface="Calibri"/>
              </a:rPr>
              <a:t>- Basics of bitwise operators: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000"/>
              <a:buFont typeface="Calibri"/>
              <a:buNone/>
            </a:pPr>
            <a:r>
              <a:rPr lang="en-US" sz="2400">
                <a:solidFill>
                  <a:schemeClr val="dk1"/>
                </a:solidFill>
                <a:latin typeface="Calibri"/>
                <a:ea typeface="Calibri"/>
                <a:cs typeface="Calibri"/>
                <a:sym typeface="Calibri"/>
              </a:rPr>
              <a:t> AND, OR, XOR, NOT, left shift, right shift.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pic>
        <p:nvPicPr>
          <p:cNvPr id="91" name="Google Shape;91;p2"/>
          <p:cNvPicPr preferRelativeResize="0"/>
          <p:nvPr/>
        </p:nvPicPr>
        <p:blipFill>
          <a:blip r:embed="rId3">
            <a:alphaModFix/>
          </a:blip>
          <a:stretch>
            <a:fillRect/>
          </a:stretch>
        </p:blipFill>
        <p:spPr>
          <a:xfrm>
            <a:off x="6038700" y="598500"/>
            <a:ext cx="3105300" cy="5660999"/>
          </a:xfrm>
          <a:prstGeom prst="rect">
            <a:avLst/>
          </a:prstGeom>
          <a:noFill/>
          <a:ln>
            <a:noFill/>
          </a:ln>
        </p:spPr>
      </p:pic>
      <p:pic>
        <p:nvPicPr>
          <p:cNvPr id="92" name="Google Shape;92;p2"/>
          <p:cNvPicPr preferRelativeResize="0"/>
          <p:nvPr/>
        </p:nvPicPr>
        <p:blipFill>
          <a:blip r:embed="rId4">
            <a:alphaModFix/>
          </a:blip>
          <a:stretch>
            <a:fillRect/>
          </a:stretch>
        </p:blipFill>
        <p:spPr>
          <a:xfrm>
            <a:off x="457200" y="2766538"/>
            <a:ext cx="1346549" cy="1940050"/>
          </a:xfrm>
          <a:prstGeom prst="rect">
            <a:avLst/>
          </a:prstGeom>
          <a:noFill/>
          <a:ln>
            <a:noFill/>
          </a:ln>
        </p:spPr>
      </p:pic>
      <p:pic>
        <p:nvPicPr>
          <p:cNvPr id="93" name="Google Shape;93;p2"/>
          <p:cNvPicPr preferRelativeResize="0"/>
          <p:nvPr/>
        </p:nvPicPr>
        <p:blipFill>
          <a:blip r:embed="rId5">
            <a:alphaModFix/>
          </a:blip>
          <a:stretch>
            <a:fillRect/>
          </a:stretch>
        </p:blipFill>
        <p:spPr>
          <a:xfrm>
            <a:off x="2904413" y="2935413"/>
            <a:ext cx="2701900" cy="1602275"/>
          </a:xfrm>
          <a:prstGeom prst="rect">
            <a:avLst/>
          </a:prstGeom>
          <a:noFill/>
          <a:ln>
            <a:noFill/>
          </a:ln>
        </p:spPr>
      </p:pic>
      <p:pic>
        <p:nvPicPr>
          <p:cNvPr id="94" name="Google Shape;94;p2"/>
          <p:cNvPicPr preferRelativeResize="0"/>
          <p:nvPr/>
        </p:nvPicPr>
        <p:blipFill>
          <a:blip r:embed="rId6">
            <a:alphaModFix/>
          </a:blip>
          <a:stretch>
            <a:fillRect/>
          </a:stretch>
        </p:blipFill>
        <p:spPr>
          <a:xfrm>
            <a:off x="3331257" y="4956513"/>
            <a:ext cx="2481481" cy="1143000"/>
          </a:xfrm>
          <a:prstGeom prst="rect">
            <a:avLst/>
          </a:prstGeom>
          <a:noFill/>
          <a:ln>
            <a:noFill/>
          </a:ln>
        </p:spPr>
      </p:pic>
      <p:pic>
        <p:nvPicPr>
          <p:cNvPr id="95" name="Google Shape;95;p2"/>
          <p:cNvPicPr preferRelativeResize="0"/>
          <p:nvPr/>
        </p:nvPicPr>
        <p:blipFill>
          <a:blip r:embed="rId7">
            <a:alphaModFix/>
          </a:blip>
          <a:stretch>
            <a:fillRect/>
          </a:stretch>
        </p:blipFill>
        <p:spPr>
          <a:xfrm>
            <a:off x="202513" y="4887675"/>
            <a:ext cx="2701900" cy="12806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200"/>
              <a:t>Bitwise Operators and Their Use Cases</a:t>
            </a:r>
            <a:endParaRPr b="1" sz="4800"/>
          </a:p>
        </p:txBody>
      </p:sp>
      <p:sp>
        <p:nvSpPr>
          <p:cNvPr id="101" name="Google Shape;101;p3"/>
          <p:cNvSpPr txBox="1"/>
          <p:nvPr/>
        </p:nvSpPr>
        <p:spPr>
          <a:xfrm>
            <a:off x="815825" y="1417650"/>
            <a:ext cx="8229600" cy="34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AND (`&amp;`)</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2. OR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3. XOR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4. NOT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5. Left Shift (`&lt;&lt;`)</a:t>
            </a:r>
            <a:br>
              <a:rPr lang="en-US" sz="2400">
                <a:solidFill>
                  <a:schemeClr val="dk1"/>
                </a:solidFill>
                <a:latin typeface="Calibri"/>
                <a:ea typeface="Calibri"/>
                <a:cs typeface="Calibri"/>
                <a:sym typeface="Calibri"/>
              </a:rPr>
            </a:br>
            <a:r>
              <a:rPr lang="en-US" sz="2400">
                <a:solidFill>
                  <a:schemeClr val="dk1"/>
                </a:solidFill>
              </a:rPr>
              <a:t>6. Right Shift (`&gt;&gt;`)</a:t>
            </a:r>
            <a:endParaRPr sz="2400">
              <a:solidFill>
                <a:schemeClr val="dk1"/>
              </a:solidFill>
            </a:endParaRPr>
          </a:p>
          <a:p>
            <a:pPr indent="0" lvl="0" marL="0" marR="0" rtl="0" algn="l">
              <a:spcBef>
                <a:spcPts val="0"/>
              </a:spcBef>
              <a:spcAft>
                <a:spcPts val="0"/>
              </a:spcAft>
              <a:buClr>
                <a:schemeClr val="dk1"/>
              </a:buClr>
              <a:buSzPts val="1100"/>
              <a:buFont typeface="Arial"/>
              <a:buNone/>
            </a:pPr>
            <a:r>
              <a:rPr lang="en-US" sz="2400">
                <a:solidFill>
                  <a:srgbClr val="080808"/>
                </a:solidFill>
                <a:highlight>
                  <a:srgbClr val="FFFFFF"/>
                </a:highlight>
              </a:rPr>
              <a:t>7. Unsigned Right Shift (`&gt;&gt;&gt;`)</a:t>
            </a:r>
            <a:endParaRPr sz="2400">
              <a:solidFill>
                <a:srgbClr val="080808"/>
              </a:solidFill>
              <a:highlight>
                <a:srgbClr val="FFFFFF"/>
              </a:highlight>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pic>
        <p:nvPicPr>
          <p:cNvPr id="102" name="Google Shape;102;p3"/>
          <p:cNvPicPr preferRelativeResize="0"/>
          <p:nvPr/>
        </p:nvPicPr>
        <p:blipFill>
          <a:blip r:embed="rId3">
            <a:alphaModFix/>
          </a:blip>
          <a:stretch>
            <a:fillRect/>
          </a:stretch>
        </p:blipFill>
        <p:spPr>
          <a:xfrm>
            <a:off x="5323046" y="1356600"/>
            <a:ext cx="3054374" cy="230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800"/>
              <a:t>Bit Manipulation Techniques</a:t>
            </a:r>
            <a:endParaRPr b="1" sz="5400"/>
          </a:p>
        </p:txBody>
      </p:sp>
      <p:sp>
        <p:nvSpPr>
          <p:cNvPr id="108" name="Google Shape;108;p4"/>
          <p:cNvSpPr txBox="1"/>
          <p:nvPr/>
        </p:nvSpPr>
        <p:spPr>
          <a:xfrm>
            <a:off x="914400" y="914400"/>
            <a:ext cx="8229600" cy="30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Setting a Bit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2. Clearing a Bit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3. Toggling a Bit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4. Checking if a Bit is Set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Finding the Position of the Rightmost Set Bit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6. Finding the Number of Bits to Change to Convert `A` to `B`</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900">
                <a:solidFill>
                  <a:schemeClr val="dk1"/>
                </a:solidFill>
                <a:latin typeface="Calibri"/>
                <a:ea typeface="Calibri"/>
                <a:cs typeface="Calibri"/>
                <a:sym typeface="Calibri"/>
              </a:rPr>
              <a:t>7</a:t>
            </a:r>
            <a:r>
              <a:rPr lang="en-US" sz="1900">
                <a:solidFill>
                  <a:schemeClr val="dk1"/>
                </a:solidFill>
                <a:latin typeface="Calibri"/>
                <a:ea typeface="Calibri"/>
                <a:cs typeface="Calibri"/>
                <a:sym typeface="Calibri"/>
              </a:rPr>
              <a:t>. Swapping Two Numbers using XOR</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3bd4cb8693_0_2"/>
          <p:cNvSpPr txBox="1"/>
          <p:nvPr>
            <p:ph type="title"/>
          </p:nvPr>
        </p:nvSpPr>
        <p:spPr>
          <a:xfrm>
            <a:off x="443125" y="246472"/>
            <a:ext cx="8133000" cy="880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200"/>
              <a:t>Example of how you can swap two numbers using XOR in Java:</a:t>
            </a:r>
            <a:endParaRPr b="1" sz="4800"/>
          </a:p>
        </p:txBody>
      </p:sp>
      <p:sp>
        <p:nvSpPr>
          <p:cNvPr id="114" name="Google Shape;114;g23bd4cb8693_0_2"/>
          <p:cNvSpPr txBox="1"/>
          <p:nvPr/>
        </p:nvSpPr>
        <p:spPr>
          <a:xfrm>
            <a:off x="563275" y="1218150"/>
            <a:ext cx="8322600" cy="56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public class SwapUsingXOR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static void main(String[] args)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int a = 5;</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int b = 7;</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System.out.println("Before swapping:");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System.out.println("a = " + a);</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System.out.println("b = " + b);</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Swapping using XOR</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a = a ^ b;</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b = a ^ b;</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a = a ^ b;</a:t>
            </a:r>
            <a:br>
              <a:rPr b="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System.out.println("After swapping:");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System.out.println("a = " + a);</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System.out.println("b = " + b);</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 this example, the numbers `a` and `b` are swapped using the XOR operation.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key idea behind using XOR is that it allows you to toggle specific bits without affecting other bits. This swapping technique works because XORing a value twice with the same number results in the original value.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2400"/>
              <a:t>Applications of Bit Manipulation</a:t>
            </a:r>
            <a:endParaRPr b="1" sz="2400"/>
          </a:p>
        </p:txBody>
      </p:sp>
      <p:sp>
        <p:nvSpPr>
          <p:cNvPr id="120" name="Google Shape;120;p5"/>
          <p:cNvSpPr txBox="1"/>
          <p:nvPr/>
        </p:nvSpPr>
        <p:spPr>
          <a:xfrm>
            <a:off x="914400" y="1210150"/>
            <a:ext cx="8229600" cy="307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 Checking Even/Odd</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2. Finding Missing Number</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3. Finding Duplicates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4. Finding Non-Repeating Elements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5. Efficiently Finding Maximum and Minimum in an Array</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6. Counting Inversions in an Array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3bd4cb8693_0_7"/>
          <p:cNvSpPr txBox="1"/>
          <p:nvPr>
            <p:ph type="title"/>
          </p:nvPr>
        </p:nvSpPr>
        <p:spPr>
          <a:xfrm>
            <a:off x="457200" y="-161912"/>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300"/>
              <a:t>Example</a:t>
            </a:r>
            <a:endParaRPr b="1" sz="2500"/>
          </a:p>
        </p:txBody>
      </p:sp>
      <p:sp>
        <p:nvSpPr>
          <p:cNvPr id="126" name="Google Shape;126;g23bd4cb8693_0_7"/>
          <p:cNvSpPr txBox="1"/>
          <p:nvPr/>
        </p:nvSpPr>
        <p:spPr>
          <a:xfrm>
            <a:off x="380225" y="643125"/>
            <a:ext cx="6195900" cy="6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600">
                <a:solidFill>
                  <a:schemeClr val="dk1"/>
                </a:solidFill>
                <a:latin typeface="Calibri"/>
                <a:ea typeface="Calibri"/>
                <a:cs typeface="Calibri"/>
                <a:sym typeface="Calibri"/>
              </a:rPr>
              <a:t>public class BitManipulationExample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public static void main(String[] args)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num1 = 5; // Binary: 0101</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num2 = 3; // Binary: 0011</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Bitwise AND</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resultAnd = num1 &amp; num2;</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System.out.println("Bitwise AND: " + resultAnd); // Output: 1</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Bitwise OR</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resultOr = num1 | num2;</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System.out.println("Bitwise OR: " + resultOr); // Output: 7</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Bitwise XOR</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resultXor = num1 ^ num2;</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System.out.println("Bitwise XOR: " + resultXor); // Output: 6</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Bitwise NOT</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resultNotNum1 = ~num1;</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System.out.println("Bitwise NOT (num1): " + resultNotNum1); // Output: -6</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Left Shift</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leftShiftResult = num1 &lt;&lt; 2; // Shifting left by 2 positions</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System.out.println("Left Shift: " + leftShiftResult); // Output: 20</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 Right Shift</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int rightShiftResult = num1 &gt;&gt; 1; // Shifting right by 1 position</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System.out.println("Right Shift: " + rightShiftResult); // Output: 2</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latin typeface="Calibri"/>
              <a:ea typeface="Calibri"/>
              <a:cs typeface="Calibri"/>
              <a:sym typeface="Calibri"/>
            </a:endParaRPr>
          </a:p>
        </p:txBody>
      </p:sp>
      <p:pic>
        <p:nvPicPr>
          <p:cNvPr id="127" name="Google Shape;127;g23bd4cb8693_0_7"/>
          <p:cNvPicPr preferRelativeResize="0"/>
          <p:nvPr/>
        </p:nvPicPr>
        <p:blipFill>
          <a:blip r:embed="rId3">
            <a:alphaModFix/>
          </a:blip>
          <a:stretch>
            <a:fillRect/>
          </a:stretch>
        </p:blipFill>
        <p:spPr>
          <a:xfrm>
            <a:off x="6961925" y="154900"/>
            <a:ext cx="1346549" cy="1940050"/>
          </a:xfrm>
          <a:prstGeom prst="rect">
            <a:avLst/>
          </a:prstGeom>
          <a:noFill/>
          <a:ln>
            <a:noFill/>
          </a:ln>
        </p:spPr>
      </p:pic>
      <p:pic>
        <p:nvPicPr>
          <p:cNvPr id="128" name="Google Shape;128;g23bd4cb8693_0_7"/>
          <p:cNvPicPr preferRelativeResize="0"/>
          <p:nvPr/>
        </p:nvPicPr>
        <p:blipFill>
          <a:blip r:embed="rId4">
            <a:alphaModFix/>
          </a:blip>
          <a:stretch>
            <a:fillRect/>
          </a:stretch>
        </p:blipFill>
        <p:spPr>
          <a:xfrm>
            <a:off x="6331888" y="2242150"/>
            <a:ext cx="2701900" cy="1602275"/>
          </a:xfrm>
          <a:prstGeom prst="rect">
            <a:avLst/>
          </a:prstGeom>
          <a:noFill/>
          <a:ln>
            <a:noFill/>
          </a:ln>
        </p:spPr>
      </p:pic>
      <p:pic>
        <p:nvPicPr>
          <p:cNvPr id="129" name="Google Shape;129;g23bd4cb8693_0_7"/>
          <p:cNvPicPr preferRelativeResize="0"/>
          <p:nvPr/>
        </p:nvPicPr>
        <p:blipFill>
          <a:blip r:embed="rId5">
            <a:alphaModFix/>
          </a:blip>
          <a:stretch>
            <a:fillRect/>
          </a:stretch>
        </p:blipFill>
        <p:spPr>
          <a:xfrm>
            <a:off x="6552319" y="4195300"/>
            <a:ext cx="2481481" cy="1143000"/>
          </a:xfrm>
          <a:prstGeom prst="rect">
            <a:avLst/>
          </a:prstGeom>
          <a:noFill/>
          <a:ln>
            <a:noFill/>
          </a:ln>
        </p:spPr>
      </p:pic>
      <p:pic>
        <p:nvPicPr>
          <p:cNvPr id="130" name="Google Shape;130;g23bd4cb8693_0_7"/>
          <p:cNvPicPr preferRelativeResize="0"/>
          <p:nvPr/>
        </p:nvPicPr>
        <p:blipFill>
          <a:blip r:embed="rId6">
            <a:alphaModFix/>
          </a:blip>
          <a:stretch>
            <a:fillRect/>
          </a:stretch>
        </p:blipFill>
        <p:spPr>
          <a:xfrm>
            <a:off x="6552313" y="5479125"/>
            <a:ext cx="2701900" cy="12806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Time complexity</a:t>
            </a:r>
            <a:endParaRPr b="1"/>
          </a:p>
        </p:txBody>
      </p:sp>
      <p:sp>
        <p:nvSpPr>
          <p:cNvPr id="136" name="Google Shape;136;p6"/>
          <p:cNvSpPr txBox="1"/>
          <p:nvPr/>
        </p:nvSpPr>
        <p:spPr>
          <a:xfrm>
            <a:off x="914400" y="914400"/>
            <a:ext cx="8229600" cy="210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61950" lvl="0" marL="457200" marR="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Introduction to Time Complexity</a:t>
            </a:r>
            <a:endParaRPr sz="2100">
              <a:solidFill>
                <a:schemeClr val="dk1"/>
              </a:solidFill>
              <a:latin typeface="Calibri"/>
              <a:ea typeface="Calibri"/>
              <a:cs typeface="Calibri"/>
              <a:sym typeface="Calibri"/>
            </a:endParaRPr>
          </a:p>
          <a:p>
            <a:pPr indent="-361950" lvl="0" marL="457200" marR="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Understanding algorithm efficiency.</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Basics of Big O notation.</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457200" y="1197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300"/>
              <a:t>Basics of Big O Notation</a:t>
            </a:r>
            <a:endParaRPr b="1" sz="4900"/>
          </a:p>
        </p:txBody>
      </p:sp>
      <p:sp>
        <p:nvSpPr>
          <p:cNvPr id="142" name="Google Shape;142;p7"/>
          <p:cNvSpPr txBox="1"/>
          <p:nvPr/>
        </p:nvSpPr>
        <p:spPr>
          <a:xfrm>
            <a:off x="457200" y="914400"/>
            <a:ext cx="8686800" cy="666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To describe the time complexity of an algorithm, computer scientists use notation known as Big O notation. It provides an upper bound on the growth rate of an algorithm's execution time with respect to the input size. </a:t>
            </a:r>
            <a:endParaRPr sz="18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O(1) - Constant Time Complexity:</a:t>
            </a:r>
            <a:r>
              <a:rPr lang="en-US" sz="1700">
                <a:solidFill>
                  <a:schemeClr val="dk1"/>
                </a:solidFill>
                <a:latin typeface="Calibri"/>
                <a:ea typeface="Calibri"/>
                <a:cs typeface="Calibri"/>
                <a:sym typeface="Calibri"/>
              </a:rPr>
              <a:t> An algorithm is said to have constant time complexity if the execution time remains constant, regardless of the input size. This is the ideal scenario, but it's not always achievable.</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O(log n) - Logarithmic Time Complexity: </a:t>
            </a:r>
            <a:r>
              <a:rPr lang="en-US" sz="1700">
                <a:solidFill>
                  <a:schemeClr val="dk1"/>
                </a:solidFill>
                <a:latin typeface="Calibri"/>
                <a:ea typeface="Calibri"/>
                <a:cs typeface="Calibri"/>
                <a:sym typeface="Calibri"/>
              </a:rPr>
              <a:t>Algorithms with logarithmic time complexity divide the input data into smaller portions at each step. Binary search is an example of an algorithm with logarithmic time complexity.</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O(n) - Linear Time Complexity</a:t>
            </a:r>
            <a:r>
              <a:rPr lang="en-US" sz="1700">
                <a:solidFill>
                  <a:schemeClr val="dk1"/>
                </a:solidFill>
                <a:latin typeface="Calibri"/>
                <a:ea typeface="Calibri"/>
                <a:cs typeface="Calibri"/>
                <a:sym typeface="Calibri"/>
              </a:rPr>
              <a:t>: Algorithms with linear time complexity have an execution time proportional to the input size. A simple iteration through an array is an example of linear time complexity.</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O(n log n) -</a:t>
            </a:r>
            <a:r>
              <a:rPr lang="en-US" sz="1700">
                <a:solidFill>
                  <a:schemeClr val="dk1"/>
                </a:solidFill>
                <a:latin typeface="Calibri"/>
                <a:ea typeface="Calibri"/>
                <a:cs typeface="Calibri"/>
                <a:sym typeface="Calibri"/>
              </a:rPr>
              <a:t> Linearithmic Time Complexity: This complexity arises in algorithms that divide the input and apply a logarithmic operation to each part. Many efficient sorting algorithms, like merge sort and quicksort, have linearithmic time complexity.</a:t>
            </a:r>
            <a:endParaRPr sz="1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O(n^2), O(n^3), .</a:t>
            </a:r>
            <a:r>
              <a:rPr lang="en-US" sz="1700">
                <a:solidFill>
                  <a:schemeClr val="dk1"/>
                </a:solidFill>
                <a:latin typeface="Calibri"/>
                <a:ea typeface="Calibri"/>
                <a:cs typeface="Calibri"/>
                <a:sym typeface="Calibri"/>
              </a:rPr>
              <a:t>.. - Polynomial Time Complexity: Algorithms with polynomial time complexity have execution times that increase rapidly as the input size grows. Nested loops often lead to polynomial time complexity.</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