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c22aca70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c22aca70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7fb0bc4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7fb0bc4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dbc31c79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dbc31c79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7fb0bc45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7fb0bc45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c22aca70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c22aca70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c22aca7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c22aca7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7fb0bc4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7fb0bc4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7fb0bc4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7fb0bc4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c22aca70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c22aca70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bc31c7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dbc31c7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dbc31c79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dbc31c79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c22aca70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c22aca70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c22aca70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c22aca70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2008" y="723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Session 4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7680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371"/>
              <a:buFont typeface="Arial"/>
              <a:buNone/>
            </a:pPr>
            <a:r>
              <a:rPr lang="en-GB" sz="3621">
                <a:solidFill>
                  <a:schemeClr val="dk1"/>
                </a:solidFill>
              </a:rPr>
              <a:t>Array, String, Binary Search</a:t>
            </a:r>
            <a:endParaRPr sz="362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1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StringBuffer and StringBuilder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95625" y="680650"/>
            <a:ext cx="6977400" cy="44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String vs. StringBuffer vs. StringBuilder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  Strings are immutable, while StringBuffer and StringBuilder are mutable.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  StringBuffer and StringBuilder are used for efficient string manipulation.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StringBuffer Class: Declaration and Initialization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  StringBuffer can be declared and initialized using new StringBuffer().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  Example: StringBuffer buffer = new StringBuffer();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StringBuffer Methods: append(), insert(), delete(), and more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  append(str) adds the specified string to the end of the buffer.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  insert(index, str) inserts the specified string at the given index.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  delete(start, end) removes characters from the buffer.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StringBuilder Class: Declaration and Initialization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  StringBuilder can be declared and initialized using new StringBuilder().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  Example: StringBuilder builder = new StringBuilder();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StringBuilder Methods: append(), insert(), delete(), and more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/>
              <a:t>  append(str) and other methods in StringBuilder are similar to those in StringBuffer.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thread-safety is needed, use </a:t>
            </a:r>
            <a:r>
              <a:rPr lang="en-GB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StringBuffer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otherwise, prefer </a:t>
            </a:r>
            <a:r>
              <a:rPr lang="en-GB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better performance in single-threaded environments.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example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38832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1510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b="1" lang="en-GB" sz="4191">
                <a:solidFill>
                  <a:srgbClr val="374151"/>
                </a:solidFill>
              </a:rPr>
              <a:t>Reversing a String</a:t>
            </a:r>
            <a:endParaRPr b="1" sz="4191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960"/>
              <a:buFont typeface="Arial"/>
              <a:buNone/>
            </a:pPr>
            <a:r>
              <a:t/>
            </a:r>
            <a:endParaRPr sz="2077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47"/>
              <a:buFont typeface="Arial"/>
              <a:buNone/>
            </a:pPr>
            <a:r>
              <a:rPr lang="en-GB" sz="3129"/>
              <a:t>String text = "hello";</a:t>
            </a:r>
            <a:endParaRPr sz="31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47"/>
              <a:buFont typeface="Arial"/>
              <a:buNone/>
            </a:pPr>
            <a:r>
              <a:rPr lang="en-GB" sz="3129"/>
              <a:t>StringBuilder reversedText = new StringBuilder();</a:t>
            </a:r>
            <a:endParaRPr sz="31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47"/>
              <a:buFont typeface="Arial"/>
              <a:buNone/>
            </a:pPr>
            <a:r>
              <a:rPr lang="en-GB" sz="3129"/>
              <a:t>for (int i = text.length() - 1; i &gt;= 0; i--) {</a:t>
            </a:r>
            <a:endParaRPr sz="31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47"/>
              <a:buFont typeface="Arial"/>
              <a:buNone/>
            </a:pPr>
            <a:r>
              <a:rPr lang="en-GB" sz="3129"/>
              <a:t>    reversedText.append(text.charAt(i));</a:t>
            </a:r>
            <a:endParaRPr sz="31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47"/>
              <a:buFont typeface="Arial"/>
              <a:buNone/>
            </a:pPr>
            <a:r>
              <a:rPr lang="en-GB" sz="3129"/>
              <a:t>}</a:t>
            </a:r>
            <a:endParaRPr sz="31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47"/>
              <a:buFont typeface="Arial"/>
              <a:buNone/>
            </a:pPr>
            <a:r>
              <a:rPr lang="en-GB" sz="3129"/>
              <a:t>System.out.println("Reversed: " + reversedText); </a:t>
            </a:r>
            <a:endParaRPr sz="31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47"/>
              <a:buFont typeface="Arial"/>
              <a:buNone/>
            </a:pPr>
            <a:r>
              <a:rPr lang="en-GB" sz="3129"/>
              <a:t>// Output: Reversed: olleh</a:t>
            </a:r>
            <a:endParaRPr sz="31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914"/>
              <a:buFont typeface="Arial"/>
              <a:buNone/>
            </a:pPr>
            <a:r>
              <a:t/>
            </a:r>
            <a:endParaRPr sz="149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338"/>
              <a:buFont typeface="Arial"/>
              <a:buNone/>
            </a:pPr>
            <a:r>
              <a:t/>
            </a:r>
            <a:endParaRPr sz="11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ct val="71338"/>
              <a:buNone/>
            </a:pPr>
            <a:r>
              <a:t/>
            </a:r>
            <a:endParaRPr sz="1195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131675" y="125700"/>
            <a:ext cx="4542600" cy="27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74151"/>
                </a:solidFill>
              </a:rPr>
              <a:t>3. Building a CSV String using StringBuilder</a:t>
            </a:r>
            <a:endParaRPr b="1" sz="12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/>
              <a:t>String[] data = {"Rama", "Krishna", "30", "Engineer"};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/>
              <a:t>StringBuilder csvBuilder = new StringBuilder();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/>
              <a:t>for (int i = 0; i &lt; data.length; i++) {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/>
              <a:t>    csvBuilder.append(data[i]);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/>
              <a:t>    if (i &lt; data.length - 1) {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/>
              <a:t>        csvBuilder.append(",");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/>
              <a:t>    }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/>
              <a:t>}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50"/>
              <a:t>System.out.println("CSV: " + csvBuilder); 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/>
              <a:t>// Output: CSV: Rama,Krishna,30,Engineer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50"/>
          </a:p>
        </p:txBody>
      </p:sp>
      <p:sp>
        <p:nvSpPr>
          <p:cNvPr id="121" name="Google Shape;121;p23"/>
          <p:cNvSpPr txBox="1"/>
          <p:nvPr/>
        </p:nvSpPr>
        <p:spPr>
          <a:xfrm>
            <a:off x="379850" y="2382025"/>
            <a:ext cx="32955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74151"/>
                </a:solidFill>
              </a:rPr>
              <a:t>2. Counting Occurrences of a Substring in a String</a:t>
            </a:r>
            <a:endParaRPr b="1"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74151"/>
                </a:solidFill>
              </a:rPr>
              <a:t>String text = "abababab";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74151"/>
                </a:solidFill>
              </a:rPr>
              <a:t>String substring = "ab";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74151"/>
                </a:solidFill>
              </a:rPr>
              <a:t>int count = 0;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74151"/>
                </a:solidFill>
              </a:rPr>
              <a:t>int index = text.indexOf(substring);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74151"/>
                </a:solidFill>
              </a:rPr>
              <a:t>while (index != -1) {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74151"/>
                </a:solidFill>
              </a:rPr>
              <a:t>    count++;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74151"/>
                </a:solidFill>
              </a:rPr>
              <a:t>    index = text.indexOf(substring, index + 1);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74151"/>
                </a:solidFill>
              </a:rPr>
              <a:t>}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</a:rPr>
              <a:t>System.out.println("Count: " + count); 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74151"/>
                </a:solidFill>
              </a:rPr>
              <a:t>// Output: Count: 4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4226525" y="3024975"/>
            <a:ext cx="43215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Check if string is Palindrome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String text = "radar";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boolean isPalindromic = true;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for (int i = 0; i &lt; text.length() / 2; i++)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    if (text.charAt(i) != text.charAt(text.length() - 1 - i))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        isPalindromic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        break;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System.out.println("Is Palindromic: " + isPalindromic);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// Output: Is Palindromic: true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Search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Search is an efficient algorithm used to find the index of a target element in a sorted array.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Requirements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array must be sorted in ascending (or descending) order for binary search to work correctly.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works only with random-access data structures like arrays (or contiguous memory).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the target element with the middle element of the array.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target is equal to the middle element, return the index.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target is greater, search the right half of the array.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target is smaller, search the left half of the array.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 the process until the element is found or the search space is empty.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Complexity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Search has a time complexity of O(log n), which makes it efficient for large sorted arrays.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iterative approach uses a while loop to perform the search.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recursive approach divides the array into halves and calls itself on the appropriate subarray.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Cases: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Search is used in various applications, including searching in databases, finding positions in sorted lists, and more.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b="1" lang="en-GB" sz="1911">
                <a:solidFill>
                  <a:schemeClr val="dk2"/>
                </a:solidFill>
              </a:rPr>
              <a:t>Binary Search </a:t>
            </a:r>
            <a:endParaRPr b="1" sz="2911"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4441800" cy="3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public class BinarySearchExample {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t/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public static int binarySearch(int[] arr, int target) {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int left = 0;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int right = arr.length - 1;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t/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while (left &lt;= right) {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    int mid = left + (right - left) / 2;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t/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    if (arr[mid] == target) {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        return mid;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    } else if (arr[mid] &lt; target) {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        left = mid + 1;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    } else {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        right = mid - 1;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    }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}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t/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return -1;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}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t/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public static void main(String[] args) {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int[] arr = {1, 3, 5, 7, 9, 11, 13, 15, 17, 19};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int target = 11;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t/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int result = binarySearch(arr, target);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t/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if (result != -1) {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    System.out.println("Element found at index: " + result);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} else {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    System.out.println("Element not found in the array.");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    }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    }</a:t>
            </a:r>
            <a:endParaRPr b="1" sz="370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n-GB" sz="3707"/>
              <a:t>}</a:t>
            </a:r>
            <a:endParaRPr b="1" sz="37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225" y="1170125"/>
            <a:ext cx="4995375" cy="23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Key points</a:t>
            </a:r>
            <a:endParaRPr b="1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132500" y="853025"/>
            <a:ext cx="8267700" cy="25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None/>
            </a:pPr>
            <a:r>
              <a:rPr lang="en-GB" sz="1508">
                <a:solidFill>
                  <a:srgbClr val="374151"/>
                </a:solidFill>
              </a:rPr>
              <a:t>Arrays are data structures that store a fixed-size, contiguous collection of elements of the same type.</a:t>
            </a:r>
            <a:endParaRPr sz="1508">
              <a:solidFill>
                <a:srgbClr val="37415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None/>
            </a:pPr>
            <a:r>
              <a:rPr lang="en-GB" sz="1508">
                <a:solidFill>
                  <a:srgbClr val="374151"/>
                </a:solidFill>
              </a:rPr>
              <a:t>Declaration and Initialization:</a:t>
            </a:r>
            <a:endParaRPr sz="1508">
              <a:solidFill>
                <a:srgbClr val="374151"/>
              </a:solidFill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79569"/>
              <a:buFont typeface="Roboto"/>
              <a:buChar char="●"/>
            </a:pPr>
            <a:r>
              <a:rPr lang="en-GB" sz="1508">
                <a:solidFill>
                  <a:srgbClr val="374151"/>
                </a:solidFill>
              </a:rPr>
              <a:t>Arrays are declared using square brackets (</a:t>
            </a:r>
            <a:r>
              <a:rPr lang="en-GB" sz="1358">
                <a:solidFill>
                  <a:srgbClr val="188038"/>
                </a:solidFill>
              </a:rPr>
              <a:t>[]</a:t>
            </a:r>
            <a:r>
              <a:rPr lang="en-GB" sz="1508">
                <a:solidFill>
                  <a:srgbClr val="374151"/>
                </a:solidFill>
              </a:rPr>
              <a:t>) after the data type, like </a:t>
            </a:r>
            <a:r>
              <a:rPr lang="en-GB" sz="1358">
                <a:solidFill>
                  <a:srgbClr val="188038"/>
                </a:solidFill>
              </a:rPr>
              <a:t>int[] numbers;</a:t>
            </a:r>
            <a:r>
              <a:rPr lang="en-GB" sz="1508">
                <a:solidFill>
                  <a:srgbClr val="374151"/>
                </a:solidFill>
              </a:rPr>
              <a:t>.</a:t>
            </a:r>
            <a:endParaRPr sz="1508">
              <a:solidFill>
                <a:srgbClr val="374151"/>
              </a:solidFill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79569"/>
              <a:buFont typeface="Roboto"/>
              <a:buChar char="●"/>
            </a:pPr>
            <a:r>
              <a:rPr lang="en-GB" sz="1508">
                <a:solidFill>
                  <a:srgbClr val="374151"/>
                </a:solidFill>
              </a:rPr>
              <a:t>They can be initialized with values using curly braces </a:t>
            </a:r>
            <a:r>
              <a:rPr lang="en-GB" sz="1358">
                <a:solidFill>
                  <a:srgbClr val="188038"/>
                </a:solidFill>
              </a:rPr>
              <a:t>{}</a:t>
            </a:r>
            <a:r>
              <a:rPr lang="en-GB" sz="1508">
                <a:solidFill>
                  <a:srgbClr val="374151"/>
                </a:solidFill>
              </a:rPr>
              <a:t> and commas, like </a:t>
            </a:r>
            <a:r>
              <a:rPr lang="en-GB" sz="1358">
                <a:solidFill>
                  <a:srgbClr val="188038"/>
                </a:solidFill>
              </a:rPr>
              <a:t>int[] numbers = {1, 2, 3};</a:t>
            </a:r>
            <a:r>
              <a:rPr lang="en-GB" sz="1508">
                <a:solidFill>
                  <a:srgbClr val="374151"/>
                </a:solidFill>
              </a:rPr>
              <a:t>.</a:t>
            </a:r>
            <a:endParaRPr sz="1508">
              <a:solidFill>
                <a:srgbClr val="37415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None/>
            </a:pPr>
            <a:r>
              <a:rPr lang="en-GB" sz="1508">
                <a:solidFill>
                  <a:srgbClr val="374151"/>
                </a:solidFill>
              </a:rPr>
              <a:t>Accessing Elements:</a:t>
            </a:r>
            <a:endParaRPr sz="1508">
              <a:solidFill>
                <a:srgbClr val="374151"/>
              </a:solidFill>
            </a:endParaRPr>
          </a:p>
          <a:p>
            <a:pPr indent="-3100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en-GB" sz="1508">
                <a:solidFill>
                  <a:srgbClr val="374151"/>
                </a:solidFill>
              </a:rPr>
              <a:t>Array elements are accessed using their index, starting from 0.</a:t>
            </a:r>
            <a:endParaRPr sz="1508">
              <a:solidFill>
                <a:srgbClr val="374151"/>
              </a:solidFill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79569"/>
              <a:buFont typeface="Roboto"/>
              <a:buChar char="●"/>
            </a:pPr>
            <a:r>
              <a:rPr lang="en-GB" sz="1508">
                <a:solidFill>
                  <a:srgbClr val="374151"/>
                </a:solidFill>
              </a:rPr>
              <a:t>Example: </a:t>
            </a:r>
            <a:r>
              <a:rPr lang="en-GB" sz="1358">
                <a:solidFill>
                  <a:srgbClr val="188038"/>
                </a:solidFill>
              </a:rPr>
              <a:t>int firstElement = numbers[0];</a:t>
            </a:r>
            <a:r>
              <a:rPr lang="en-GB" sz="1508">
                <a:solidFill>
                  <a:srgbClr val="374151"/>
                </a:solidFill>
              </a:rPr>
              <a:t>.</a:t>
            </a:r>
            <a:endParaRPr sz="1508">
              <a:solidFill>
                <a:srgbClr val="37415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None/>
            </a:pPr>
            <a:r>
              <a:rPr lang="en-GB" sz="1508">
                <a:solidFill>
                  <a:srgbClr val="374151"/>
                </a:solidFill>
              </a:rPr>
              <a:t>Array Length and Bounds:</a:t>
            </a:r>
            <a:endParaRPr sz="1508">
              <a:solidFill>
                <a:srgbClr val="374151"/>
              </a:solidFill>
            </a:endParaRPr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79569"/>
              <a:buFont typeface="Roboto"/>
              <a:buChar char="●"/>
            </a:pPr>
            <a:r>
              <a:rPr lang="en-GB" sz="1508">
                <a:solidFill>
                  <a:srgbClr val="374151"/>
                </a:solidFill>
              </a:rPr>
              <a:t>The length of an array can be obtained using the </a:t>
            </a:r>
            <a:r>
              <a:rPr lang="en-GB" sz="1358">
                <a:solidFill>
                  <a:srgbClr val="188038"/>
                </a:solidFill>
              </a:rPr>
              <a:t>length</a:t>
            </a:r>
            <a:r>
              <a:rPr lang="en-GB" sz="1508">
                <a:solidFill>
                  <a:srgbClr val="374151"/>
                </a:solidFill>
              </a:rPr>
              <a:t> property: </a:t>
            </a:r>
            <a:r>
              <a:rPr lang="en-GB" sz="1358">
                <a:solidFill>
                  <a:srgbClr val="188038"/>
                </a:solidFill>
              </a:rPr>
              <a:t>int size = numbers.length;</a:t>
            </a:r>
            <a:r>
              <a:rPr lang="en-GB" sz="1508">
                <a:solidFill>
                  <a:srgbClr val="374151"/>
                </a:solidFill>
              </a:rPr>
              <a:t>.</a:t>
            </a:r>
            <a:endParaRPr sz="1508">
              <a:solidFill>
                <a:srgbClr val="374151"/>
              </a:solidFill>
            </a:endParaRPr>
          </a:p>
          <a:p>
            <a:pPr indent="-3100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en-GB" sz="1508">
                <a:solidFill>
                  <a:srgbClr val="374151"/>
                </a:solidFill>
              </a:rPr>
              <a:t>Array bounds represent the valid range of index values for the array.</a:t>
            </a:r>
            <a:endParaRPr sz="1508">
              <a:solidFill>
                <a:srgbClr val="37415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None/>
            </a:pPr>
            <a:r>
              <a:rPr lang="en-GB" sz="1508">
                <a:solidFill>
                  <a:srgbClr val="374151"/>
                </a:solidFill>
              </a:rPr>
              <a:t>Common Operations:</a:t>
            </a:r>
            <a:endParaRPr sz="1508">
              <a:solidFill>
                <a:srgbClr val="374151"/>
              </a:solidFill>
            </a:endParaRPr>
          </a:p>
          <a:p>
            <a:pPr indent="-3100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Char char="●"/>
            </a:pPr>
            <a:r>
              <a:rPr lang="en-GB" sz="1508">
                <a:solidFill>
                  <a:srgbClr val="374151"/>
                </a:solidFill>
              </a:rPr>
              <a:t>Arrays are commonly used for iterating, searching, and modifying elements.</a:t>
            </a:r>
            <a:endParaRPr b="1"/>
          </a:p>
        </p:txBody>
      </p:sp>
      <p:sp>
        <p:nvSpPr>
          <p:cNvPr id="142" name="Google Shape;142;p26"/>
          <p:cNvSpPr txBox="1"/>
          <p:nvPr/>
        </p:nvSpPr>
        <p:spPr>
          <a:xfrm>
            <a:off x="548075" y="3351700"/>
            <a:ext cx="76836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Strings are sequences of characters, represented by the </a:t>
            </a:r>
            <a:r>
              <a:rPr lang="en-GB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class in Java.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Strings can be declared and initialized using double quotes, like </a:t>
            </a:r>
            <a:r>
              <a:rPr lang="en-GB" sz="12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String message = "Hello";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Strings are immutable, meaning their values cannot be changed once created.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Any operation that seems to modify a string creates a new string in memory.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Strings have numerous useful methods for tasks such as concatenation, substring, case conversion, and more.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3150"/>
            <a:ext cx="489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85850"/>
            <a:ext cx="8457600" cy="4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15">
                <a:solidFill>
                  <a:schemeClr val="dk1"/>
                </a:solidFill>
              </a:rPr>
              <a:t>  Arrays are data structures that allow you to store multiple elements of the same type in a contiguous memory block.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15">
                <a:solidFill>
                  <a:schemeClr val="dk1"/>
                </a:solidFill>
              </a:rPr>
              <a:t>  They have a fixed size, which is defined at the time of declaration.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15">
                <a:solidFill>
                  <a:schemeClr val="dk1"/>
                </a:solidFill>
              </a:rPr>
              <a:t>  Elements in an array can be accessed using their index, starting from 0.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4615">
                <a:solidFill>
                  <a:schemeClr val="dk1"/>
                </a:solidFill>
              </a:rPr>
              <a:t>Declaration of Arrays</a:t>
            </a:r>
            <a:endParaRPr b="1"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15">
                <a:solidFill>
                  <a:schemeClr val="dk1"/>
                </a:solidFill>
              </a:rPr>
              <a:t>  Arrays can be declared using square brackets [ ] after the data type.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15">
                <a:solidFill>
                  <a:schemeClr val="dk1"/>
                </a:solidFill>
              </a:rPr>
              <a:t>  Example: int[] numbers;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4615">
                <a:solidFill>
                  <a:schemeClr val="dk1"/>
                </a:solidFill>
              </a:rPr>
              <a:t>Initialize Arrays</a:t>
            </a:r>
            <a:endParaRPr b="1"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15">
                <a:solidFill>
                  <a:schemeClr val="dk1"/>
                </a:solidFill>
              </a:rPr>
              <a:t>  Arrays can be initialized using curly braces {} with comma-separated values.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15">
                <a:solidFill>
                  <a:schemeClr val="dk1"/>
                </a:solidFill>
              </a:rPr>
              <a:t>  Example: int[] numbers = {1, 2, 3, 4, 5};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4615">
                <a:solidFill>
                  <a:schemeClr val="dk1"/>
                </a:solidFill>
              </a:rPr>
              <a:t>Accessing Array Elements</a:t>
            </a:r>
            <a:endParaRPr b="1"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15">
                <a:solidFill>
                  <a:schemeClr val="dk1"/>
                </a:solidFill>
              </a:rPr>
              <a:t>  Array elements can be accessed using their index.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15">
                <a:solidFill>
                  <a:schemeClr val="dk1"/>
                </a:solidFill>
              </a:rPr>
              <a:t>  Example: int thirdElement = numbers[2]; // thirdElement will be 3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4615">
                <a:solidFill>
                  <a:schemeClr val="dk1"/>
                </a:solidFill>
              </a:rPr>
              <a:t>Array Length and Bounds</a:t>
            </a:r>
            <a:endParaRPr b="1"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15">
                <a:solidFill>
                  <a:schemeClr val="dk1"/>
                </a:solidFill>
              </a:rPr>
              <a:t>  The length of an array can be obtained using the length property.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15">
                <a:solidFill>
                  <a:schemeClr val="dk1"/>
                </a:solidFill>
              </a:rPr>
              <a:t>  Example: int arrayLength = numbers.length; // arrayLength will be 5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15">
                <a:solidFill>
                  <a:schemeClr val="dk1"/>
                </a:solidFill>
              </a:rPr>
              <a:t>  Array bounds represent the valid range of index values for the array.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4615">
                <a:solidFill>
                  <a:schemeClr val="dk1"/>
                </a:solidFill>
              </a:rPr>
              <a:t>Common Array Operations</a:t>
            </a:r>
            <a:endParaRPr b="1"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615">
                <a:solidFill>
                  <a:schemeClr val="dk1"/>
                </a:solidFill>
              </a:rPr>
              <a:t>  Common operations include traversing, searching, and modifying array elements.</a:t>
            </a:r>
            <a:endParaRPr sz="46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Examples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88900" y="667325"/>
            <a:ext cx="36693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1. Sum of Array Elements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</a:t>
            </a:r>
            <a:r>
              <a:rPr lang="en-GB" sz="1600"/>
              <a:t> int[] numbers = {1, 2, 3, 4, 5};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   int sum = 0;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   for (int num : numbers)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       sum += num;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   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System.out.println("Sum: " + sum);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   // Output: Sum: 15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   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331925" y="667325"/>
            <a:ext cx="4648200" cy="4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2. Finding the Maximum and Minimum Values in an Array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int[] numbers = {10, 5, 25, 3, 15};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int max = numbers[0];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int min = numbers[0];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for (int num : numbers) 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    if (num &gt; max) 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        max = num;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    if (num &lt; min) 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        min = num;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  System.out.println("Max: " + max + ", Min: " + min);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// Output: Max: 25, Min: 3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48475" y="1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More examples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843200"/>
            <a:ext cx="4260300" cy="3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55">
                <a:solidFill>
                  <a:schemeClr val="dk1"/>
                </a:solidFill>
              </a:rPr>
              <a:t>3. Searching for an Element in an Array</a:t>
            </a:r>
            <a:endParaRPr b="1" sz="13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5"/>
              <a:t>   </a:t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5"/>
              <a:t>   int[] numbers = {1, 2, 3, 4, 5};</a:t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5"/>
              <a:t>   int target = 3;</a:t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5"/>
              <a:t>   boolean found = false;</a:t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5"/>
              <a:t>   for (int num : numbers) {</a:t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5"/>
              <a:t>       if (num == target) {</a:t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5"/>
              <a:t>           found = true;</a:t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5"/>
              <a:t>           break;</a:t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5"/>
              <a:t>       }</a:t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5"/>
              <a:t>   }</a:t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5"/>
              <a:t>   System.out.println("Found: " + found); </a:t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5"/>
              <a:t>// Output: Found: true</a:t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5"/>
              <a:t>   </a:t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5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55"/>
          </a:p>
        </p:txBody>
      </p:sp>
      <p:sp>
        <p:nvSpPr>
          <p:cNvPr id="75" name="Google Shape;75;p16"/>
          <p:cNvSpPr txBox="1"/>
          <p:nvPr/>
        </p:nvSpPr>
        <p:spPr>
          <a:xfrm>
            <a:off x="4458400" y="126475"/>
            <a:ext cx="45324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4. Sort array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class SortArray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public static void main(String [] args)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{      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int [] numbers = {40,20,80,65,70,90,35,10};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int length = numbers.length;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int temp;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for(int i = 0; i &lt; length; i++)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 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    for(int j = i + 1; j &lt; length; j++)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     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        if(numbers[i] &gt; numbers[j])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         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            temp = numbers[i];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            numbers[i] = numbers[j];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            numbers[j] = temp;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      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  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System.out.println("Array elements in ascending Order:");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for(int n : numbers)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       System.out.print(n + " ");  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33"/>
              <a:t>Multi-Dimensional Arrays - </a:t>
            </a:r>
            <a:r>
              <a:rPr lang="en-GB" sz="1958"/>
              <a:t>2D Arrays</a:t>
            </a:r>
            <a:endParaRPr b="1" sz="744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GB" sz="4569">
                <a:solidFill>
                  <a:schemeClr val="dk1"/>
                </a:solidFill>
              </a:rPr>
              <a:t>Declaration</a:t>
            </a:r>
            <a:endParaRPr b="1"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569">
                <a:solidFill>
                  <a:schemeClr val="dk1"/>
                </a:solidFill>
              </a:rPr>
              <a:t>  Multi-dimensional arrays can be declared using multiple sets of square brackets.</a:t>
            </a:r>
            <a:endParaRPr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569">
                <a:solidFill>
                  <a:schemeClr val="dk1"/>
                </a:solidFill>
              </a:rPr>
              <a:t>  Example: int[][] matrix;</a:t>
            </a:r>
            <a:endParaRPr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GB" sz="4569">
                <a:solidFill>
                  <a:schemeClr val="dk1"/>
                </a:solidFill>
              </a:rPr>
              <a:t>Initialize</a:t>
            </a:r>
            <a:r>
              <a:rPr lang="en-GB" sz="4569">
                <a:solidFill>
                  <a:schemeClr val="dk1"/>
                </a:solidFill>
              </a:rPr>
              <a:t> 2D Arrays</a:t>
            </a:r>
            <a:endParaRPr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569">
                <a:solidFill>
                  <a:schemeClr val="dk1"/>
                </a:solidFill>
              </a:rPr>
              <a:t>  2D arrays can be initialized using nested curly braces {}.</a:t>
            </a:r>
            <a:endParaRPr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569">
                <a:solidFill>
                  <a:schemeClr val="dk1"/>
                </a:solidFill>
              </a:rPr>
              <a:t>  Example: int[][] matrix = { {1, 2}, {3, 4} };</a:t>
            </a:r>
            <a:endParaRPr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GB" sz="4569">
                <a:solidFill>
                  <a:schemeClr val="dk1"/>
                </a:solidFill>
              </a:rPr>
              <a:t>Accessing</a:t>
            </a:r>
            <a:r>
              <a:rPr lang="en-GB" sz="4569">
                <a:solidFill>
                  <a:schemeClr val="dk1"/>
                </a:solidFill>
              </a:rPr>
              <a:t> Elements in a 2D Array</a:t>
            </a:r>
            <a:endParaRPr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569">
                <a:solidFill>
                  <a:schemeClr val="dk1"/>
                </a:solidFill>
              </a:rPr>
              <a:t>  Elements in a 2D array can be accessed using row and column indices.</a:t>
            </a:r>
            <a:endParaRPr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569">
                <a:solidFill>
                  <a:schemeClr val="dk1"/>
                </a:solidFill>
              </a:rPr>
              <a:t>  Example: int element = matrix[1][0]; // element will be 3</a:t>
            </a:r>
            <a:endParaRPr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4569">
                <a:solidFill>
                  <a:schemeClr val="dk1"/>
                </a:solidFill>
              </a:rPr>
              <a:t>  Common operations include traversing, modifying, and finding elements in a 2D array.</a:t>
            </a:r>
            <a:endParaRPr sz="456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56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3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2D arrays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806925"/>
            <a:ext cx="8004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214285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Since 2D array is an array of 1D arrays, so you can think of the arrays given in </a:t>
            </a:r>
            <a:r>
              <a:rPr lang="en-GB" sz="1050">
                <a:solidFill>
                  <a:srgbClr val="188038"/>
                </a:solidFill>
                <a:highlight>
                  <a:srgbClr val="FFFFFF"/>
                </a:highlight>
              </a:rPr>
              <a:t>{{15,20,25,30},{20,30,40,50},{60,65,70,80}};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like below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92100" marR="3937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{a[0],a[1],a[2]}; </a:t>
            </a:r>
            <a:endParaRPr sz="1200">
              <a:solidFill>
                <a:schemeClr val="dk1"/>
              </a:solidFill>
            </a:endParaRPr>
          </a:p>
          <a:p>
            <a:pPr indent="0" lvl="0" marL="292100" marR="393700" rtl="0" algn="l">
              <a:spcBef>
                <a:spcPts val="2300"/>
              </a:spcBef>
              <a:spcAft>
                <a:spcPts val="230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Here </a:t>
            </a:r>
            <a:r>
              <a:rPr lang="en-GB" sz="1050">
                <a:solidFill>
                  <a:srgbClr val="188038"/>
                </a:solidFill>
                <a:highlight>
                  <a:srgbClr val="FFFFFF"/>
                </a:highlight>
              </a:rPr>
              <a:t>a[0], a[1], a[2]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are arrays itself which points the corresponding arrays.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725" y="1152475"/>
            <a:ext cx="3759000" cy="248249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58625" y="3826000"/>
            <a:ext cx="78102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To </a:t>
            </a:r>
            <a:r>
              <a:rPr b="1" lang="en-GB" sz="1050">
                <a:solidFill>
                  <a:schemeClr val="dk1"/>
                </a:solidFill>
                <a:highlight>
                  <a:srgbClr val="FFFFFF"/>
                </a:highlight>
              </a:rPr>
              <a:t>access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values in 2D arrays you need to use it's row and column indexes like </a:t>
            </a:r>
            <a:r>
              <a:rPr lang="en-GB" sz="1050">
                <a:solidFill>
                  <a:srgbClr val="188038"/>
                </a:solidFill>
                <a:highlight>
                  <a:srgbClr val="FFFFFF"/>
                </a:highlight>
              </a:rPr>
              <a:t>a[0][0], a[0][1], a[0][2]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and so on. In above example </a:t>
            </a:r>
            <a:r>
              <a:rPr lang="en-GB" sz="1050">
                <a:solidFill>
                  <a:srgbClr val="188038"/>
                </a:solidFill>
                <a:highlight>
                  <a:srgbClr val="FFFFFF"/>
                </a:highlight>
              </a:rPr>
              <a:t>a[0][0]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will return </a:t>
            </a:r>
            <a:r>
              <a:rPr lang="en-GB" sz="1050">
                <a:solidFill>
                  <a:srgbClr val="188038"/>
                </a:solidFill>
                <a:highlight>
                  <a:srgbClr val="FFFFFF"/>
                </a:highlight>
              </a:rPr>
              <a:t>15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GB" sz="1050">
                <a:solidFill>
                  <a:srgbClr val="188038"/>
                </a:solidFill>
                <a:highlight>
                  <a:srgbClr val="FFFFFF"/>
                </a:highlight>
              </a:rPr>
              <a:t>a[0][1]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will return </a:t>
            </a:r>
            <a:r>
              <a:rPr lang="en-GB" sz="1050">
                <a:solidFill>
                  <a:srgbClr val="188038"/>
                </a:solidFill>
                <a:highlight>
                  <a:srgbClr val="FFFFFF"/>
                </a:highlight>
              </a:rPr>
              <a:t>20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-GB" sz="1050">
                <a:solidFill>
                  <a:srgbClr val="188038"/>
                </a:solidFill>
                <a:highlight>
                  <a:srgbClr val="FFFFFF"/>
                </a:highlight>
              </a:rPr>
              <a:t>a[0][2]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will return </a:t>
            </a:r>
            <a:r>
              <a:rPr lang="en-GB" sz="1050">
                <a:solidFill>
                  <a:srgbClr val="188038"/>
                </a:solidFill>
                <a:highlight>
                  <a:srgbClr val="FFFFFF"/>
                </a:highlight>
              </a:rPr>
              <a:t>25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2D array example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class </a:t>
            </a:r>
            <a:r>
              <a:rPr b="1" lang="en-GB" sz="4589">
                <a:solidFill>
                  <a:srgbClr val="073763"/>
                </a:solidFill>
              </a:rPr>
              <a:t>TwoDArray</a:t>
            </a:r>
            <a:endParaRPr b="1"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{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public static void main(String [] args)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{                   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int[][] matrix = new int[2][2];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matrix[0][0] = 10;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matrix[0][1] = 20;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matrix[1][0] = 30;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matrix[1][1] = 40;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System.out.println("Element at index 00 = "+matrix[0][0]);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System.out.println("Element at index 01 = "+matrix[0][1]);        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System.out.println("Element at index 10 = "+matrix[1][0]);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System.out.println("Element at index 11 = "+matrix[1][1]);                 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int[][] a = {{15,20,25},{20,30,40},{50,60,70}};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System.out.println("\nElement at index 00 = "+a[0][0]);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System.out.println("Element at index 01 = "+a[0][1]);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// Accessing array elements using for loop; 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System.out.println("\nAccessing array element using for loop ........");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for(int i=0; i &lt; a.length; i++)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  {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    for(int j=0; j &lt; a[i].length; j++)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      System.out.println("Element at index "+i+""+j+" = "+a[i][j]);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     }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    }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589">
                <a:solidFill>
                  <a:srgbClr val="073763"/>
                </a:solidFill>
              </a:rPr>
              <a:t>   }</a:t>
            </a:r>
            <a:endParaRPr sz="4589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9C27B0"/>
              </a:solidFill>
              <a:highlight>
                <a:srgbClr val="F7F7F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50">
              <a:solidFill>
                <a:srgbClr val="9C27B0"/>
              </a:solidFill>
              <a:highlight>
                <a:srgbClr val="F7F7FB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b="1" lang="en-GB" sz="2022">
                <a:solidFill>
                  <a:schemeClr val="dk2"/>
                </a:solidFill>
              </a:rPr>
              <a:t>String</a:t>
            </a:r>
            <a:endParaRPr b="1" sz="3022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944525"/>
            <a:ext cx="8520600" cy="3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</a:t>
            </a:r>
            <a:r>
              <a:rPr lang="en-GB"/>
              <a:t>A String in Java is a sequence of characters, represented by the String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Strings are immutable, meaning their values cannot be changed after creation.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String Declaration and Initialization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Example: String message = "Hello, World!";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Immutable Nature of Strings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Once a string is created, its value cannot be changed.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Any operation that seems to modify a string creates a new string in memory.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1562"/>
              <a:buFont typeface="Arial"/>
              <a:buNone/>
            </a:pPr>
            <a:r>
              <a:rPr b="1" lang="en-GB" sz="2133">
                <a:solidFill>
                  <a:schemeClr val="dk2"/>
                </a:solidFill>
              </a:rPr>
              <a:t>Useful Methods of String Class</a:t>
            </a:r>
            <a:endParaRPr b="1" sz="3133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934250"/>
            <a:ext cx="6054300" cy="3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Length(), isEmpty(), and charAt()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  length() returns the number of characters in the string.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  isEmpty() checks if the string is empty.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  charAt(index) returns the character at the specified index.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Substring() and indexOf()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  substring(startIndex) returns a new string starting from the specified index.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  indexOf(substring) finds the first occurrence of the specified substring.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equals() and equalsIgnoreCase()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  equals(anotherString) compares two strings for equality.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  equalsIgnoreCase(anotherString) compares two strings for equality, ignoring case.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toUpperCase() and toLowerCase()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  toUpperCase() converts the entire string to uppercase.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  toLowerCase() converts the entire string to lowercase.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trim() and replace()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  trim() removes leading and trailing whitespaces.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000"/>
              <a:t>  replace(oldChar, newChar) replaces all occurrences of oldChar with newChar.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